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1581" r:id="rId2"/>
    <p:sldId id="286" r:id="rId3"/>
    <p:sldId id="1309" r:id="rId4"/>
    <p:sldId id="1310" r:id="rId5"/>
    <p:sldId id="1311" r:id="rId6"/>
    <p:sldId id="1312" r:id="rId7"/>
    <p:sldId id="1313" r:id="rId8"/>
    <p:sldId id="1314" r:id="rId9"/>
    <p:sldId id="1315" r:id="rId10"/>
    <p:sldId id="1316" r:id="rId11"/>
    <p:sldId id="1317" r:id="rId12"/>
    <p:sldId id="1580" r:id="rId13"/>
    <p:sldId id="1319" r:id="rId14"/>
    <p:sldId id="132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B013EE-E368-7646-B890-15404C486EEF}" v="6" dt="2025-01-28T21:08:27.0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0"/>
    <p:restoredTop sz="94673"/>
  </p:normalViewPr>
  <p:slideViewPr>
    <p:cSldViewPr snapToGrid="0" showGuides="1">
      <p:cViewPr varScale="1">
        <p:scale>
          <a:sx n="150" d="100"/>
          <a:sy n="150" d="100"/>
        </p:scale>
        <p:origin x="14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45D3D-230A-F942-8E1D-0AC7CE610F1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ED913-1FE6-FD4C-A6C2-8CEF848B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0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ectronics-tutorials.ws/binary/signed-binary-numbers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https://youtu.be/NttUBB98zg4?t=82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5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https://www.electronics-tutorials.ws/binary/signed-binary-numbers.html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80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todo</a:t>
            </a:r>
            <a:r>
              <a:rPr lang="en-US" dirty="0"/>
              <a:t>: update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6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D9155-2F95-D6D8-3B45-E78E4BFCD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FA76A-DBF8-5CD1-E33A-E437F80D3A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A58EC2-20CB-A7EF-F5B2-CBAE75F14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C7BF5-04EA-3269-F3E9-1D609E654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3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strcmp</a:t>
            </a:r>
            <a:r>
              <a:rPr lang="en-US" dirty="0"/>
              <a:t> return value man </a:t>
            </a:r>
            <a:r>
              <a:rPr lang="en-US" dirty="0" err="1"/>
              <a:t>strcmp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3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158A-DB38-00C1-C203-03E29663A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61E8E-A77F-E9E1-0B8F-BC5B89803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D154B-746E-EC45-BB28-635CC128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2D6E-3088-BF7E-7BB5-3D3DCA27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F667F-6C64-F867-9C93-8088B00A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75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A310B-408F-FB0D-1756-06E9FC55C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D83B15-C827-5DF1-B1C0-C42D07C74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9BC39-B08F-9373-C048-AAC418E13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70E34-61F6-C1D8-5E13-FB701629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04494-3EC6-3F4A-85A4-0B904378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0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537075-1BF0-2883-E794-CD0B08110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15283-4609-BC47-B284-690C4DA45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949A1-7740-2F69-A9B0-F4F8A8E2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EC885-F541-0B7E-446F-74162E25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8BCD0-2AC9-6CD1-781D-DE0B6D40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9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B8E1-6658-A27E-6D7D-3B74B3EC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9BCBF-957B-3C07-B298-6EAC23292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939DB-EB47-DFBA-80A9-AD97A8032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B97FB-15DA-540D-84F7-EB5A97C6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6C779-FE31-3D7C-4C9B-1B01DD8F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D5E4-6D47-CE50-F6DB-0A63D17ED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D4F7D-6ECF-09D8-CADB-35C248520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97B7-EDF5-6981-E7AD-F18E60C8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AA6CE-0B37-4E31-9251-086958C9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1256A-C6C0-3A9F-2A15-C3492C67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6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2F890-92E9-8FB8-814D-B9215D325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5B09E-AA53-8580-AE97-A106698B6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9C7C8-F7E2-51A3-12E4-EF00615BE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044FA-3FE1-84DF-B225-A6F2C587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BF1D1-3390-1FE2-C5FF-779978C1F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3E84F-DE9F-310F-1A98-CF8B3426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6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E2663-8C12-5E51-9EC3-833B07DCC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F97F6-322C-0D81-8DA8-E806E1B1B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ABB27-B599-7D39-00C0-AB0942D8E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67D32-3516-349A-B3EF-89CB546C2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3AB3BA-7E24-D3FE-C09B-058213E18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016236-3A60-2684-7A14-D9A87369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108102-7C74-FAA4-1EB8-54641E71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7C101-0AAD-FBC3-2D28-4E2805C9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8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1E430-6EA2-67DE-31B0-AF9614AD4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C36F1-E2B9-4A22-19B6-C090DE52B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7E0C7-0A70-3ACB-BB16-BB2E7019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B6AF0-50CF-8127-56C2-B43087E3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8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174646-62FF-3365-8960-76639D7B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F10C8-D62D-D202-5BC4-B3BA0743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31111-6C0B-6327-C41E-E74CBFD89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3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0FB5-7A23-CB73-5254-C8930015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F0917-996E-BED6-AFD9-E615E24CC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AC2BB-AFF9-1650-1571-F3B68CB4E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05381-F949-6749-D06F-E496A045E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89738-CFBD-3143-0A47-6AF281A8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B3BC5-D47B-4F26-9F86-CA8A5CC3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16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8428-B93F-B5F2-2B13-CE824354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1896D-8FD4-8150-5AA1-97CA43744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56E5-1012-8BA4-4084-E58EF823E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9886D-D85B-AE80-042C-04B24B11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FE167-421C-4B4A-EB35-6416F0D9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5B23D-FF52-E8B7-FF2A-133F3525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2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15A2D7-4374-8EE3-A0A4-6DE2385A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4D009-D1B8-6A0B-566B-F65C0A7BB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F8ED0-0334-5E5A-92CA-263EC0778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6BDF1F-ADA8-224F-A0D4-AC485348F150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63F40-A978-06D4-546F-E56AF95DA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94C18-B03F-FA74-C520-BBD15BC9C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82E4B7-2DC8-684B-8379-2B04EC92C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1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723EB-A658-6446-B7BF-6A0E47D4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273" y="1122363"/>
            <a:ext cx="10972800" cy="2387600"/>
          </a:xfrm>
        </p:spPr>
        <p:txBody>
          <a:bodyPr>
            <a:normAutofit/>
          </a:bodyPr>
          <a:lstStyle/>
          <a:p>
            <a:r>
              <a:rPr lang="en-US" sz="4800" dirty="0"/>
              <a:t>CS4459</a:t>
            </a:r>
            <a:br>
              <a:rPr lang="en-US" sz="4800" dirty="0"/>
            </a:br>
            <a:r>
              <a:rPr lang="en-US" sz="4800" dirty="0"/>
              <a:t>Cyber Attacks &amp; Defense Lab (CANDL)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A993E-8AC1-1144-BB84-2922B377E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4558"/>
            <a:ext cx="9144000" cy="1483242"/>
          </a:xfrm>
        </p:spPr>
        <p:txBody>
          <a:bodyPr/>
          <a:lstStyle/>
          <a:p>
            <a:r>
              <a:rPr lang="en-US" dirty="0"/>
              <a:t>LEC #1 – Low Level Data Encoding</a:t>
            </a:r>
          </a:p>
          <a:p>
            <a:r>
              <a:rPr lang="en-US" dirty="0"/>
              <a:t>Jan 28,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D1D17-E154-AB45-B0CB-3D537B18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8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C2A5D7-1322-7749-A573-D4BC98D1FE06}"/>
              </a:ext>
            </a:extLst>
          </p:cNvPr>
          <p:cNvSpPr/>
          <p:nvPr/>
        </p:nvSpPr>
        <p:spPr>
          <a:xfrm>
            <a:off x="1149225" y="2111829"/>
            <a:ext cx="5541507" cy="698278"/>
          </a:xfrm>
          <a:prstGeom prst="rect">
            <a:avLst/>
          </a:prstGeom>
          <a:solidFill>
            <a:schemeClr val="bg2">
              <a:alpha val="345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F3AB9-BC02-9D41-8C42-6A03FC12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Bitwise Operations - 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A121-56DD-394D-9078-520DEF4FC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 a; a += 0x20; a &amp;= 0xff;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 unsigned character value could be in the range  from 0 to 255</a:t>
            </a:r>
          </a:p>
          <a:p>
            <a:pPr lvl="1"/>
            <a:r>
              <a:rPr lang="en-US" dirty="0"/>
              <a:t>The code adds </a:t>
            </a:r>
            <a:r>
              <a:rPr lang="en-US" dirty="0">
                <a:latin typeface="Consolas" panose="020B0609020204030204" pitchFamily="49" charset="0"/>
              </a:rPr>
              <a:t>32(0x20) </a:t>
            </a:r>
            <a:r>
              <a:rPr lang="en-US" dirty="0"/>
              <a:t>to the character value.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if the original value is 255?</a:t>
            </a:r>
          </a:p>
          <a:p>
            <a:pPr marL="914400" lvl="2" indent="0">
              <a:buNone/>
            </a:pPr>
            <a:r>
              <a:rPr lang="en-US" dirty="0"/>
              <a:t>255 + 32 = 287 = 0x11f      </a:t>
            </a:r>
            <a:r>
              <a:rPr lang="en-US" dirty="0">
                <a:sym typeface="Wingdings" pitchFamily="2" charset="2"/>
              </a:rPr>
              <a:t> not a character</a:t>
            </a:r>
            <a:endParaRPr lang="en-US" dirty="0"/>
          </a:p>
          <a:p>
            <a:pPr lvl="1"/>
            <a:r>
              <a:rPr lang="en-US" dirty="0"/>
              <a:t>287 &amp; 0xff?</a:t>
            </a:r>
          </a:p>
          <a:p>
            <a:pPr marL="914400" lvl="2" indent="0">
              <a:buNone/>
            </a:pPr>
            <a:r>
              <a:rPr lang="en-US" dirty="0"/>
              <a:t>0x11f &amp; 0xff</a:t>
            </a:r>
          </a:p>
          <a:p>
            <a:pPr marL="914400" lvl="2" indent="0">
              <a:buNone/>
            </a:pPr>
            <a:r>
              <a:rPr lang="en-US" dirty="0"/>
              <a:t>0x1f!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7A684-9257-D248-89D6-DE35D41C2B3F}"/>
              </a:ext>
            </a:extLst>
          </p:cNvPr>
          <p:cNvSpPr txBox="1"/>
          <p:nvPr/>
        </p:nvSpPr>
        <p:spPr>
          <a:xfrm>
            <a:off x="3829878" y="5340626"/>
            <a:ext cx="5717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0x011f = 00000001 00011111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0x00ff = 00000000 11111111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	  ------------------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&gt; 00000000 00011111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EE6A20-349E-9E4C-91E1-69F9B865E4C9}"/>
              </a:ext>
            </a:extLst>
          </p:cNvPr>
          <p:cNvSpPr/>
          <p:nvPr/>
        </p:nvSpPr>
        <p:spPr>
          <a:xfrm>
            <a:off x="7446738" y="5602236"/>
            <a:ext cx="1261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&amp; (AND)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208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981F-80EA-B742-87DB-B125B2C2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olas" panose="020B0609020204030204" pitchFamily="49" charset="0"/>
              </a:rPr>
              <a:t>&lt;</a:t>
            </a:r>
            <a:r>
              <a:rPr lang="en-US" dirty="0" err="1">
                <a:latin typeface="Consolas" panose="020B0609020204030204" pitchFamily="49" charset="0"/>
              </a:rPr>
              <a:t>stdint.h</a:t>
            </a:r>
            <a:r>
              <a:rPr lang="en-US" dirty="0">
                <a:latin typeface="Consolas" panose="020B0609020204030204" pitchFamily="49" charset="0"/>
              </a:rPr>
              <a:t>&gt;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AF4A-5731-0248-8CB3-AE92BA633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088200" cy="4596775"/>
          </a:xfrm>
        </p:spPr>
        <p:txBody>
          <a:bodyPr>
            <a:normAutofit/>
          </a:bodyPr>
          <a:lstStyle/>
          <a:p>
            <a:r>
              <a:rPr lang="en-US" dirty="0"/>
              <a:t>Be explicit on </a:t>
            </a:r>
          </a:p>
          <a:p>
            <a:pPr lvl="1"/>
            <a:r>
              <a:rPr lang="en-US" dirty="0"/>
              <a:t>Data types </a:t>
            </a:r>
          </a:p>
          <a:p>
            <a:pPr lvl="2"/>
            <a:r>
              <a:rPr lang="en-US" dirty="0"/>
              <a:t>Value or pointer</a:t>
            </a:r>
          </a:p>
          <a:p>
            <a:pPr lvl="1"/>
            <a:r>
              <a:rPr lang="en-US" dirty="0"/>
              <a:t>Data width: a byte (8-bit), </a:t>
            </a:r>
            <a:r>
              <a:rPr lang="en-US" i="1" dirty="0"/>
              <a:t>four bytes </a:t>
            </a:r>
            <a:r>
              <a:rPr lang="en-US" dirty="0"/>
              <a:t>(32-bit), eight bytes (64-bit)</a:t>
            </a:r>
          </a:p>
          <a:p>
            <a:pPr marL="914400" lvl="2" indent="0">
              <a:buNone/>
            </a:pPr>
            <a:r>
              <a:rPr lang="en-US" dirty="0"/>
              <a:t>2^4 = 16, 2^5 = 32 ….</a:t>
            </a:r>
          </a:p>
          <a:p>
            <a:pPr marL="914400" lvl="2" indent="0">
              <a:buNone/>
            </a:pPr>
            <a:r>
              <a:rPr lang="en-US" dirty="0"/>
              <a:t>2^10 = 1024 ≈ 1K, 2 ^ 20 = 1024 X 1024 ≈ 1M …</a:t>
            </a:r>
          </a:p>
          <a:p>
            <a:pPr marL="1371600" lvl="3" indent="0">
              <a:buNone/>
            </a:pPr>
            <a:r>
              <a:rPr lang="en-US" dirty="0"/>
              <a:t>Q: 2^32 ?</a:t>
            </a:r>
          </a:p>
          <a:p>
            <a:pPr lvl="1"/>
            <a:r>
              <a:rPr lang="en-US" dirty="0" err="1"/>
              <a:t>Signedness</a:t>
            </a:r>
            <a:endParaRPr lang="en-US" dirty="0"/>
          </a:p>
          <a:p>
            <a:r>
              <a:rPr lang="en-US" dirty="0"/>
              <a:t>Beware of side effects</a:t>
            </a:r>
          </a:p>
          <a:p>
            <a:pPr lvl="1"/>
            <a:r>
              <a:rPr lang="en-US" dirty="0"/>
              <a:t>overflow, underflow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26502-F5F6-E144-8D44-CAD3557F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1EF2D4-CF81-6649-B975-6EC5C9725519}"/>
              </a:ext>
            </a:extLst>
          </p:cNvPr>
          <p:cNvSpPr txBox="1">
            <a:spLocks/>
          </p:cNvSpPr>
          <p:nvPr/>
        </p:nvSpPr>
        <p:spPr>
          <a:xfrm>
            <a:off x="7603200" y="1825624"/>
            <a:ext cx="4375800" cy="599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Use &lt;</a:t>
            </a:r>
            <a:r>
              <a:rPr lang="en-US" dirty="0" err="1"/>
              <a:t>stdint.h</a:t>
            </a:r>
            <a:r>
              <a:rPr lang="en-US" dirty="0"/>
              <a:t>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7FF1D7-3A67-3C43-8BC7-095AACAC200F}"/>
              </a:ext>
            </a:extLst>
          </p:cNvPr>
          <p:cNvSpPr/>
          <p:nvPr/>
        </p:nvSpPr>
        <p:spPr>
          <a:xfrm>
            <a:off x="7327726" y="2592358"/>
            <a:ext cx="46512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#include &lt;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stdint.h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&gt;	</a:t>
            </a:r>
          </a:p>
          <a:p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int32_t a;  	 // 4 bytes</a:t>
            </a: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uint8_t b;	 // 1 byte</a:t>
            </a: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…</a:t>
            </a: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int8ptr_t c;	 // 4 bytes</a:t>
            </a: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int32ptr_t d; // 4 bytes</a:t>
            </a:r>
          </a:p>
          <a:p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…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3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E0056-0F7B-C568-E232-CA69CBBB0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599EC-9D24-2483-1D67-5572DA07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2" y="987758"/>
            <a:ext cx="7566122" cy="4515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057440-22EF-464C-8DEF-B72DB69E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37" y="224428"/>
            <a:ext cx="10482600" cy="743675"/>
          </a:xfrm>
        </p:spPr>
        <p:txBody>
          <a:bodyPr/>
          <a:lstStyle/>
          <a:p>
            <a:r>
              <a:rPr lang="en-US" dirty="0"/>
              <a:t>ASCII Table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2DC354-903C-EA89-F338-FC9DAAC02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0285" y="815952"/>
            <a:ext cx="3571200" cy="4679363"/>
          </a:xfrm>
        </p:spPr>
        <p:txBody>
          <a:bodyPr>
            <a:normAutofit/>
          </a:bodyPr>
          <a:lstStyle/>
          <a:p>
            <a:r>
              <a:rPr lang="en-US" sz="2000" dirty="0"/>
              <a:t>A byte to represent a character </a:t>
            </a:r>
          </a:p>
          <a:p>
            <a:endParaRPr lang="en-US" sz="2000" dirty="0"/>
          </a:p>
          <a:p>
            <a:r>
              <a:rPr lang="en-US" sz="2000" dirty="0"/>
              <a:t>0 ~ 255 (0x0 ~ 0xFF) (unsigned) characters</a:t>
            </a:r>
          </a:p>
          <a:p>
            <a:pPr lvl="1"/>
            <a:r>
              <a:rPr lang="en-US" sz="1800" dirty="0"/>
              <a:t>Limited </a:t>
            </a:r>
            <a:r>
              <a:rPr lang="en-US" sz="1800" dirty="0">
                <a:sym typeface="Wingdings" pitchFamily="2" charset="2"/>
              </a:rPr>
              <a:t> Unicode</a:t>
            </a:r>
            <a:endParaRPr lang="en-US" sz="1800" dirty="0"/>
          </a:p>
          <a:p>
            <a:endParaRPr lang="en-US" sz="2000" dirty="0"/>
          </a:p>
          <a:p>
            <a:r>
              <a:rPr lang="en-US" sz="2000" dirty="0"/>
              <a:t>String terminated by 0x0 (NUL)</a:t>
            </a:r>
          </a:p>
          <a:p>
            <a:endParaRPr lang="en-US" sz="2000" dirty="0"/>
          </a:p>
          <a:p>
            <a:r>
              <a:rPr lang="en-US" sz="2000" dirty="0"/>
              <a:t>Alpha + Digit region starts from 0x30 (48)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92DC2C-A0ED-799B-E218-5B7B7F3B12B3}"/>
              </a:ext>
            </a:extLst>
          </p:cNvPr>
          <p:cNvSpPr/>
          <p:nvPr/>
        </p:nvSpPr>
        <p:spPr>
          <a:xfrm>
            <a:off x="605837" y="1113035"/>
            <a:ext cx="1677135" cy="1356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18A06-A0B3-DBBE-5D91-A85C4F5294DF}"/>
              </a:ext>
            </a:extLst>
          </p:cNvPr>
          <p:cNvSpPr/>
          <p:nvPr/>
        </p:nvSpPr>
        <p:spPr>
          <a:xfrm>
            <a:off x="4382790" y="1248634"/>
            <a:ext cx="1636107" cy="152621"/>
          </a:xfrm>
          <a:prstGeom prst="rect">
            <a:avLst/>
          </a:prstGeom>
          <a:solidFill>
            <a:srgbClr val="0070C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BFB31D-4B3E-7D40-A970-8F9AF8556E8D}"/>
              </a:ext>
            </a:extLst>
          </p:cNvPr>
          <p:cNvSpPr/>
          <p:nvPr/>
        </p:nvSpPr>
        <p:spPr>
          <a:xfrm>
            <a:off x="527938" y="2452090"/>
            <a:ext cx="425400" cy="135600"/>
          </a:xfrm>
          <a:prstGeom prst="rect">
            <a:avLst/>
          </a:prstGeom>
          <a:solidFill>
            <a:srgbClr val="0070C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9B610C-DB82-31A4-846B-E25169923AAD}"/>
              </a:ext>
            </a:extLst>
          </p:cNvPr>
          <p:cNvSpPr/>
          <p:nvPr/>
        </p:nvSpPr>
        <p:spPr>
          <a:xfrm>
            <a:off x="6250752" y="1234944"/>
            <a:ext cx="1636107" cy="180000"/>
          </a:xfrm>
          <a:prstGeom prst="rect">
            <a:avLst/>
          </a:prstGeom>
          <a:solidFill>
            <a:srgbClr val="0070C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86797C-D3FE-52FF-24DF-3C6EA77A3CD5}"/>
              </a:ext>
            </a:extLst>
          </p:cNvPr>
          <p:cNvSpPr/>
          <p:nvPr/>
        </p:nvSpPr>
        <p:spPr>
          <a:xfrm>
            <a:off x="2447483" y="3212057"/>
            <a:ext cx="1682455" cy="173040"/>
          </a:xfrm>
          <a:prstGeom prst="rect">
            <a:avLst/>
          </a:prstGeom>
          <a:solidFill>
            <a:srgbClr val="0070C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94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5F7ED-D70D-B54F-9C6C-96CDF7F4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C-Style Strings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39877-ABF6-4743-99F1-7F6631A7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798731"/>
            <a:ext cx="5892053" cy="4351338"/>
          </a:xfrm>
        </p:spPr>
        <p:txBody>
          <a:bodyPr/>
          <a:lstStyle/>
          <a:p>
            <a:r>
              <a:rPr lang="en-US" dirty="0"/>
              <a:t>String is ‘NULL’ (\0) terminated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 str[6] = { 'h', 'e', 'l', 'l', 'o', '\0' 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15E0E-4107-994D-960A-0E02F75D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13</a:t>
            </a:fld>
            <a:endParaRPr lang="en-US"/>
          </a:p>
        </p:txBody>
      </p:sp>
      <p:sp>
        <p:nvSpPr>
          <p:cNvPr id="5" name="AutoShape 2" descr="Strings — Programming and Data Structures 0.1-alpha documentation">
            <a:extLst>
              <a:ext uri="{FF2B5EF4-FFF2-40B4-BE49-F238E27FC236}">
                <a16:creationId xmlns:a16="http://schemas.microsoft.com/office/drawing/2014/main" id="{BB199F91-4F75-D843-A4E9-503508F7F0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8BBB2A-366F-0D45-BA40-3E0EA8722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426759"/>
            <a:ext cx="3632948" cy="230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1ACBA-D628-FB49-979F-999D0326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317" y="3276600"/>
            <a:ext cx="4159300" cy="25590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0BD76E-CE1C-5E42-AF35-C146D926465F}"/>
              </a:ext>
            </a:extLst>
          </p:cNvPr>
          <p:cNvSpPr txBox="1">
            <a:spLocks/>
          </p:cNvSpPr>
          <p:nvPr/>
        </p:nvSpPr>
        <p:spPr>
          <a:xfrm>
            <a:off x="5992905" y="1798731"/>
            <a:ext cx="5892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Command line arguments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g++ -wall –O1  …. –o test</a:t>
            </a:r>
          </a:p>
        </p:txBody>
      </p:sp>
    </p:spTree>
    <p:extLst>
      <p:ext uri="{BB962C8B-B14F-4D97-AF65-F5344CB8AC3E}">
        <p14:creationId xmlns:p14="http://schemas.microsoft.com/office/powerpoint/2010/main" val="1577270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2E1A3-A142-AE41-B9E7-A02F10498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(Naïve) string functions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2059D-C41B-A046-9EC0-61E6842FF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int </a:t>
            </a:r>
            <a:r>
              <a:rPr lang="en-US" sz="3200" dirty="0" err="1"/>
              <a:t>strlen</a:t>
            </a:r>
            <a:r>
              <a:rPr lang="en-US" sz="3200" dirty="0"/>
              <a:t>(char* str);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C06E9-9515-DB43-A6C2-80D20E567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613075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int </a:t>
            </a:r>
            <a:r>
              <a:rPr lang="en-US" sz="2000" dirty="0" err="1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strlen</a:t>
            </a:r>
            <a:r>
              <a:rPr lang="en-US" sz="20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 (char* str) {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int l= 0;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while (str(l) != ‘\0’) {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	l++; 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}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return l;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}</a:t>
            </a:r>
          </a:p>
          <a:p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B59478-829E-7942-BCB1-BA32A85B3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int </a:t>
            </a:r>
            <a:r>
              <a:rPr lang="en-US" sz="3200" dirty="0" err="1"/>
              <a:t>strcpy</a:t>
            </a:r>
            <a:r>
              <a:rPr lang="en-US" sz="3200" dirty="0"/>
              <a:t>(char* </a:t>
            </a:r>
            <a:r>
              <a:rPr lang="en-US" sz="3200" dirty="0" err="1"/>
              <a:t>dst</a:t>
            </a:r>
            <a:r>
              <a:rPr lang="en-US" sz="3200" dirty="0"/>
              <a:t>, char* </a:t>
            </a:r>
            <a:r>
              <a:rPr lang="en-US" sz="3200" dirty="0" err="1"/>
              <a:t>src</a:t>
            </a:r>
            <a:r>
              <a:rPr lang="en-US" sz="3200" dirty="0"/>
              <a:t>);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A69710-FFC3-0D4E-BE44-85DA099AF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5000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int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strcpy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(char*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, char*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int l= 0;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do {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dst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[l] =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[l];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l++; 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} while (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src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(l) != ‘\0’)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457200" lvl="1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return l;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85166-17DD-794A-8A10-DA2348AE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371864-8E1A-1A46-9ECD-3408A18BDE7B}"/>
              </a:ext>
            </a:extLst>
          </p:cNvPr>
          <p:cNvSpPr/>
          <p:nvPr/>
        </p:nvSpPr>
        <p:spPr>
          <a:xfrm>
            <a:off x="838200" y="6005275"/>
            <a:ext cx="3995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How about ‘</a:t>
            </a:r>
            <a:r>
              <a:rPr lang="en-US" sz="3200" dirty="0" err="1">
                <a:latin typeface="Consolas" panose="020B0609020204030204" pitchFamily="49" charset="0"/>
                <a:cs typeface="Consolas" panose="020B0609020204030204" pitchFamily="49" charset="0"/>
              </a:rPr>
              <a:t>strcmp</a:t>
            </a:r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’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5921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C60F-6E8C-EF45-B75A-BDEBDED3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44" y="110402"/>
            <a:ext cx="7159487" cy="1258266"/>
          </a:xfrm>
        </p:spPr>
        <p:txBody>
          <a:bodyPr>
            <a:normAutofit fontScale="90000"/>
          </a:bodyPr>
          <a:lstStyle/>
          <a:p>
            <a:r>
              <a:rPr lang="en-US" dirty="0"/>
              <a:t>How Did JPL Connect to </a:t>
            </a:r>
            <a:br>
              <a:rPr lang="en-US" dirty="0"/>
            </a:br>
            <a:r>
              <a:rPr lang="en-US" dirty="0"/>
              <a:t>Mark Watney?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975DE-7013-204D-B03A-A1F6E80CE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22" y="1741522"/>
            <a:ext cx="5208104" cy="4537833"/>
          </a:xfrm>
        </p:spPr>
        <p:txBody>
          <a:bodyPr>
            <a:noAutofit/>
          </a:bodyPr>
          <a:lstStyle/>
          <a:p>
            <a:r>
              <a:rPr lang="en-US" sz="2000"/>
              <a:t>At Sol 6: Mark Watney left alone in the Mars at due unexpected thunderstorm at Mars</a:t>
            </a:r>
          </a:p>
          <a:p>
            <a:r>
              <a:rPr lang="en-US" sz="2000"/>
              <a:t>Sol 10: Mark tried to revive long deactivated </a:t>
            </a:r>
            <a:r>
              <a:rPr lang="en-US" sz="2000" err="1"/>
              <a:t>PathFinder</a:t>
            </a:r>
            <a:r>
              <a:rPr lang="en-US" sz="2000"/>
              <a:t> lander to reconnect back the Earth</a:t>
            </a:r>
          </a:p>
          <a:p>
            <a:r>
              <a:rPr lang="en-US" sz="2000"/>
              <a:t>Revived Pathfinder lander could connect back to the earth but</a:t>
            </a:r>
          </a:p>
          <a:p>
            <a:pPr lvl="1"/>
            <a:r>
              <a:rPr lang="en-US" sz="1800"/>
              <a:t>Limited bandwidth, lengthy communication delays, </a:t>
            </a:r>
          </a:p>
          <a:p>
            <a:pPr lvl="1"/>
            <a:r>
              <a:rPr lang="en-US" sz="1800"/>
              <a:t>No support for proper I/O</a:t>
            </a:r>
          </a:p>
          <a:p>
            <a:r>
              <a:rPr lang="en-US" sz="2000"/>
              <a:t>Sol 83: Mark devised a protocol an ascii byte at a time (1 byte per 4 seconds)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1087B-AA74-4044-9E76-7A97F883A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</a:t>
            </a:fld>
            <a:endParaRPr lang="en-US"/>
          </a:p>
        </p:txBody>
      </p:sp>
      <p:pic>
        <p:nvPicPr>
          <p:cNvPr id="6146" name="Picture 2" descr="JPL's Role in Making 'The Martian' a Reality | NASA">
            <a:extLst>
              <a:ext uri="{FF2B5EF4-FFF2-40B4-BE49-F238E27FC236}">
                <a16:creationId xmlns:a16="http://schemas.microsoft.com/office/drawing/2014/main" id="{AB141659-2C96-354E-A696-DE41BCFD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667" y="2607875"/>
            <a:ext cx="3274419" cy="18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et to Work – The Immobile – Earth SOL 11 | CreativityCrisis">
            <a:extLst>
              <a:ext uri="{FF2B5EF4-FFF2-40B4-BE49-F238E27FC236}">
                <a16:creationId xmlns:a16="http://schemas.microsoft.com/office/drawing/2014/main" id="{8EB92342-BBF6-6D40-B698-A6BD5AEE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87" y="3752021"/>
            <a:ext cx="2171148" cy="162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for post">
            <a:extLst>
              <a:ext uri="{FF2B5EF4-FFF2-40B4-BE49-F238E27FC236}">
                <a16:creationId xmlns:a16="http://schemas.microsoft.com/office/drawing/2014/main" id="{3FB97306-946E-C946-B440-958E49E7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667" y="4817783"/>
            <a:ext cx="3270387" cy="18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elow the Line: Designing 'The Martian' - The New York Times">
            <a:extLst>
              <a:ext uri="{FF2B5EF4-FFF2-40B4-BE49-F238E27FC236}">
                <a16:creationId xmlns:a16="http://schemas.microsoft.com/office/drawing/2014/main" id="{9BA21BC7-C335-7E4D-89BC-D2C83DE6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667" y="206744"/>
            <a:ext cx="3085971" cy="205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E4A298-9798-2941-A8C7-CB3D1AC8CB71}"/>
              </a:ext>
            </a:extLst>
          </p:cNvPr>
          <p:cNvSpPr txBox="1"/>
          <p:nvPr/>
        </p:nvSpPr>
        <p:spPr>
          <a:xfrm>
            <a:off x="589722" y="6094689"/>
            <a:ext cx="1693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/>
              <a:t>*</a:t>
            </a:r>
            <a:r>
              <a:rPr lang="en-US" sz="1600"/>
              <a:t>Sol : Day on Mars</a:t>
            </a:r>
          </a:p>
        </p:txBody>
      </p:sp>
    </p:spTree>
    <p:extLst>
      <p:ext uri="{BB962C8B-B14F-4D97-AF65-F5344CB8AC3E}">
        <p14:creationId xmlns:p14="http://schemas.microsoft.com/office/powerpoint/2010/main" val="3105324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78EF9-D6EB-9445-8C49-71745E3E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Low-Level Data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98823-0F05-4F44-9F98-F769B2E4F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Two’s complement encoding</a:t>
            </a:r>
          </a:p>
          <a:p>
            <a:endParaRPr lang="en-US" dirty="0"/>
          </a:p>
          <a:p>
            <a:r>
              <a:rPr lang="en-US" dirty="0"/>
              <a:t>Endianness</a:t>
            </a:r>
          </a:p>
          <a:p>
            <a:endParaRPr lang="en-US" dirty="0"/>
          </a:p>
          <a:p>
            <a:r>
              <a:rPr lang="en-US" dirty="0"/>
              <a:t>Primitive Types</a:t>
            </a:r>
          </a:p>
          <a:p>
            <a:endParaRPr lang="en-US" dirty="0"/>
          </a:p>
          <a:p>
            <a:r>
              <a:rPr lang="en-US" dirty="0"/>
              <a:t>ASCII</a:t>
            </a:r>
          </a:p>
          <a:p>
            <a:endParaRPr lang="en-US" dirty="0"/>
          </a:p>
          <a:p>
            <a:r>
              <a:rPr lang="en-US" dirty="0"/>
              <a:t>String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2963F-20BB-B645-8081-4DB0563B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A physical Turing machine constructed by Mike Davey">
            <a:extLst>
              <a:ext uri="{FF2B5EF4-FFF2-40B4-BE49-F238E27FC236}">
                <a16:creationId xmlns:a16="http://schemas.microsoft.com/office/drawing/2014/main" id="{12DEFE90-73A3-2EE2-6C37-923E8D0F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28334"/>
            <a:ext cx="5376333" cy="35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48DDA-D3FE-E9A8-2B90-E6B21FBBFDB7}"/>
              </a:ext>
            </a:extLst>
          </p:cNvPr>
          <p:cNvSpPr txBox="1"/>
          <p:nvPr/>
        </p:nvSpPr>
        <p:spPr>
          <a:xfrm>
            <a:off x="6096000" y="591255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Image source: https://</a:t>
            </a:r>
            <a:r>
              <a:rPr lang="en-US" sz="1400" dirty="0" err="1"/>
              <a:t>en.wikipedia.org</a:t>
            </a:r>
            <a:r>
              <a:rPr lang="en-US" sz="1400" dirty="0"/>
              <a:t>/wiki/</a:t>
            </a:r>
            <a:r>
              <a:rPr lang="en-US" sz="1400" dirty="0" err="1"/>
              <a:t>Turing_machine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51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58F96-E393-DE47-8998-A6C4F687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Integer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C6A23-07B7-8944-AD5D-89964F5A6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312" y="1824988"/>
            <a:ext cx="6090688" cy="4351338"/>
          </a:xfrm>
        </p:spPr>
        <p:txBody>
          <a:bodyPr/>
          <a:lstStyle/>
          <a:p>
            <a:r>
              <a:rPr lang="en-US" dirty="0"/>
              <a:t>Unsigned representation (%u)</a:t>
            </a:r>
          </a:p>
          <a:p>
            <a:pPr lvl="1"/>
            <a:r>
              <a:rPr lang="en-US" dirty="0"/>
              <a:t>8-bit </a:t>
            </a:r>
            <a:r>
              <a:rPr lang="en-US" dirty="0">
                <a:sym typeface="Wingdings" pitchFamily="2" charset="2"/>
              </a:rPr>
              <a:t> A byte -&gt; char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Signed</a:t>
            </a:r>
          </a:p>
          <a:p>
            <a:pPr marL="457200" lvl="1" indent="0">
              <a:buNone/>
            </a:pPr>
            <a:r>
              <a:rPr lang="en-US" dirty="0"/>
              <a:t>2’s complement </a:t>
            </a:r>
            <a:r>
              <a:rPr lang="en-US" dirty="0">
                <a:sym typeface="Wingdings" pitchFamily="2" charset="2"/>
              </a:rPr>
              <a:t> 1 bit for </a:t>
            </a:r>
            <a:r>
              <a:rPr lang="en-US" i="1" dirty="0" err="1">
                <a:sym typeface="Wingdings" pitchFamily="2" charset="2"/>
              </a:rPr>
              <a:t>signedness</a:t>
            </a:r>
            <a:r>
              <a:rPr lang="en-US" i="1" dirty="0">
                <a:sym typeface="Wingdings" pitchFamily="2" charset="2"/>
              </a:rPr>
              <a:t> (%d)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43DF28-842F-7547-A9AC-D938D9B0F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2400" y="1753625"/>
            <a:ext cx="5181600" cy="1378375"/>
          </a:xfrm>
        </p:spPr>
        <p:txBody>
          <a:bodyPr/>
          <a:lstStyle/>
          <a:p>
            <a:r>
              <a:rPr lang="en-US" dirty="0"/>
              <a:t>Hexadecimal representation</a:t>
            </a:r>
          </a:p>
          <a:p>
            <a:pPr lvl="1"/>
            <a:r>
              <a:rPr lang="en-US" dirty="0"/>
              <a:t>0x0 ~ 0xF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4-bits</a:t>
            </a:r>
          </a:p>
          <a:p>
            <a:pPr lvl="1"/>
            <a:r>
              <a:rPr lang="en-US" dirty="0"/>
              <a:t>0xB5 </a:t>
            </a:r>
            <a:r>
              <a:rPr lang="en-US" dirty="0">
                <a:sym typeface="Wingdings" pitchFamily="2" charset="2"/>
              </a:rPr>
              <a:t> 8-bits (int8_t)  a char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2F79A-84CC-B240-8EA3-9D9F5676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37EC04-6B52-FA40-83F2-E2AF7E6085B7}"/>
              </a:ext>
            </a:extLst>
          </p:cNvPr>
          <p:cNvGrpSpPr/>
          <p:nvPr/>
        </p:nvGrpSpPr>
        <p:grpSpPr>
          <a:xfrm>
            <a:off x="6258600" y="3132000"/>
            <a:ext cx="5490688" cy="1203775"/>
            <a:chOff x="6182400" y="4973188"/>
            <a:chExt cx="5490688" cy="1203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B0E2-A94F-EA4E-B21B-72229F4CD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2400" y="4973188"/>
              <a:ext cx="5490688" cy="12037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83190-99C4-5D4F-8604-FBFC37FBE6BC}"/>
                </a:ext>
              </a:extLst>
            </p:cNvPr>
            <p:cNvSpPr/>
            <p:nvPr/>
          </p:nvSpPr>
          <p:spPr>
            <a:xfrm>
              <a:off x="7545600" y="5226751"/>
              <a:ext cx="259200" cy="1871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B47CD9-8109-534B-B9E3-FA4B2ABB2D20}"/>
                </a:ext>
              </a:extLst>
            </p:cNvPr>
            <p:cNvSpPr/>
            <p:nvPr/>
          </p:nvSpPr>
          <p:spPr>
            <a:xfrm>
              <a:off x="7568400" y="5774733"/>
              <a:ext cx="747600" cy="1871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620DAF3-DEB3-2740-ACF5-81609F617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00" y="2705894"/>
            <a:ext cx="3352800" cy="1295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295453-E7B5-714B-A71F-F25478DDB450}"/>
              </a:ext>
            </a:extLst>
          </p:cNvPr>
          <p:cNvSpPr txBox="1"/>
          <p:nvPr/>
        </p:nvSpPr>
        <p:spPr>
          <a:xfrm>
            <a:off x="4540095" y="34290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0xD6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772D03-FF8C-0446-8104-B7CAF5868091}"/>
              </a:ext>
            </a:extLst>
          </p:cNvPr>
          <p:cNvSpPr txBox="1"/>
          <p:nvPr/>
        </p:nvSpPr>
        <p:spPr>
          <a:xfrm>
            <a:off x="4587300" y="2832398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214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458CA7-1C58-FC4A-A699-F87F2AABB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700" y="5279662"/>
            <a:ext cx="4100300" cy="11728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C1A274-256F-1340-A867-561672D20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33" y="5328446"/>
            <a:ext cx="3743747" cy="9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3A6F-4AAF-F946-8B9E-F7BE2BD3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Endianness: Little vs. Big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2614E-2A9B-8541-80A8-28AEBEF0A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400"/>
            <a:ext cx="10515600" cy="4542563"/>
          </a:xfrm>
        </p:spPr>
        <p:txBody>
          <a:bodyPr/>
          <a:lstStyle/>
          <a:p>
            <a:r>
              <a:rPr lang="en-US" dirty="0"/>
              <a:t>How the hardware architecture layouts array of bytes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68994-7C68-D64C-895C-3A87CD01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A9E8B8-9861-4448-9DB8-9526C20D4CA6}"/>
              </a:ext>
            </a:extLst>
          </p:cNvPr>
          <p:cNvGrpSpPr/>
          <p:nvPr/>
        </p:nvGrpSpPr>
        <p:grpSpPr>
          <a:xfrm>
            <a:off x="838200" y="2488947"/>
            <a:ext cx="6733600" cy="3619310"/>
            <a:chOff x="2448000" y="2647347"/>
            <a:chExt cx="6733600" cy="3619310"/>
          </a:xfrm>
        </p:grpSpPr>
        <p:pic>
          <p:nvPicPr>
            <p:cNvPr id="2052" name="Picture 4" descr="SEG-Y Rev 2 again: little-endian is legal! — Agile">
              <a:extLst>
                <a:ext uri="{FF2B5EF4-FFF2-40B4-BE49-F238E27FC236}">
                  <a16:creationId xmlns:a16="http://schemas.microsoft.com/office/drawing/2014/main" id="{8D17992F-3166-4C4A-89D7-EDAE0B8CA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000" y="2647347"/>
              <a:ext cx="6733600" cy="3619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0F5597-2D09-2042-A123-DEFC1A1D5964}"/>
                </a:ext>
              </a:extLst>
            </p:cNvPr>
            <p:cNvCxnSpPr>
              <a:cxnSpLocks/>
            </p:cNvCxnSpPr>
            <p:nvPr/>
          </p:nvCxnSpPr>
          <p:spPr>
            <a:xfrm>
              <a:off x="29736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CF38DDE-F5C3-0845-974F-5697B9BDADE0}"/>
                </a:ext>
              </a:extLst>
            </p:cNvPr>
            <p:cNvCxnSpPr>
              <a:cxnSpLocks/>
            </p:cNvCxnSpPr>
            <p:nvPr/>
          </p:nvCxnSpPr>
          <p:spPr>
            <a:xfrm>
              <a:off x="3342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00C36BB-ADED-FC41-8097-36313C96A4EB}"/>
                </a:ext>
              </a:extLst>
            </p:cNvPr>
            <p:cNvCxnSpPr>
              <a:cxnSpLocks/>
            </p:cNvCxnSpPr>
            <p:nvPr/>
          </p:nvCxnSpPr>
          <p:spPr>
            <a:xfrm>
              <a:off x="3732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6E495C-BBFD-DB4F-B785-ABF2356DC290}"/>
                </a:ext>
              </a:extLst>
            </p:cNvPr>
            <p:cNvCxnSpPr>
              <a:cxnSpLocks/>
            </p:cNvCxnSpPr>
            <p:nvPr/>
          </p:nvCxnSpPr>
          <p:spPr>
            <a:xfrm>
              <a:off x="78864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B4F792-DEDB-EE42-A75D-59EC7B87805B}"/>
                </a:ext>
              </a:extLst>
            </p:cNvPr>
            <p:cNvCxnSpPr>
              <a:cxnSpLocks/>
            </p:cNvCxnSpPr>
            <p:nvPr/>
          </p:nvCxnSpPr>
          <p:spPr>
            <a:xfrm>
              <a:off x="82548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59AA9F-A1E1-A047-A2D8-6AF8E145FA35}"/>
                </a:ext>
              </a:extLst>
            </p:cNvPr>
            <p:cNvCxnSpPr>
              <a:cxnSpLocks/>
            </p:cNvCxnSpPr>
            <p:nvPr/>
          </p:nvCxnSpPr>
          <p:spPr>
            <a:xfrm>
              <a:off x="8637000" y="3499200"/>
              <a:ext cx="0" cy="44640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8F312B5-B26E-CC45-9CFE-94F6135FADB3}"/>
              </a:ext>
            </a:extLst>
          </p:cNvPr>
          <p:cNvSpPr txBox="1">
            <a:spLocks/>
          </p:cNvSpPr>
          <p:nvPr/>
        </p:nvSpPr>
        <p:spPr>
          <a:xfrm>
            <a:off x="8097400" y="2390400"/>
            <a:ext cx="3782000" cy="393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Intel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dirty="0">
                <a:sym typeface="Wingdings" pitchFamily="2" charset="2"/>
              </a:rPr>
              <a:t>Little</a:t>
            </a:r>
            <a:r>
              <a:rPr lang="en-US" dirty="0">
                <a:sym typeface="Wingdings" pitchFamily="2" charset="2"/>
              </a:rPr>
              <a:t> endian</a:t>
            </a:r>
          </a:p>
          <a:p>
            <a:r>
              <a:rPr lang="en-US" dirty="0"/>
              <a:t>Network</a:t>
            </a:r>
            <a:br>
              <a:rPr lang="en-US" dirty="0"/>
            </a:br>
            <a:r>
              <a:rPr lang="en-US" dirty="0"/>
              <a:t>         </a:t>
            </a:r>
            <a:r>
              <a:rPr lang="en-US" dirty="0">
                <a:sym typeface="Wingdings" pitchFamily="2" charset="2"/>
              </a:rPr>
              <a:t> Big endian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9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Bitwise Operations – Truth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44687" cy="4351338"/>
          </a:xfrm>
        </p:spPr>
        <p:txBody>
          <a:bodyPr/>
          <a:lstStyle/>
          <a:p>
            <a:r>
              <a:rPr lang="en-US" b="1" dirty="0"/>
              <a:t>&amp;</a:t>
            </a:r>
            <a:r>
              <a:rPr lang="en-US" dirty="0"/>
              <a:t> (AND)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 if both are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|</a:t>
            </a:r>
            <a:r>
              <a:rPr lang="en-US" dirty="0"/>
              <a:t> (OR)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 if either of one is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E95998-0953-5546-A3D3-DD0A2E757D9C}"/>
              </a:ext>
            </a:extLst>
          </p:cNvPr>
          <p:cNvSpPr txBox="1">
            <a:spLocks/>
          </p:cNvSpPr>
          <p:nvPr/>
        </p:nvSpPr>
        <p:spPr>
          <a:xfrm>
            <a:off x="7520609" y="1825625"/>
            <a:ext cx="3422373" cy="3595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^</a:t>
            </a:r>
            <a:r>
              <a:rPr lang="en-US" dirty="0"/>
              <a:t> (XOR)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 if two values are different</a:t>
            </a:r>
          </a:p>
          <a:p>
            <a:pPr lvl="1"/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768E5C-4D9D-D343-A6C4-09FFB5C9BF8F}"/>
              </a:ext>
            </a:extLst>
          </p:cNvPr>
          <p:cNvGraphicFramePr>
            <a:graphicFrameLocks noGrp="1"/>
          </p:cNvGraphicFramePr>
          <p:nvPr/>
        </p:nvGraphicFramePr>
        <p:xfrm>
          <a:off x="1481236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29B54E-107C-3F46-BBDB-75FC0BD801CA}"/>
              </a:ext>
            </a:extLst>
          </p:cNvPr>
          <p:cNvGraphicFramePr>
            <a:graphicFrameLocks noGrp="1"/>
          </p:cNvGraphicFramePr>
          <p:nvPr/>
        </p:nvGraphicFramePr>
        <p:xfrm>
          <a:off x="4830723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3B44D8B-66FB-C540-BA45-D1E6E6EA3742}"/>
              </a:ext>
            </a:extLst>
          </p:cNvPr>
          <p:cNvGraphicFramePr>
            <a:graphicFrameLocks noGrp="1"/>
          </p:cNvGraphicFramePr>
          <p:nvPr/>
        </p:nvGraphicFramePr>
        <p:xfrm>
          <a:off x="8352488" y="2508710"/>
          <a:ext cx="1758613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8190">
                  <a:extLst>
                    <a:ext uri="{9D8B030D-6E8A-4147-A177-3AD203B41FA5}">
                      <a16:colId xmlns:a16="http://schemas.microsoft.com/office/drawing/2014/main" val="3819386168"/>
                    </a:ext>
                  </a:extLst>
                </a:gridCol>
                <a:gridCol w="569843">
                  <a:extLst>
                    <a:ext uri="{9D8B030D-6E8A-4147-A177-3AD203B41FA5}">
                      <a16:colId xmlns:a16="http://schemas.microsoft.com/office/drawing/2014/main" val="4132135697"/>
                    </a:ext>
                  </a:extLst>
                </a:gridCol>
                <a:gridCol w="530580">
                  <a:extLst>
                    <a:ext uri="{9D8B030D-6E8A-4147-A177-3AD203B41FA5}">
                      <a16:colId xmlns:a16="http://schemas.microsoft.com/office/drawing/2014/main" val="906875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9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39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415247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9C4649-FD5E-9C44-9805-E8E0F6B8C473}"/>
              </a:ext>
            </a:extLst>
          </p:cNvPr>
          <p:cNvSpPr txBox="1">
            <a:spLocks/>
          </p:cNvSpPr>
          <p:nvPr/>
        </p:nvSpPr>
        <p:spPr>
          <a:xfrm>
            <a:off x="685592" y="5790312"/>
            <a:ext cx="10607577" cy="70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not confuse with </a:t>
            </a:r>
            <a:r>
              <a:rPr lang="en-US" i="1" dirty="0"/>
              <a:t>Logical</a:t>
            </a:r>
            <a:r>
              <a:rPr lang="en-US" dirty="0"/>
              <a:t> operators: ||  , &amp;&amp;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Bitwise Operations -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60644" cy="4351338"/>
          </a:xfrm>
        </p:spPr>
        <p:txBody>
          <a:bodyPr/>
          <a:lstStyle/>
          <a:p>
            <a:r>
              <a:rPr lang="en-US" dirty="0"/>
              <a:t>AND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1 &amp; 2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00000000 = 0</a:t>
            </a:r>
          </a:p>
          <a:p>
            <a:pPr lvl="2"/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0x32 &amp; 0x47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00000010 =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5217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1 | 2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00000011 = 3</a:t>
            </a:r>
          </a:p>
          <a:p>
            <a:pPr lvl="2"/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0x32 &amp; 0x47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01110111 = 0x77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E95998-0953-5546-A3D3-DD0A2E757D9C}"/>
              </a:ext>
            </a:extLst>
          </p:cNvPr>
          <p:cNvSpPr txBox="1">
            <a:spLocks/>
          </p:cNvSpPr>
          <p:nvPr/>
        </p:nvSpPr>
        <p:spPr>
          <a:xfrm>
            <a:off x="7520609" y="1825625"/>
            <a:ext cx="35217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XOR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1 ^ 2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00000001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00000010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00000011 = 3</a:t>
            </a:r>
          </a:p>
          <a:p>
            <a:pPr lvl="2"/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0x32 ^ 0x47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00110010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 01000111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= 01110101 = 0x75</a:t>
            </a:r>
          </a:p>
        </p:txBody>
      </p:sp>
    </p:spTree>
    <p:extLst>
      <p:ext uri="{BB962C8B-B14F-4D97-AF65-F5344CB8AC3E}">
        <p14:creationId xmlns:p14="http://schemas.microsoft.com/office/powerpoint/2010/main" val="1105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63A2-ACB2-EE4B-B66D-40920A91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Bitwise Operations – Reversible XOR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C096E-2FA8-524B-8CEE-ABB06853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00" y="1829650"/>
            <a:ext cx="6508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XOR is a </a:t>
            </a:r>
            <a:r>
              <a:rPr lang="en-US" i="1" dirty="0"/>
              <a:t>reversible</a:t>
            </a:r>
            <a:r>
              <a:rPr lang="en-US" dirty="0"/>
              <a:t> operator</a:t>
            </a:r>
          </a:p>
          <a:p>
            <a:pPr marL="457200" lvl="1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 ^ B = C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C ^ B = ?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C = (A^B)</a:t>
            </a:r>
          </a:p>
          <a:p>
            <a:pPr marL="914400" lvl="2" indent="0">
              <a:buNone/>
            </a:pPr>
            <a:r>
              <a:rPr lang="en-US" sz="18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C ^ B = (A ^ B) ^ B = A ^ (B ^ B)</a:t>
            </a:r>
          </a:p>
          <a:p>
            <a:pPr marL="914400" lvl="2" indent="0">
              <a:buNone/>
            </a:pPr>
            <a:endParaRPr lang="en-US" sz="1800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# XOR-</a:t>
            </a:r>
            <a:r>
              <a:rPr lang="en-US" sz="22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ing</a:t>
            </a: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the same value, zero</a:t>
            </a:r>
          </a:p>
          <a:p>
            <a:pPr marL="457200" lvl="1" indent="0">
              <a:buNone/>
            </a:pP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B^B = 0</a:t>
            </a:r>
          </a:p>
          <a:p>
            <a:pPr marL="914400" lvl="2" indent="0">
              <a:buNone/>
            </a:pPr>
            <a:endParaRPr lang="en-US" sz="1800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# A’s 0s will be zero</a:t>
            </a:r>
          </a:p>
          <a:p>
            <a:pPr marL="457200" lvl="1" indent="0">
              <a:buNone/>
            </a:pP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# A’s 1s will be one</a:t>
            </a:r>
          </a:p>
          <a:p>
            <a:pPr marL="457200" lvl="1" indent="0">
              <a:buNone/>
            </a:pPr>
            <a:r>
              <a:rPr lang="en-US" sz="22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 ^ 0 = A </a:t>
            </a:r>
          </a:p>
          <a:p>
            <a:pPr lvl="2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7A9180-B0D5-E24F-9F5B-65F616D145E6}"/>
              </a:ext>
            </a:extLst>
          </p:cNvPr>
          <p:cNvSpPr txBox="1">
            <a:spLocks/>
          </p:cNvSpPr>
          <p:nvPr/>
        </p:nvSpPr>
        <p:spPr>
          <a:xfrm>
            <a:off x="3998844" y="1825625"/>
            <a:ext cx="3422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5FDF20-D002-7D41-93D9-B2E6F8853BFB}"/>
              </a:ext>
            </a:extLst>
          </p:cNvPr>
          <p:cNvSpPr txBox="1">
            <a:spLocks/>
          </p:cNvSpPr>
          <p:nvPr/>
        </p:nvSpPr>
        <p:spPr>
          <a:xfrm>
            <a:off x="6807418" y="1825625"/>
            <a:ext cx="50590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XOR and SWAP</a:t>
            </a:r>
          </a:p>
          <a:p>
            <a:r>
              <a:rPr lang="en-US" dirty="0"/>
              <a:t>Suppose you have </a:t>
            </a:r>
            <a:br>
              <a:rPr lang="en-US" dirty="0"/>
            </a:br>
            <a:r>
              <a:rPr lang="en-US" sz="24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int </a:t>
            </a:r>
            <a:r>
              <a:rPr lang="en-US" sz="24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a,b</a:t>
            </a:r>
            <a:r>
              <a:rPr lang="en-US" sz="24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;</a:t>
            </a:r>
          </a:p>
          <a:p>
            <a:r>
              <a:rPr lang="en-US" dirty="0"/>
              <a:t>Swap – temp variable</a:t>
            </a:r>
          </a:p>
          <a:p>
            <a:pPr marL="457200" lvl="1" indent="0">
              <a:buNone/>
            </a:pP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int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t = a;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 = b;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 = t;</a:t>
            </a:r>
          </a:p>
          <a:p>
            <a:r>
              <a:rPr lang="en-US" dirty="0"/>
              <a:t>Swap – XOR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 = 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a^b</a:t>
            </a:r>
            <a:endParaRPr lang="en-US" sz="2000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b = 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a^b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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(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a^b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)^b =&gt; a</a:t>
            </a:r>
          </a:p>
          <a:p>
            <a:pPr marL="457200" lvl="1" indent="0">
              <a:buNone/>
            </a:pP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 = 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a^b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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(</a:t>
            </a:r>
            <a:r>
              <a:rPr lang="en-US" sz="2000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a^b</a:t>
            </a:r>
            <a:r>
              <a:rPr lang="en-US" sz="2000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)^a =&gt;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0CBF3-7DB2-7749-A031-D73E6DBA12A9}"/>
              </a:ext>
            </a:extLst>
          </p:cNvPr>
          <p:cNvSpPr txBox="1"/>
          <p:nvPr/>
        </p:nvSpPr>
        <p:spPr>
          <a:xfrm>
            <a:off x="3670852" y="6732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ADAA3B-CFAD-3D4B-A8A4-32C7A404C345}"/>
              </a:ext>
            </a:extLst>
          </p:cNvPr>
          <p:cNvSpPr/>
          <p:nvPr/>
        </p:nvSpPr>
        <p:spPr>
          <a:xfrm>
            <a:off x="1918659" y="2585673"/>
            <a:ext cx="7895881" cy="3778930"/>
          </a:xfrm>
          <a:prstGeom prst="rect">
            <a:avLst/>
          </a:prstGeom>
          <a:solidFill>
            <a:schemeClr val="bg2">
              <a:alpha val="345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F3AB9-BC02-9D41-8C42-6A03FC12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Bitwise Operations - 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A121-56DD-394D-9078-520DEF4FC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47175"/>
          </a:xfrm>
        </p:spPr>
        <p:txBody>
          <a:bodyPr>
            <a:normAutofit/>
          </a:bodyPr>
          <a:lstStyle/>
          <a:p>
            <a:r>
              <a:rPr lang="en-US" dirty="0"/>
              <a:t>Use it to get the least significant bits (byte)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548405-B7E3-924F-8064-2671689BF134}"/>
              </a:ext>
            </a:extLst>
          </p:cNvPr>
          <p:cNvSpPr/>
          <p:nvPr/>
        </p:nvSpPr>
        <p:spPr>
          <a:xfrm>
            <a:off x="1542141" y="2585673"/>
            <a:ext cx="8731200" cy="36933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1"/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0x0804868c &lt;+44&gt;:	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movsbl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(%eax,%ecx,1),%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eax</a:t>
            </a:r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0x08048690 &lt;+48&gt;:	add    $0x20,%eax</a:t>
            </a: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0x08048693 &lt;+51&gt;:	</a:t>
            </a:r>
            <a:r>
              <a:rPr lang="en-US" b="1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and    $0xff,%eax</a:t>
            </a:r>
          </a:p>
          <a:p>
            <a:pPr lvl="1"/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eax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= [%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eax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+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ecx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* 1]; 	// read 1 byte (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movsbl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)</a:t>
            </a: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%</a:t>
            </a:r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eax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+= 0x20;</a:t>
            </a: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</a:t>
            </a:r>
            <a:r>
              <a:rPr lang="en-US" b="1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%</a:t>
            </a:r>
            <a:r>
              <a:rPr lang="en-US" b="1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eax</a:t>
            </a:r>
            <a:r>
              <a:rPr lang="en-US" b="1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&amp;= 0xff</a:t>
            </a:r>
          </a:p>
          <a:p>
            <a:pPr lvl="1"/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int a; </a:t>
            </a: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a += 0x20; </a:t>
            </a:r>
          </a:p>
          <a:p>
            <a:pPr lvl="1"/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 a &amp;= 0xff;   // retain only a byte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58C23-99F7-5744-A4C8-1EB7056EA4CA}"/>
              </a:ext>
            </a:extLst>
          </p:cNvPr>
          <p:cNvSpPr/>
          <p:nvPr/>
        </p:nvSpPr>
        <p:spPr>
          <a:xfrm>
            <a:off x="4750693" y="2401007"/>
            <a:ext cx="6260047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movsbl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</a:rPr>
              <a:t>: move int8_t (char) </a:t>
            </a:r>
            <a:r>
              <a:rPr lang="en-US" dirty="0">
                <a:latin typeface="Fira Code Light" pitchFamily="49" charset="0"/>
                <a:ea typeface="Fira Code Light" pitchFamily="49" charset="0"/>
                <a:cs typeface="Fira Code Light" pitchFamily="49" charset="0"/>
                <a:sym typeface="Wingdings" pitchFamily="2" charset="2"/>
              </a:rPr>
              <a:t> int (integer)</a:t>
            </a:r>
            <a:endParaRPr lang="en-US" dirty="0">
              <a:latin typeface="Fira Code Light" pitchFamily="49" charset="0"/>
              <a:ea typeface="Fira Code Light" pitchFamily="49" charset="0"/>
              <a:cs typeface="Fira Code Light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48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1077</Words>
  <Application>Microsoft Macintosh PowerPoint</Application>
  <PresentationFormat>Widescreen</PresentationFormat>
  <Paragraphs>249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Consolas</vt:lpstr>
      <vt:lpstr>Courier New</vt:lpstr>
      <vt:lpstr>Fira Code Light</vt:lpstr>
      <vt:lpstr>Wingdings</vt:lpstr>
      <vt:lpstr>Office Theme</vt:lpstr>
      <vt:lpstr>CS4459 Cyber Attacks &amp; Defense Lab (CANDL)</vt:lpstr>
      <vt:lpstr>How Did JPL Connect to  Mark Watney?</vt:lpstr>
      <vt:lpstr>Low-Level Data Encoding</vt:lpstr>
      <vt:lpstr>Integer Representations</vt:lpstr>
      <vt:lpstr>Endianness: Little vs. Big</vt:lpstr>
      <vt:lpstr>Bitwise Operations – Truth Table</vt:lpstr>
      <vt:lpstr>Bitwise Operations - Examples</vt:lpstr>
      <vt:lpstr>Bitwise Operations – Reversible XOR</vt:lpstr>
      <vt:lpstr>Bitwise Operations - AND</vt:lpstr>
      <vt:lpstr>Bitwise Operations - AND</vt:lpstr>
      <vt:lpstr>&lt;stdint.h&gt;</vt:lpstr>
      <vt:lpstr>ASCII Table</vt:lpstr>
      <vt:lpstr>C-Style Strings</vt:lpstr>
      <vt:lpstr>(Naïve) string functions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Jee, Kangkook</dc:creator>
  <cp:lastModifiedBy>Jee, Kangkook</cp:lastModifiedBy>
  <cp:revision>1</cp:revision>
  <dcterms:created xsi:type="dcterms:W3CDTF">2025-01-28T21:04:25Z</dcterms:created>
  <dcterms:modified xsi:type="dcterms:W3CDTF">2025-01-28T21:08:44Z</dcterms:modified>
</cp:coreProperties>
</file>