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402" r:id="rId3"/>
    <p:sldId id="381" r:id="rId4"/>
    <p:sldId id="344" r:id="rId5"/>
    <p:sldId id="389" r:id="rId6"/>
    <p:sldId id="382" r:id="rId7"/>
    <p:sldId id="396" r:id="rId8"/>
    <p:sldId id="388" r:id="rId9"/>
    <p:sldId id="1581" r:id="rId10"/>
    <p:sldId id="1276" r:id="rId11"/>
    <p:sldId id="349" r:id="rId12"/>
    <p:sldId id="390" r:id="rId13"/>
    <p:sldId id="391" r:id="rId14"/>
    <p:sldId id="348" r:id="rId15"/>
    <p:sldId id="1281" r:id="rId16"/>
    <p:sldId id="387" r:id="rId17"/>
    <p:sldId id="346" r:id="rId18"/>
    <p:sldId id="361" r:id="rId19"/>
    <p:sldId id="363" r:id="rId20"/>
    <p:sldId id="365" r:id="rId21"/>
    <p:sldId id="360" r:id="rId22"/>
    <p:sldId id="1582" r:id="rId23"/>
    <p:sldId id="393" r:id="rId24"/>
    <p:sldId id="355" r:id="rId25"/>
    <p:sldId id="1278" r:id="rId26"/>
    <p:sldId id="374" r:id="rId27"/>
    <p:sldId id="379" r:id="rId28"/>
    <p:sldId id="380" r:id="rId29"/>
    <p:sldId id="400" r:id="rId30"/>
    <p:sldId id="1279" r:id="rId31"/>
    <p:sldId id="345" r:id="rId32"/>
    <p:sldId id="404" r:id="rId33"/>
    <p:sldId id="1275" r:id="rId34"/>
    <p:sldId id="1280" r:id="rId35"/>
    <p:sldId id="1284" r:id="rId36"/>
    <p:sldId id="1572" r:id="rId37"/>
    <p:sldId id="1573" r:id="rId38"/>
    <p:sldId id="552" r:id="rId39"/>
    <p:sldId id="1574" r:id="rId40"/>
    <p:sldId id="1575" r:id="rId41"/>
    <p:sldId id="556" r:id="rId42"/>
    <p:sldId id="1554" r:id="rId43"/>
    <p:sldId id="1578" r:id="rId44"/>
    <p:sldId id="1576" r:id="rId45"/>
    <p:sldId id="1577" r:id="rId46"/>
    <p:sldId id="1579" r:id="rId47"/>
    <p:sldId id="1559" r:id="rId48"/>
    <p:sldId id="1568" r:id="rId49"/>
    <p:sldId id="1298" r:id="rId50"/>
    <p:sldId id="485" r:id="rId51"/>
    <p:sldId id="1558" r:id="rId52"/>
    <p:sldId id="534" r:id="rId53"/>
    <p:sldId id="535" r:id="rId54"/>
    <p:sldId id="1282" r:id="rId55"/>
    <p:sldId id="397" r:id="rId56"/>
    <p:sldId id="1304" r:id="rId57"/>
    <p:sldId id="130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urse intro" id="{CDE84FE5-0773-9441-AF39-921BC65E1673}">
          <p14:sldIdLst>
            <p14:sldId id="256"/>
          </p14:sldIdLst>
        </p14:section>
        <p14:section name="Course intro" id="{E605FE52-2A2F-0F4E-8341-F069249F6BA9}">
          <p14:sldIdLst>
            <p14:sldId id="402"/>
            <p14:sldId id="381"/>
            <p14:sldId id="344"/>
            <p14:sldId id="389"/>
            <p14:sldId id="382"/>
            <p14:sldId id="396"/>
            <p14:sldId id="388"/>
            <p14:sldId id="1581"/>
            <p14:sldId id="1276"/>
            <p14:sldId id="349"/>
            <p14:sldId id="390"/>
            <p14:sldId id="391"/>
            <p14:sldId id="348"/>
            <p14:sldId id="1281"/>
            <p14:sldId id="387"/>
            <p14:sldId id="346"/>
            <p14:sldId id="361"/>
            <p14:sldId id="363"/>
            <p14:sldId id="365"/>
            <p14:sldId id="360"/>
            <p14:sldId id="1582"/>
            <p14:sldId id="393"/>
            <p14:sldId id="355"/>
            <p14:sldId id="1278"/>
            <p14:sldId id="374"/>
          </p14:sldIdLst>
        </p14:section>
        <p14:section name="GDB" id="{E2A668AD-02A2-304B-984D-0E2AD3FFE08A}">
          <p14:sldIdLst>
            <p14:sldId id="379"/>
            <p14:sldId id="380"/>
            <p14:sldId id="400"/>
          </p14:sldIdLst>
        </p14:section>
        <p14:section name="Unit1" id="{6BEC40D3-0E83-174F-A768-BDA67AC486C2}">
          <p14:sldIdLst>
            <p14:sldId id="1279"/>
            <p14:sldId id="345"/>
            <p14:sldId id="404"/>
            <p14:sldId id="1275"/>
            <p14:sldId id="1280"/>
          </p14:sldIdLst>
        </p14:section>
        <p14:section name="Commands and Tools" id="{60DF243E-28FC-AD46-A79F-5EEC53D48701}">
          <p14:sldIdLst>
            <p14:sldId id="1284"/>
            <p14:sldId id="1572"/>
            <p14:sldId id="1573"/>
            <p14:sldId id="552"/>
            <p14:sldId id="1574"/>
            <p14:sldId id="1575"/>
            <p14:sldId id="556"/>
            <p14:sldId id="1554"/>
            <p14:sldId id="1578"/>
            <p14:sldId id="1576"/>
            <p14:sldId id="1577"/>
            <p14:sldId id="1579"/>
            <p14:sldId id="1559"/>
            <p14:sldId id="1568"/>
            <p14:sldId id="1298"/>
            <p14:sldId id="485"/>
            <p14:sldId id="1558"/>
            <p14:sldId id="534"/>
            <p14:sldId id="535"/>
          </p14:sldIdLst>
        </p14:section>
        <p14:section name="backup" id="{08A0A002-0A99-1E4B-93AB-B8CB8797869D}">
          <p14:sldIdLst>
            <p14:sldId id="1282"/>
            <p14:sldId id="397"/>
            <p14:sldId id="1304"/>
            <p14:sldId id="13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520099-7551-E549-8F95-1515E58E8046}" v="243" dt="2025-01-28T21:05:33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CF520099-7551-E549-8F95-1515E58E8046}"/>
    <pc:docChg chg="addSld delSld modSld delSection modSection">
      <pc:chgData name="Jee, Kangkook" userId="52832784-bd9f-4cfd-947b-6cb8258050c1" providerId="ADAL" clId="{CF520099-7551-E549-8F95-1515E58E8046}" dt="2025-01-28T21:05:33.105" v="42" actId="17851"/>
      <pc:docMkLst>
        <pc:docMk/>
      </pc:docMkLst>
      <pc:sldChg chg="del">
        <pc:chgData name="Jee, Kangkook" userId="52832784-bd9f-4cfd-947b-6cb8258050c1" providerId="ADAL" clId="{CF520099-7551-E549-8F95-1515E58E8046}" dt="2025-01-23T21:22:24.414" v="16" actId="2696"/>
        <pc:sldMkLst>
          <pc:docMk/>
          <pc:sldMk cId="2542002206" sldId="399"/>
        </pc:sldMkLst>
      </pc:sldChg>
      <pc:sldChg chg="modSp mod">
        <pc:chgData name="Jee, Kangkook" userId="52832784-bd9f-4cfd-947b-6cb8258050c1" providerId="ADAL" clId="{CF520099-7551-E549-8F95-1515E58E8046}" dt="2025-01-23T21:12:06.393" v="5" actId="20577"/>
        <pc:sldMkLst>
          <pc:docMk/>
          <pc:sldMk cId="3968299763" sldId="402"/>
        </pc:sldMkLst>
        <pc:spChg chg="mod">
          <ac:chgData name="Jee, Kangkook" userId="52832784-bd9f-4cfd-947b-6cb8258050c1" providerId="ADAL" clId="{CF520099-7551-E549-8F95-1515E58E8046}" dt="2025-01-23T21:12:06.393" v="5" actId="20577"/>
          <ac:spMkLst>
            <pc:docMk/>
            <pc:sldMk cId="3968299763" sldId="402"/>
            <ac:spMk id="3" creationId="{E890E355-AAA8-9148-9F47-08C5BC5A4B3E}"/>
          </ac:spMkLst>
        </pc:spChg>
      </pc:sldChg>
      <pc:sldChg chg="del">
        <pc:chgData name="Jee, Kangkook" userId="52832784-bd9f-4cfd-947b-6cb8258050c1" providerId="ADAL" clId="{CF520099-7551-E549-8F95-1515E58E8046}" dt="2025-01-23T21:22:24.432" v="28" actId="2696"/>
        <pc:sldMkLst>
          <pc:docMk/>
          <pc:sldMk cId="1230094732" sldId="403"/>
        </pc:sldMkLst>
      </pc:sldChg>
      <pc:sldChg chg="del">
        <pc:chgData name="Jee, Kangkook" userId="52832784-bd9f-4cfd-947b-6cb8258050c1" providerId="ADAL" clId="{CF520099-7551-E549-8F95-1515E58E8046}" dt="2025-01-23T21:22:24.429" v="25" actId="2696"/>
        <pc:sldMkLst>
          <pc:docMk/>
          <pc:sldMk cId="3701146691" sldId="414"/>
        </pc:sldMkLst>
      </pc:sldChg>
      <pc:sldChg chg="del">
        <pc:chgData name="Jee, Kangkook" userId="52832784-bd9f-4cfd-947b-6cb8258050c1" providerId="ADAL" clId="{CF520099-7551-E549-8F95-1515E58E8046}" dt="2025-01-23T21:22:24.431" v="27" actId="2696"/>
        <pc:sldMkLst>
          <pc:docMk/>
          <pc:sldMk cId="3627823875" sldId="454"/>
        </pc:sldMkLst>
      </pc:sldChg>
      <pc:sldChg chg="del">
        <pc:chgData name="Jee, Kangkook" userId="52832784-bd9f-4cfd-947b-6cb8258050c1" providerId="ADAL" clId="{CF520099-7551-E549-8F95-1515E58E8046}" dt="2025-01-23T21:22:24.419" v="20" actId="2696"/>
        <pc:sldMkLst>
          <pc:docMk/>
          <pc:sldMk cId="571691564" sldId="457"/>
        </pc:sldMkLst>
      </pc:sldChg>
      <pc:sldChg chg="del">
        <pc:chgData name="Jee, Kangkook" userId="52832784-bd9f-4cfd-947b-6cb8258050c1" providerId="ADAL" clId="{CF520099-7551-E549-8F95-1515E58E8046}" dt="2025-01-23T21:22:24.399" v="8" actId="2696"/>
        <pc:sldMkLst>
          <pc:docMk/>
          <pc:sldMk cId="501766823" sldId="463"/>
        </pc:sldMkLst>
      </pc:sldChg>
      <pc:sldChg chg="del">
        <pc:chgData name="Jee, Kangkook" userId="52832784-bd9f-4cfd-947b-6cb8258050c1" providerId="ADAL" clId="{CF520099-7551-E549-8F95-1515E58E8046}" dt="2025-01-23T21:22:24.440" v="30" actId="2696"/>
        <pc:sldMkLst>
          <pc:docMk/>
          <pc:sldMk cId="278351289" sldId="465"/>
        </pc:sldMkLst>
      </pc:sldChg>
      <pc:sldChg chg="del">
        <pc:chgData name="Jee, Kangkook" userId="52832784-bd9f-4cfd-947b-6cb8258050c1" providerId="ADAL" clId="{CF520099-7551-E549-8F95-1515E58E8046}" dt="2025-01-23T21:22:24.430" v="26" actId="2696"/>
        <pc:sldMkLst>
          <pc:docMk/>
          <pc:sldMk cId="467407164" sldId="466"/>
        </pc:sldMkLst>
      </pc:sldChg>
      <pc:sldChg chg="del">
        <pc:chgData name="Jee, Kangkook" userId="52832784-bd9f-4cfd-947b-6cb8258050c1" providerId="ADAL" clId="{CF520099-7551-E549-8F95-1515E58E8046}" dt="2025-01-23T21:22:24.421" v="21" actId="2696"/>
        <pc:sldMkLst>
          <pc:docMk/>
          <pc:sldMk cId="270821605" sldId="476"/>
        </pc:sldMkLst>
      </pc:sldChg>
      <pc:sldChg chg="del">
        <pc:chgData name="Jee, Kangkook" userId="52832784-bd9f-4cfd-947b-6cb8258050c1" providerId="ADAL" clId="{CF520099-7551-E549-8F95-1515E58E8046}" dt="2025-01-23T21:22:24.418" v="19" actId="2696"/>
        <pc:sldMkLst>
          <pc:docMk/>
          <pc:sldMk cId="4121644212" sldId="477"/>
        </pc:sldMkLst>
      </pc:sldChg>
      <pc:sldChg chg="del">
        <pc:chgData name="Jee, Kangkook" userId="52832784-bd9f-4cfd-947b-6cb8258050c1" providerId="ADAL" clId="{CF520099-7551-E549-8F95-1515E58E8046}" dt="2025-01-23T21:22:24.428" v="24" actId="2696"/>
        <pc:sldMkLst>
          <pc:docMk/>
          <pc:sldMk cId="1585636749" sldId="483"/>
        </pc:sldMkLst>
      </pc:sldChg>
      <pc:sldChg chg="del">
        <pc:chgData name="Jee, Kangkook" userId="52832784-bd9f-4cfd-947b-6cb8258050c1" providerId="ADAL" clId="{CF520099-7551-E549-8F95-1515E58E8046}" dt="2025-01-23T21:22:24.411" v="14" actId="2696"/>
        <pc:sldMkLst>
          <pc:docMk/>
          <pc:sldMk cId="3553036065" sldId="484"/>
        </pc:sldMkLst>
      </pc:sldChg>
      <pc:sldChg chg="del">
        <pc:chgData name="Jee, Kangkook" userId="52832784-bd9f-4cfd-947b-6cb8258050c1" providerId="ADAL" clId="{CF520099-7551-E549-8F95-1515E58E8046}" dt="2025-01-23T21:22:24.398" v="7" actId="2696"/>
        <pc:sldMkLst>
          <pc:docMk/>
          <pc:sldMk cId="122425802" sldId="520"/>
        </pc:sldMkLst>
      </pc:sldChg>
      <pc:sldChg chg="del">
        <pc:chgData name="Jee, Kangkook" userId="52832784-bd9f-4cfd-947b-6cb8258050c1" providerId="ADAL" clId="{CF520099-7551-E549-8F95-1515E58E8046}" dt="2025-01-23T21:22:24.415" v="17" actId="2696"/>
        <pc:sldMkLst>
          <pc:docMk/>
          <pc:sldMk cId="2266961005" sldId="521"/>
        </pc:sldMkLst>
      </pc:sldChg>
      <pc:sldChg chg="del">
        <pc:chgData name="Jee, Kangkook" userId="52832784-bd9f-4cfd-947b-6cb8258050c1" providerId="ADAL" clId="{CF520099-7551-E549-8F95-1515E58E8046}" dt="2025-01-23T21:22:24.400" v="9" actId="2696"/>
        <pc:sldMkLst>
          <pc:docMk/>
          <pc:sldMk cId="3195091173" sldId="538"/>
        </pc:sldMkLst>
      </pc:sldChg>
      <pc:sldChg chg="del">
        <pc:chgData name="Jee, Kangkook" userId="52832784-bd9f-4cfd-947b-6cb8258050c1" providerId="ADAL" clId="{CF520099-7551-E549-8F95-1515E58E8046}" dt="2025-01-23T21:22:24.405" v="12" actId="2696"/>
        <pc:sldMkLst>
          <pc:docMk/>
          <pc:sldMk cId="2873715089" sldId="554"/>
        </pc:sldMkLst>
      </pc:sldChg>
      <pc:sldChg chg="del">
        <pc:chgData name="Jee, Kangkook" userId="52832784-bd9f-4cfd-947b-6cb8258050c1" providerId="ADAL" clId="{CF520099-7551-E549-8F95-1515E58E8046}" dt="2025-01-23T21:22:24.438" v="29" actId="2696"/>
        <pc:sldMkLst>
          <pc:docMk/>
          <pc:sldMk cId="3696842309" sldId="555"/>
        </pc:sldMkLst>
      </pc:sldChg>
      <pc:sldChg chg="del">
        <pc:chgData name="Jee, Kangkook" userId="52832784-bd9f-4cfd-947b-6cb8258050c1" providerId="ADAL" clId="{CF520099-7551-E549-8F95-1515E58E8046}" dt="2025-01-28T21:02:01.965" v="38" actId="2696"/>
        <pc:sldMkLst>
          <pc:docMk/>
          <pc:sldMk cId="2700372924" sldId="1275"/>
        </pc:sldMkLst>
      </pc:sldChg>
      <pc:sldChg chg="add">
        <pc:chgData name="Jee, Kangkook" userId="52832784-bd9f-4cfd-947b-6cb8258050c1" providerId="ADAL" clId="{CF520099-7551-E549-8F95-1515E58E8046}" dt="2025-01-28T21:02:28.075" v="39"/>
        <pc:sldMkLst>
          <pc:docMk/>
          <pc:sldMk cId="3901626966" sldId="1275"/>
        </pc:sldMkLst>
      </pc:sldChg>
      <pc:sldChg chg="del">
        <pc:chgData name="Jee, Kangkook" userId="52832784-bd9f-4cfd-947b-6cb8258050c1" providerId="ADAL" clId="{CF520099-7551-E549-8F95-1515E58E8046}" dt="2025-01-23T21:22:24.390" v="6" actId="2696"/>
        <pc:sldMkLst>
          <pc:docMk/>
          <pc:sldMk cId="243456205" sldId="1283"/>
        </pc:sldMkLst>
      </pc:sldChg>
      <pc:sldChg chg="del">
        <pc:chgData name="Jee, Kangkook" userId="52832784-bd9f-4cfd-947b-6cb8258050c1" providerId="ADAL" clId="{CF520099-7551-E549-8F95-1515E58E8046}" dt="2025-01-23T21:22:36.437" v="33" actId="2696"/>
        <pc:sldMkLst>
          <pc:docMk/>
          <pc:sldMk cId="716707820" sldId="1286"/>
        </pc:sldMkLst>
      </pc:sldChg>
      <pc:sldChg chg="del">
        <pc:chgData name="Jee, Kangkook" userId="52832784-bd9f-4cfd-947b-6cb8258050c1" providerId="ADAL" clId="{CF520099-7551-E549-8F95-1515E58E8046}" dt="2025-01-23T21:22:36.440" v="35" actId="2696"/>
        <pc:sldMkLst>
          <pc:docMk/>
          <pc:sldMk cId="575919575" sldId="1287"/>
        </pc:sldMkLst>
      </pc:sldChg>
      <pc:sldChg chg="del">
        <pc:chgData name="Jee, Kangkook" userId="52832784-bd9f-4cfd-947b-6cb8258050c1" providerId="ADAL" clId="{CF520099-7551-E549-8F95-1515E58E8046}" dt="2025-01-23T21:22:36.439" v="34" actId="2696"/>
        <pc:sldMkLst>
          <pc:docMk/>
          <pc:sldMk cId="3313643368" sldId="1288"/>
        </pc:sldMkLst>
      </pc:sldChg>
      <pc:sldChg chg="del">
        <pc:chgData name="Jee, Kangkook" userId="52832784-bd9f-4cfd-947b-6cb8258050c1" providerId="ADAL" clId="{CF520099-7551-E549-8F95-1515E58E8046}" dt="2025-01-23T21:22:36.435" v="32" actId="2696"/>
        <pc:sldMkLst>
          <pc:docMk/>
          <pc:sldMk cId="4195296071" sldId="1289"/>
        </pc:sldMkLst>
      </pc:sldChg>
      <pc:sldChg chg="del">
        <pc:chgData name="Jee, Kangkook" userId="52832784-bd9f-4cfd-947b-6cb8258050c1" providerId="ADAL" clId="{CF520099-7551-E549-8F95-1515E58E8046}" dt="2025-01-23T21:22:36.432" v="31" actId="2696"/>
        <pc:sldMkLst>
          <pc:docMk/>
          <pc:sldMk cId="310146158" sldId="1290"/>
        </pc:sldMkLst>
      </pc:sldChg>
      <pc:sldChg chg="del">
        <pc:chgData name="Jee, Kangkook" userId="52832784-bd9f-4cfd-947b-6cb8258050c1" providerId="ADAL" clId="{CF520099-7551-E549-8F95-1515E58E8046}" dt="2025-01-23T21:22:24.409" v="13" actId="2696"/>
        <pc:sldMkLst>
          <pc:docMk/>
          <pc:sldMk cId="2196504539" sldId="1291"/>
        </pc:sldMkLst>
      </pc:sldChg>
      <pc:sldChg chg="del">
        <pc:chgData name="Jee, Kangkook" userId="52832784-bd9f-4cfd-947b-6cb8258050c1" providerId="ADAL" clId="{CF520099-7551-E549-8F95-1515E58E8046}" dt="2025-01-23T21:22:24.403" v="11" actId="2696"/>
        <pc:sldMkLst>
          <pc:docMk/>
          <pc:sldMk cId="1123271350" sldId="1292"/>
        </pc:sldMkLst>
      </pc:sldChg>
      <pc:sldChg chg="del">
        <pc:chgData name="Jee, Kangkook" userId="52832784-bd9f-4cfd-947b-6cb8258050c1" providerId="ADAL" clId="{CF520099-7551-E549-8F95-1515E58E8046}" dt="2025-01-23T21:22:24.417" v="18" actId="2696"/>
        <pc:sldMkLst>
          <pc:docMk/>
          <pc:sldMk cId="1211193245" sldId="1293"/>
        </pc:sldMkLst>
      </pc:sldChg>
      <pc:sldChg chg="del">
        <pc:chgData name="Jee, Kangkook" userId="52832784-bd9f-4cfd-947b-6cb8258050c1" providerId="ADAL" clId="{CF520099-7551-E549-8F95-1515E58E8046}" dt="2025-01-23T21:22:24.402" v="10" actId="2696"/>
        <pc:sldMkLst>
          <pc:docMk/>
          <pc:sldMk cId="3987109290" sldId="1294"/>
        </pc:sldMkLst>
      </pc:sldChg>
      <pc:sldChg chg="del">
        <pc:chgData name="Jee, Kangkook" userId="52832784-bd9f-4cfd-947b-6cb8258050c1" providerId="ADAL" clId="{CF520099-7551-E549-8F95-1515E58E8046}" dt="2025-01-23T21:22:24.412" v="15" actId="2696"/>
        <pc:sldMkLst>
          <pc:docMk/>
          <pc:sldMk cId="2047382334" sldId="1295"/>
        </pc:sldMkLst>
      </pc:sldChg>
      <pc:sldChg chg="del">
        <pc:chgData name="Jee, Kangkook" userId="52832784-bd9f-4cfd-947b-6cb8258050c1" providerId="ADAL" clId="{CF520099-7551-E549-8F95-1515E58E8046}" dt="2025-01-23T21:22:24.427" v="23" actId="2696"/>
        <pc:sldMkLst>
          <pc:docMk/>
          <pc:sldMk cId="3107589052" sldId="1296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320511019" sldId="1309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734744923" sldId="1310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3004394009" sldId="1311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1783278296" sldId="1312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1105414928" sldId="1313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2895241461" sldId="1314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3345448169" sldId="1315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412083669" sldId="1316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827333560" sldId="1317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1577270476" sldId="1319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2115921964" sldId="1320"/>
        </pc:sldMkLst>
      </pc:sldChg>
      <pc:sldChg chg="del">
        <pc:chgData name="Jee, Kangkook" userId="52832784-bd9f-4cfd-947b-6cb8258050c1" providerId="ADAL" clId="{CF520099-7551-E549-8F95-1515E58E8046}" dt="2025-01-28T21:04:14.609" v="40" actId="2696"/>
        <pc:sldMkLst>
          <pc:docMk/>
          <pc:sldMk cId="720794643" sldId="1580"/>
        </pc:sldMkLst>
      </pc:sldChg>
      <pc:sldChg chg="del">
        <pc:chgData name="Jee, Kangkook" userId="52832784-bd9f-4cfd-947b-6cb8258050c1" providerId="ADAL" clId="{CF520099-7551-E549-8F95-1515E58E8046}" dt="2025-01-23T21:22:24.425" v="22" actId="2696"/>
        <pc:sldMkLst>
          <pc:docMk/>
          <pc:sldMk cId="3641518003" sldId="158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016C63-6B1A-B146-9F96-35D473DEFC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56C2B-22BB-484B-AEB0-A2F6E9D5A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1D0E8-D977-864F-BA8D-A147F5F985FB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2D3C0-F549-B648-9C48-CFB5FC4EB8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12102-FB78-7141-870C-A922D6FD1E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7EB1C-38C9-4A48-85B4-F90790CF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23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D7890-A311-5448-ACD6-7B14DD95F814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8E6B6-B72D-A840-AC94-EEBC28616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9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breaker.ltsnet.net/home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ymotw.com/2/struct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65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9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66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publish your challenges + your solutions online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6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36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64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20% NSA Codebreaker challenge</a:t>
            </a:r>
          </a:p>
          <a:p>
            <a:pPr lvl="1"/>
            <a:r>
              <a:rPr lang="en-US"/>
              <a:t>Task 1 – 5, 4% each, Task 6a and 6b are reserved for extra credits, 2% each.</a:t>
            </a:r>
          </a:p>
          <a:p>
            <a:pPr lvl="1"/>
            <a:r>
              <a:rPr lang="en-US">
                <a:hlinkClick r:id="rId3"/>
              </a:rPr>
              <a:t>https://codebreaker.ltsnet.net/home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45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72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36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70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9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0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35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45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1641-57C5-433A-30A4-32239C14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492E71-160C-2660-C05D-806B1023F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62433-7374-3D41-FFBA-39638C284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9B0CC-473E-038D-1E0D-7EFFB1695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79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86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11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python3 is more explicit on </a:t>
            </a:r>
            <a:r>
              <a:rPr lang="en-US" err="1"/>
              <a:t>differtiating</a:t>
            </a:r>
            <a:r>
              <a:rPr lang="en-US"/>
              <a:t> string, </a:t>
            </a:r>
            <a:r>
              <a:rPr lang="en-US" err="1"/>
              <a:t>unicode</a:t>
            </a:r>
            <a:r>
              <a:rPr lang="en-US"/>
              <a:t>, byte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69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https://pymotw.com/2/struct/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https://</a:t>
            </a:r>
            <a:r>
              <a:rPr lang="en-US" err="1"/>
              <a:t>docs.python.org</a:t>
            </a:r>
            <a:r>
              <a:rPr lang="en-US"/>
              <a:t>/3/library/</a:t>
            </a:r>
            <a:r>
              <a:rPr lang="en-US" err="1"/>
              <a:t>struct.html</a:t>
            </a:r>
            <a:endParaRPr lang="en-US"/>
          </a:p>
          <a:p>
            <a:endParaRPr lang="en-US"/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first character is not one of these, </a:t>
            </a:r>
            <a:r>
              <a:rPr lang="en-US">
                <a:effectLst/>
              </a:rPr>
              <a:t>'@'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assumed.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46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26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www.digitalocean.com</a:t>
            </a:r>
            <a:r>
              <a:rPr lang="en-US"/>
              <a:t>/community/tutorials/ssh-essentials-working-with-ssh-servers-clients-and-keys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24CF9-015B-7E07-C9B4-3700BDBEA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1DAE2-2A3D-E886-39FF-E8F8142E7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B6968-7DD4-D19B-1A93-F2AC2EEE0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68DB1-A121-166E-C024-E6918F4A7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7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2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79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2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59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course was in a beta status, 1.5 x more materials last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1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E66A-BD3D-D441-ACE9-7A76CD9E4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E6382C-B94B-534B-B140-327E2BEC0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063D9-AFED-1047-BC6C-9F7B984E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7A59-74C3-7947-B455-C8FCB56FC92A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6C742-7D5B-3045-B269-A2D187AA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70D7-6A92-EB48-AEDE-6B5925CA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6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7FE9-9138-5146-AB07-02B6DFD0A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2D25F2-A76E-754C-9138-03D0452DF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7A763-C8F4-4C45-AF17-F9AABAE3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803E-5C2F-7D4E-A9F1-EB667BCD487B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6C667-1B8C-7640-8B11-1FB69BD42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57D9C-11F8-9643-A81F-9BB1DE43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9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47D83C-3D11-CB41-946B-2C8D62C48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79489-F77B-4C4C-95F7-F980B9BEE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CCE8D-5E8F-F94D-B553-930F9546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CEB5-20EB-5846-B41B-963BD3E19B7A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6FF9-D6BC-2D4A-9D99-22E30294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D514-23F9-9F44-8D3F-225E6EAD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3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3877-0B95-164A-AFBF-B8290EF3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1CA95-5F3C-7C47-8A2B-633C27C43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E931A-95C9-8A4C-8560-0518F5B2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55E0-DC0E-FC48-8614-DCA1E28B4BC9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958D6-2C6B-304D-A0FC-306A5CA4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2B642-A7BB-FE49-9AFC-05460EBE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2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4132-A5E8-9E41-931F-54EADD7E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5C514-5BA4-5443-BC32-A21E17223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42B12-C363-BA47-92C8-80622F87D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4333-F2EC-7943-AFEF-50D608B89F70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8E7AB-A4AB-8942-9A96-6DCC8DB6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FCC3-8DC9-EB40-996F-0D967E94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205F-2C98-0947-85CA-03FD884E9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B37F-0952-824C-8C06-D9A1C0906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713FE-E201-7241-A044-BEFD00D1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88523-02C5-F743-A1B8-86AAC705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CA3C-D94D-9B4E-809D-6E7C61603A3A}" type="datetime1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CDC2A-BEAE-8746-B658-4A24B2D8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E6523-7171-5D47-AB30-CF02E67E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9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52652-EA00-2848-A743-86BCFD77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3C18B-C9AA-E049-8074-2F1C0829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57BF0-BBAA-3647-AE3D-D8EBCA808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796BF-9A84-F64C-A810-FDD5A2ACE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66974-51F8-F54B-BBC8-999A319D8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286B7-26EB-514E-8015-2F92F94C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1783-574F-2245-A7FC-6A5FDE934EA2}" type="datetime1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7E8A7B-7CB4-F34C-AD44-363D242E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FFD52-35A9-054F-BD09-8B8F9040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5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3EAF-F887-9E43-81EA-41250DD2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102A1-CE22-9344-A0F4-96FC779C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730E-AAFF-2541-88EA-C40FAC4581EB}" type="datetime1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88DED-FD14-5A43-A23C-8D9F8A36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96563-C578-0142-91A5-07883C69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01FA23-6BC6-1A43-AA60-1EE091C4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A9CC-A48F-7345-92ED-DBC0BE789712}" type="datetime1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D30AF-449F-E348-80EE-95CD120A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0CBBD-4DD0-6B4B-A968-F874C13F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6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79139-8106-E64E-A5D1-B993873D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00122-9061-254A-9C1B-648873FE6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173A6-5BCF-D142-B28A-C897C55BA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A085B-99EF-D94A-ABDF-879F0BDC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EC43-94C1-7342-AC80-62F591DC636C}" type="datetime1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EE0D3-C990-E746-A6A8-FE939998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4C3A2-F394-F44C-86D2-D48D07FE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6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B1CCA-3D69-AD45-B015-42E0777B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719E2-DD78-FD4E-85FF-7DB6898D4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B07FB-5F64-F84E-87F8-8E4E29C1B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9ECA1-BDD3-D442-8527-52DA5E08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43F0-5FC0-214C-96FB-24B162C4C63E}" type="datetime1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FF47-E426-A34E-8BDD-5B6B3021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CBBFF-5893-B747-8682-C938FA121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3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E91D3-6461-E04E-B200-01E1A0CF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F11F7-F8FD-774C-BA9D-B4A1ED1B1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1EA96-44C5-0246-8B80-B71434192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3177-328E-FA4F-86C9-13CED0611584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A653E-0E50-8C46-AD18-54F7E393B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77A66-F0BE-3745-99EC-FF2FFBA31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47BB3-9452-5D4B-9D0C-3312D4EA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4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s4459.syssec.org/cal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tf.syssec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cy.utdallas.edu/utdsp500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tf.syssec.org/" TargetMode="External"/><Relationship Id="rId2" Type="http://schemas.openxmlformats.org/officeDocument/2006/relationships/hyperlink" Target="https://discord.gg/BgB5qgS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tftime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tf.syssec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wklaw.com/computer-intrusion-under-federal-law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tf.syssec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wndbg/pwndb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3-pwntools.readthedocs.io/en/latest/util/proc.html#module-pwnlib.util.pro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3-pwntools.readthedocs.io/en/latest/tubes.html#module-pwnlib.tube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wntools.com/en/stable/util/packing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docs.python.org/3/library/struct.html" TargetMode="Externa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allopsled/pwntools#readm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allopsled/pwntools-tutorial/blob/master/utility.md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h.com/ssh/putty/windows/puttygen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docs.microsoft.com/en-us/windows/wsl/install-win10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tftime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s4459.syssec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tf.syssec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23EB-A658-6446-B7BF-6A0E47D4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273" y="1122363"/>
            <a:ext cx="10972800" cy="2387600"/>
          </a:xfrm>
        </p:spPr>
        <p:txBody>
          <a:bodyPr>
            <a:normAutofit/>
          </a:bodyPr>
          <a:lstStyle/>
          <a:p>
            <a:r>
              <a:rPr lang="en-US" sz="4800"/>
              <a:t>CS4459</a:t>
            </a:r>
            <a:br>
              <a:rPr lang="en-US" sz="4800"/>
            </a:br>
            <a:r>
              <a:rPr lang="en-US" sz="4800"/>
              <a:t>Cyber Attacks &amp; Defense Lab (CANDL)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A993E-8AC1-1144-BB84-2922B377E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4558"/>
            <a:ext cx="9144000" cy="1483242"/>
          </a:xfrm>
        </p:spPr>
        <p:txBody>
          <a:bodyPr/>
          <a:lstStyle/>
          <a:p>
            <a:r>
              <a:rPr lang="en-US"/>
              <a:t>LEC #1 – Class Overview and Reverse Engineering Intro</a:t>
            </a:r>
          </a:p>
          <a:p>
            <a:r>
              <a:rPr lang="en-US"/>
              <a:t>Jan 21,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D1D17-E154-AB45-B0CB-3D537B18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4C04-3B38-C1FA-5981-4574E43C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 Emeritus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C09A1-CA86-33F6-39C5-484DE564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7DDC9-262A-581F-6E70-59D8D1ED1DC6}"/>
              </a:ext>
            </a:extLst>
          </p:cNvPr>
          <p:cNvSpPr txBox="1"/>
          <p:nvPr/>
        </p:nvSpPr>
        <p:spPr>
          <a:xfrm>
            <a:off x="6605153" y="6027363"/>
            <a:ext cx="206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Josh Wiedemeier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F54DB8-B81A-16A1-1A3F-35AC6AF0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14" y="365124"/>
            <a:ext cx="4270132" cy="56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1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Meeting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Lecture / exercise</a:t>
            </a:r>
          </a:p>
          <a:p>
            <a:pPr lvl="1"/>
            <a:r>
              <a:rPr lang="en-US"/>
              <a:t>Tue / </a:t>
            </a:r>
            <a:r>
              <a:rPr lang="en-US" err="1"/>
              <a:t>Thr</a:t>
            </a:r>
            <a:r>
              <a:rPr lang="en-US"/>
              <a:t> 4:00 pm </a:t>
            </a:r>
            <a:r>
              <a:rPr lang="mr-IN"/>
              <a:t>–</a:t>
            </a:r>
            <a:r>
              <a:rPr lang="en-US"/>
              <a:t> 6:15 pm</a:t>
            </a:r>
          </a:p>
          <a:p>
            <a:pPr lvl="1"/>
            <a:r>
              <a:rPr lang="en-US"/>
              <a:t>In-person, LAB based course: 1 hour lecture +  hands-on</a:t>
            </a:r>
          </a:p>
          <a:p>
            <a:pPr lvl="2"/>
            <a:r>
              <a:rPr lang="en-US"/>
              <a:t>Time budget between lecture and hands-on can be flexible</a:t>
            </a:r>
          </a:p>
          <a:p>
            <a:pPr lvl="1"/>
            <a:r>
              <a:rPr lang="en-US"/>
              <a:t>Students can stay </a:t>
            </a:r>
            <a:r>
              <a:rPr lang="en-US" i="1"/>
              <a:t>until 6:30 pm</a:t>
            </a:r>
            <a:endParaRPr lang="en-US"/>
          </a:p>
          <a:p>
            <a:pPr lvl="1"/>
            <a:endParaRPr lang="en-US"/>
          </a:p>
          <a:p>
            <a:r>
              <a:rPr lang="en-US"/>
              <a:t>Instructor office hour</a:t>
            </a:r>
          </a:p>
          <a:p>
            <a:pPr lvl="1"/>
            <a:r>
              <a:rPr lang="en-US"/>
              <a:t>Friday 1:00 ~ 3:00 PM</a:t>
            </a:r>
          </a:p>
          <a:p>
            <a:pPr lvl="1"/>
            <a:r>
              <a:rPr lang="en-US"/>
              <a:t>In-person: ECSS 3.226 (or 3.221)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Communication</a:t>
            </a:r>
          </a:p>
          <a:p>
            <a:pPr lvl="1"/>
            <a:r>
              <a:rPr lang="en-US"/>
              <a:t>Contact an TAs via Discord for technical questions / discussions</a:t>
            </a:r>
          </a:p>
          <a:p>
            <a:pPr lvl="1"/>
            <a:r>
              <a:rPr lang="en-US"/>
              <a:t>Email to instructor or head TA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80350-C54D-9C44-A02D-1FAFEE6D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8F4BC-EC2E-F148-A073-A8EEB42F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2EF04-5C2F-2645-82E2-86AEEBE19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Students need to </a:t>
            </a:r>
            <a:r>
              <a:rPr lang="en-US" b="1"/>
              <a:t>attend all classes</a:t>
            </a:r>
          </a:p>
          <a:p>
            <a:pPr lvl="1"/>
            <a:r>
              <a:rPr lang="en-US"/>
              <a:t>Penalize absence or tardiness with no proper reasons</a:t>
            </a:r>
          </a:p>
          <a:p>
            <a:pPr lvl="1"/>
            <a:r>
              <a:rPr lang="en-US"/>
              <a:t>Need to inform the instructor </a:t>
            </a:r>
            <a:r>
              <a:rPr lang="en-US" i="1"/>
              <a:t>via email</a:t>
            </a:r>
            <a:r>
              <a:rPr lang="en-US"/>
              <a:t>, </a:t>
            </a:r>
            <a:r>
              <a:rPr lang="en-US" b="1" i="1"/>
              <a:t>a day in advance</a:t>
            </a:r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A1767-7EBA-7D44-A801-07509DBE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97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CBA24-8AD7-5E4A-A45F-C07A2398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/>
              <a:t> Class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04627-8736-D54C-8B9D-4FA09B56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467"/>
            <a:ext cx="10515600" cy="4772883"/>
          </a:xfrm>
        </p:spPr>
        <p:txBody>
          <a:bodyPr>
            <a:normAutofit lnSpcReduction="10000"/>
          </a:bodyPr>
          <a:lstStyle/>
          <a:p>
            <a:r>
              <a:rPr lang="en-US"/>
              <a:t>The course will be heavily hands-on </a:t>
            </a:r>
            <a:br>
              <a:rPr lang="en-US"/>
            </a:br>
            <a:r>
              <a:rPr lang="en-US" i="1"/>
              <a:t>80</a:t>
            </a:r>
            <a:r>
              <a:rPr lang="en-US"/>
              <a:t> students enrolled to the course</a:t>
            </a:r>
          </a:p>
          <a:p>
            <a:pPr lvl="1"/>
            <a:r>
              <a:rPr lang="en-US"/>
              <a:t>Instructor can't simply cover all</a:t>
            </a:r>
          </a:p>
          <a:p>
            <a:pPr lvl="1"/>
            <a:r>
              <a:rPr lang="en-US"/>
              <a:t>Take advantage of TAs as much as you can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TA times are also limited</a:t>
            </a:r>
          </a:p>
          <a:p>
            <a:pPr lvl="1"/>
            <a:r>
              <a:rPr lang="en-US"/>
              <a:t>TAs will provide hands-on guidance</a:t>
            </a:r>
          </a:p>
          <a:p>
            <a:pPr lvl="1"/>
            <a:r>
              <a:rPr lang="en-US"/>
              <a:t>TAs cannot (or not allowed to) do assignment for you</a:t>
            </a:r>
          </a:p>
          <a:p>
            <a:pPr lvl="1"/>
            <a:r>
              <a:rPr lang="en-US"/>
              <a:t>Please respect their time and effort</a:t>
            </a:r>
          </a:p>
          <a:p>
            <a:pPr lvl="1"/>
            <a:endParaRPr lang="en-US"/>
          </a:p>
          <a:p>
            <a:r>
              <a:rPr lang="en-US"/>
              <a:t>You can discuss technical questions/issues with you peers and TAs</a:t>
            </a:r>
          </a:p>
          <a:p>
            <a:pPr lvl="1"/>
            <a:r>
              <a:rPr lang="en-US"/>
              <a:t>Logistical issues with me or head 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1515B-02A0-D144-BD70-A0E51F3B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93" y="1505804"/>
            <a:ext cx="69342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14 weeks schedule</a:t>
            </a:r>
          </a:p>
          <a:p>
            <a:pPr lvl="1"/>
            <a:r>
              <a:rPr lang="en-US"/>
              <a:t>Intro – rev engineering and shellcode writing (week 1-3)</a:t>
            </a:r>
          </a:p>
          <a:p>
            <a:pPr lvl="1"/>
            <a:r>
              <a:rPr lang="en-US"/>
              <a:t>Exploit writing (Week 4 - 13)</a:t>
            </a:r>
          </a:p>
          <a:p>
            <a:pPr lvl="1"/>
            <a:r>
              <a:rPr lang="en-US"/>
              <a:t>Advanced topics and in-class CTF (Week 13 - 14)</a:t>
            </a:r>
          </a:p>
          <a:p>
            <a:pPr lvl="1"/>
            <a:r>
              <a:rPr lang="en-US">
                <a:hlinkClick r:id="rId3"/>
              </a:rPr>
              <a:t>https://cs4459.syssec.org/cal.html</a:t>
            </a:r>
            <a:endParaRPr lang="en-US"/>
          </a:p>
          <a:p>
            <a:pPr marL="457200" lvl="1" indent="0">
              <a:buNone/>
            </a:pPr>
            <a:endParaRPr lang="en-US"/>
          </a:p>
          <a:p>
            <a:r>
              <a:rPr lang="en-US" altLang="ko-KR"/>
              <a:t>Each class will</a:t>
            </a:r>
          </a:p>
          <a:p>
            <a:pPr lvl="1"/>
            <a:r>
              <a:rPr lang="en-US" altLang="ko-KR"/>
              <a:t>50~60 </a:t>
            </a:r>
            <a:r>
              <a:rPr lang="en-US"/>
              <a:t> min lecture &amp; tutorial + in-class exercise</a:t>
            </a:r>
          </a:p>
          <a:p>
            <a:pPr lvl="1"/>
            <a:r>
              <a:rPr lang="en-US"/>
              <a:t>Proportion may vary depends on topics and  schedule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69BBE-30FF-A74E-87D3-A102498D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3363BCA-ED8B-514C-9111-09341880D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372359"/>
              </p:ext>
            </p:extLst>
          </p:nvPr>
        </p:nvGraphicFramePr>
        <p:xfrm>
          <a:off x="7412893" y="1125415"/>
          <a:ext cx="4248105" cy="39952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80719">
                  <a:extLst>
                    <a:ext uri="{9D8B030D-6E8A-4147-A177-3AD203B41FA5}">
                      <a16:colId xmlns:a16="http://schemas.microsoft.com/office/drawing/2014/main" val="3318645423"/>
                    </a:ext>
                  </a:extLst>
                </a:gridCol>
                <a:gridCol w="2738511">
                  <a:extLst>
                    <a:ext uri="{9D8B030D-6E8A-4147-A177-3AD203B41FA5}">
                      <a16:colId xmlns:a16="http://schemas.microsoft.com/office/drawing/2014/main" val="1271039185"/>
                    </a:ext>
                  </a:extLst>
                </a:gridCol>
                <a:gridCol w="828875">
                  <a:extLst>
                    <a:ext uri="{9D8B030D-6E8A-4147-A177-3AD203B41FA5}">
                      <a16:colId xmlns:a16="http://schemas.microsoft.com/office/drawing/2014/main" val="292195993"/>
                    </a:ext>
                  </a:extLst>
                </a:gridCol>
              </a:tblGrid>
              <a:tr h="385994">
                <a:tc>
                  <a:txBody>
                    <a:bodyPr/>
                    <a:lstStyle/>
                    <a:p>
                      <a:r>
                        <a:rPr lang="en-US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586838"/>
                  </a:ext>
                </a:extLst>
              </a:tr>
              <a:tr h="365641">
                <a:tc>
                  <a:txBody>
                    <a:bodyPr/>
                    <a:lstStyle/>
                    <a:p>
                      <a:r>
                        <a:rPr lang="en-US"/>
                        <a:t>unit1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Rev. Intro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921938"/>
                  </a:ext>
                </a:extLst>
              </a:tr>
              <a:tr h="365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Buffer overflow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254280"/>
                  </a:ext>
                </a:extLst>
              </a:tr>
              <a:tr h="365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Shellcoding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555769"/>
                  </a:ext>
                </a:extLst>
              </a:tr>
              <a:tr h="40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Stack cookies, DEP, ASLR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294696"/>
                  </a:ext>
                </a:extLst>
              </a:tr>
              <a:tr h="365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91399"/>
                  </a:ext>
                </a:extLst>
              </a:tr>
              <a:tr h="365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AR / AW &amp; Format 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368897"/>
                  </a:ext>
                </a:extLst>
              </a:tr>
              <a:tr h="365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Advanced topics</a:t>
                      </a:r>
                      <a:br>
                        <a:rPr lang="en-US"/>
                      </a:br>
                      <a:r>
                        <a:rPr lang="en-US"/>
                        <a:t>Python bytecode</a:t>
                      </a:r>
                      <a:r>
                        <a:rPr lang="ko-KR" altLang="en-US"/>
                        <a:t> </a:t>
                      </a:r>
                      <a:r>
                        <a:rPr lang="en-US" altLang="ko-KR"/>
                        <a:t>reversing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620166"/>
                  </a:ext>
                </a:extLst>
              </a:tr>
              <a:tr h="372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unit8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Heap overflow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90997"/>
                  </a:ext>
                </a:extLst>
              </a:tr>
              <a:tr h="365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In-class CTF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1009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E4FDFE-21C6-8F4F-B5ED-15C941160C4E}"/>
              </a:ext>
            </a:extLst>
          </p:cNvPr>
          <p:cNvSpPr txBox="1"/>
          <p:nvPr/>
        </p:nvSpPr>
        <p:spPr>
          <a:xfrm>
            <a:off x="7556743" y="5209365"/>
            <a:ext cx="400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The schedule and contents are mostly fixed, but is subject to changes</a:t>
            </a:r>
          </a:p>
        </p:txBody>
      </p:sp>
    </p:spTree>
    <p:extLst>
      <p:ext uri="{BB962C8B-B14F-4D97-AF65-F5344CB8AC3E}">
        <p14:creationId xmlns:p14="http://schemas.microsoft.com/office/powerpoint/2010/main" val="3927628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0D48-5CF4-4C49-AD6F-E453A95B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0663"/>
          </a:xfrm>
        </p:spPr>
        <p:txBody>
          <a:bodyPr>
            <a:normAutofit/>
          </a:bodyPr>
          <a:lstStyle/>
          <a:p>
            <a:r>
              <a:rPr lang="en-US"/>
              <a:t>Beware What You Are Getting Into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6D84C1-C986-2241-BEFA-E7E81769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15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D80E3-8A78-654F-8ACA-DF288C1DB844}"/>
              </a:ext>
            </a:extLst>
          </p:cNvPr>
          <p:cNvSpPr/>
          <p:nvPr/>
        </p:nvSpPr>
        <p:spPr>
          <a:xfrm>
            <a:off x="973356" y="1448579"/>
            <a:ext cx="98725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System-heavy, many low-level struggles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Intel assembly, 8 units + </a:t>
            </a:r>
            <a:r>
              <a:rPr lang="en-US" sz="3200" err="1"/>
              <a:t>inclass</a:t>
            </a:r>
            <a:r>
              <a:rPr lang="en-US" sz="3200"/>
              <a:t> CTF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System attacks and defenses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The course will be challenging, heavily hands-on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E2911-6648-EFEC-52F4-E47BFFFE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00" y="4123810"/>
            <a:ext cx="10257622" cy="1997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828224-0F6A-8318-193F-9E5B6338B959}"/>
              </a:ext>
            </a:extLst>
          </p:cNvPr>
          <p:cNvSpPr txBox="1"/>
          <p:nvPr/>
        </p:nvSpPr>
        <p:spPr>
          <a:xfrm>
            <a:off x="838200" y="6241262"/>
            <a:ext cx="479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One student from the past</a:t>
            </a:r>
          </a:p>
        </p:txBody>
      </p:sp>
    </p:spTree>
    <p:extLst>
      <p:ext uri="{BB962C8B-B14F-4D97-AF65-F5344CB8AC3E}">
        <p14:creationId xmlns:p14="http://schemas.microsoft.com/office/powerpoint/2010/main" val="36113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2A1D3-D5F3-764E-94D5-436C971D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Labs &amp;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40319-4C03-6C47-BF11-B8543F1F7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8 lab sessions, each with 10+ challenges</a:t>
            </a:r>
          </a:p>
          <a:p>
            <a:pPr lvl="1"/>
            <a:r>
              <a:rPr lang="en-US"/>
              <a:t>1.5 ~ 2 weeks will be given </a:t>
            </a:r>
          </a:p>
          <a:p>
            <a:endParaRPr lang="en-US"/>
          </a:p>
          <a:p>
            <a:r>
              <a:rPr lang="en-US"/>
              <a:t>Each student solves the problem and submit to </a:t>
            </a:r>
          </a:p>
          <a:p>
            <a:pPr lvl="1"/>
            <a:r>
              <a:rPr lang="en-US"/>
              <a:t>https://</a:t>
            </a:r>
            <a:r>
              <a:rPr lang="en-US" err="1"/>
              <a:t>ctf.syssec.org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In class challenges + take home challenges</a:t>
            </a:r>
          </a:p>
          <a:p>
            <a:pPr lvl="1"/>
            <a:r>
              <a:rPr lang="en-US"/>
              <a:t>We will go over tutorials for 1 ~ 2 challenges from the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4C279-3B0D-3540-B00B-2F144889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56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25263" cy="435133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~10 challenges per each unit</a:t>
            </a:r>
          </a:p>
          <a:p>
            <a:r>
              <a:rPr lang="en-US"/>
              <a:t>In-class hands-on will cover 2~3 challenges</a:t>
            </a:r>
          </a:p>
          <a:p>
            <a:endParaRPr lang="en-US"/>
          </a:p>
          <a:p>
            <a:r>
              <a:rPr lang="en-US"/>
              <a:t>Scoring server</a:t>
            </a:r>
          </a:p>
          <a:p>
            <a:pPr lvl="1"/>
            <a:r>
              <a:rPr lang="en-US"/>
              <a:t>Register yourself at </a:t>
            </a:r>
            <a:r>
              <a:rPr lang="en-US">
                <a:hlinkClick r:id="rId3"/>
              </a:rPr>
              <a:t>https://ctf.syssec.org/</a:t>
            </a:r>
            <a:endParaRPr lang="en-US"/>
          </a:p>
          <a:p>
            <a:pPr lvl="1"/>
            <a:r>
              <a:rPr lang="en-US"/>
              <a:t>Set the “Login Name” as your NetID</a:t>
            </a:r>
          </a:p>
          <a:p>
            <a:pPr lvl="1"/>
            <a:r>
              <a:rPr lang="en-US"/>
              <a:t>After the registration, please click and solve “Login Check”</a:t>
            </a:r>
          </a:p>
          <a:p>
            <a:pPr lvl="2"/>
            <a:r>
              <a:rPr lang="en-US"/>
              <a:t>For sanity check</a:t>
            </a:r>
          </a:p>
          <a:p>
            <a:pPr lvl="2"/>
            <a:endParaRPr lang="en-US"/>
          </a:p>
          <a:p>
            <a:r>
              <a:rPr lang="en-US"/>
              <a:t>All the flags are </a:t>
            </a:r>
          </a:p>
          <a:p>
            <a:pPr lvl="1"/>
            <a:r>
              <a:rPr lang="en-US" err="1"/>
              <a:t>candl</a:t>
            </a:r>
            <a:r>
              <a:rPr lang="en-US"/>
              <a:t>{</a:t>
            </a:r>
            <a:r>
              <a:rPr lang="en-US" err="1">
                <a:highlight>
                  <a:srgbClr val="C0C0C0"/>
                </a:highlight>
              </a:rPr>
              <a:t>your_answer_here</a:t>
            </a:r>
            <a:r>
              <a:rPr lang="en-US"/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C9E19-BFE0-444B-9ED2-F616B25D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10BE6-0494-DF6A-F0D8-88E28E668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388" y="697307"/>
            <a:ext cx="3507544" cy="2626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2CCDDA-111D-9011-EF76-AE0163892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558" y="3459578"/>
            <a:ext cx="3648374" cy="30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27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0974"/>
            <a:ext cx="10515600" cy="489291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Please submit at least one challenge per each unit</a:t>
            </a:r>
          </a:p>
          <a:p>
            <a:pPr lvl="1"/>
            <a:r>
              <a:rPr lang="en-US"/>
              <a:t>Otherwise, you will get </a:t>
            </a:r>
            <a:r>
              <a:rPr lang="en-US" b="1"/>
              <a:t>F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From Unit 2, you will be asked to submit write-up (exploit script) for each challenge</a:t>
            </a:r>
          </a:p>
          <a:p>
            <a:pPr lvl="1"/>
            <a:r>
              <a:rPr lang="en-US"/>
              <a:t>Usually,  </a:t>
            </a:r>
            <a:r>
              <a:rPr lang="en-US" i="1"/>
              <a:t>write-up</a:t>
            </a:r>
            <a:r>
              <a:rPr lang="en-US"/>
              <a:t> due on a day after </a:t>
            </a:r>
            <a:r>
              <a:rPr lang="en-US" i="1"/>
              <a:t>flag</a:t>
            </a:r>
            <a:r>
              <a:rPr lang="en-US"/>
              <a:t> due.</a:t>
            </a:r>
          </a:p>
          <a:p>
            <a:pPr lvl="1"/>
            <a:endParaRPr lang="en-US"/>
          </a:p>
          <a:p>
            <a:r>
              <a:rPr lang="en-US"/>
              <a:t>DO NOT SHARE YOUR CODE WITH OTHER STUDENTS</a:t>
            </a:r>
          </a:p>
          <a:p>
            <a:pPr lvl="1"/>
            <a:r>
              <a:rPr lang="en-US"/>
              <a:t>You are encouraged to discuss with others about the assignments, but do not ask/give the code to the others</a:t>
            </a:r>
          </a:p>
          <a:p>
            <a:pPr lvl="1"/>
            <a:r>
              <a:rPr lang="en-US"/>
              <a:t>Describe how you solve the challenge</a:t>
            </a:r>
          </a:p>
          <a:p>
            <a:pPr lvl="1"/>
            <a:r>
              <a:rPr lang="en-US"/>
              <a:t>Do not copy other students’ write-up</a:t>
            </a:r>
          </a:p>
          <a:p>
            <a:pPr lvl="1"/>
            <a:r>
              <a:rPr lang="en-US"/>
              <a:t>Mention your collaborators in the write-up</a:t>
            </a:r>
          </a:p>
          <a:p>
            <a:pPr lvl="1"/>
            <a:r>
              <a:rPr lang="en-US"/>
              <a:t>Do not post challenges + your write-up online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608BD-2BDF-9543-87EB-E4259D7E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Please refer the </a:t>
            </a:r>
            <a:r>
              <a:rPr lang="en-US">
                <a:hlinkClick r:id="rId3"/>
              </a:rPr>
              <a:t>Student Code of Conduct</a:t>
            </a:r>
            <a:endParaRPr lang="en-US"/>
          </a:p>
          <a:p>
            <a:pPr lvl="1"/>
            <a:endParaRPr lang="en-US"/>
          </a:p>
          <a:p>
            <a:r>
              <a:rPr lang="en-US"/>
              <a:t>We will detect and report Plagiarism</a:t>
            </a:r>
          </a:p>
          <a:p>
            <a:pPr lvl="1"/>
            <a:r>
              <a:rPr lang="en-US" b="1"/>
              <a:t>Getting F </a:t>
            </a:r>
            <a:r>
              <a:rPr lang="en-US"/>
              <a:t>or </a:t>
            </a:r>
            <a:r>
              <a:rPr lang="en-US" b="1"/>
              <a:t>zero point </a:t>
            </a:r>
            <a:r>
              <a:rPr lang="en-US"/>
              <a:t>for an entire unit’s assignment</a:t>
            </a:r>
          </a:p>
          <a:p>
            <a:pPr lvl="1"/>
            <a:r>
              <a:rPr lang="en-US"/>
              <a:t>Can be reported to deal’s office</a:t>
            </a:r>
          </a:p>
          <a:p>
            <a:endParaRPr lang="en-US"/>
          </a:p>
          <a:p>
            <a:r>
              <a:rPr lang="en-US"/>
              <a:t>I do research on code/text comparison to measure similarity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5416A-4244-8647-B8C2-F0FECA51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BBFE1-3992-AD4E-8047-2908802E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to CS4459 CANDL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E355-AAA8-9148-9F47-08C5BC5A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09" y="1832713"/>
            <a:ext cx="6080051" cy="3788366"/>
          </a:xfrm>
        </p:spPr>
        <p:txBody>
          <a:bodyPr>
            <a:normAutofit/>
          </a:bodyPr>
          <a:lstStyle/>
          <a:p>
            <a:r>
              <a:rPr lang="en-US" sz="2400"/>
              <a:t>Join class Discord </a:t>
            </a:r>
          </a:p>
          <a:p>
            <a:pPr lvl="1"/>
            <a:r>
              <a:rPr lang="en-US" sz="2000">
                <a:hlinkClick r:id="rId2"/>
              </a:rPr>
              <a:t>https://discord.gg/BgB5qgS8</a:t>
            </a:r>
            <a:endParaRPr lang="en-US" sz="2000"/>
          </a:p>
          <a:p>
            <a:pPr lvl="1"/>
            <a:endParaRPr lang="en-US" sz="2000"/>
          </a:p>
          <a:p>
            <a:r>
              <a:rPr lang="en-US" sz="2400"/>
              <a:t>Sign up for CTF scoring server </a:t>
            </a:r>
          </a:p>
          <a:p>
            <a:pPr lvl="1"/>
            <a:r>
              <a:rPr lang="en-US" sz="2000">
                <a:hlinkClick r:id="rId3"/>
              </a:rPr>
              <a:t>https://ctf.syssec.org</a:t>
            </a:r>
            <a:endParaRPr lang="en-US" sz="2000"/>
          </a:p>
          <a:p>
            <a:pPr lvl="1"/>
            <a:r>
              <a:rPr lang="en-US" sz="2000"/>
              <a:t>Use your email and UTD NetID</a:t>
            </a:r>
          </a:p>
          <a:p>
            <a:endParaRPr lang="en-US" sz="2400"/>
          </a:p>
          <a:p>
            <a:r>
              <a:rPr lang="en-US" sz="2400"/>
              <a:t>Solve your first challenge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15F1F-4B26-794C-89E1-C58C9DF7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B0FAA-9A3A-1A04-BC9E-7469DA28E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809" y="1650608"/>
            <a:ext cx="5107263" cy="38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99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Solving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Discuss!</a:t>
            </a:r>
          </a:p>
          <a:p>
            <a:pPr lvl="1"/>
            <a:r>
              <a:rPr lang="en-US"/>
              <a:t>Use Discord, ask for help!</a:t>
            </a:r>
          </a:p>
          <a:p>
            <a:pPr lvl="1"/>
            <a:r>
              <a:rPr lang="en-US"/>
              <a:t>In principle, </a:t>
            </a:r>
            <a:r>
              <a:rPr lang="en-US" i="1"/>
              <a:t>NO DM </a:t>
            </a:r>
            <a:r>
              <a:rPr lang="en-US"/>
              <a:t>to discuss challenges </a:t>
            </a:r>
          </a:p>
          <a:p>
            <a:pPr lvl="1"/>
            <a:endParaRPr lang="en-US"/>
          </a:p>
          <a:p>
            <a:r>
              <a:rPr lang="en-US"/>
              <a:t>Come to the class and follow tutorials</a:t>
            </a:r>
          </a:p>
          <a:p>
            <a:endParaRPr lang="en-US"/>
          </a:p>
          <a:p>
            <a:r>
              <a:rPr lang="en-US"/>
              <a:t>Solve challenges </a:t>
            </a:r>
            <a:r>
              <a:rPr lang="en-US" b="1"/>
              <a:t>In-order</a:t>
            </a:r>
          </a:p>
          <a:p>
            <a:endParaRPr lang="en-US"/>
          </a:p>
          <a:p>
            <a:r>
              <a:rPr lang="en-US"/>
              <a:t>Ask questions</a:t>
            </a:r>
          </a:p>
          <a:p>
            <a:endParaRPr lang="en-US"/>
          </a:p>
          <a:p>
            <a:r>
              <a:rPr lang="en-US"/>
              <a:t>Be aware of your time budget</a:t>
            </a:r>
          </a:p>
          <a:p>
            <a:pPr lvl="1"/>
            <a:r>
              <a:rPr lang="en-US"/>
              <a:t>Start early!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0EA74-E19B-1B4C-A062-E3E926A6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6011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85 % lab challenges +  In-class CTF</a:t>
            </a:r>
          </a:p>
          <a:p>
            <a:pPr lvl="1"/>
            <a:r>
              <a:rPr lang="en-US"/>
              <a:t> In-class CTF as the course final</a:t>
            </a:r>
          </a:p>
          <a:p>
            <a:r>
              <a:rPr lang="en-US"/>
              <a:t>15% Class participation and external challenges</a:t>
            </a:r>
          </a:p>
          <a:p>
            <a:pPr lvl="1"/>
            <a:r>
              <a:rPr lang="en-US"/>
              <a:t>In-class quizzes</a:t>
            </a:r>
          </a:p>
          <a:p>
            <a:pPr lvl="1"/>
            <a:r>
              <a:rPr lang="en-US"/>
              <a:t>(Bonus) External Capture-The-Flag competitions (</a:t>
            </a:r>
            <a:r>
              <a:rPr lang="en-US">
                <a:hlinkClick r:id="rId3"/>
              </a:rPr>
              <a:t>https://ctftime.org/</a:t>
            </a:r>
            <a:r>
              <a:rPr lang="en-US"/>
              <a:t>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Example grading scheme (</a:t>
            </a:r>
            <a:r>
              <a:rPr lang="en-US" sz="2400"/>
              <a:t>graduate students will have a higher bar, +5%)</a:t>
            </a:r>
          </a:p>
          <a:p>
            <a:pPr lvl="1"/>
            <a:r>
              <a:rPr lang="en-US"/>
              <a:t>A- ~ A+: </a:t>
            </a:r>
            <a:r>
              <a:rPr lang="en-US" altLang="ko-KR"/>
              <a:t>87</a:t>
            </a:r>
            <a:r>
              <a:rPr lang="en-US"/>
              <a:t> % ≤ Score</a:t>
            </a:r>
          </a:p>
          <a:p>
            <a:pPr lvl="1"/>
            <a:r>
              <a:rPr lang="en-US"/>
              <a:t>B- ~ B+: </a:t>
            </a:r>
            <a:r>
              <a:rPr lang="en-US" altLang="ko-KR"/>
              <a:t>77</a:t>
            </a:r>
            <a:r>
              <a:rPr lang="en-US"/>
              <a:t> % ≤ Score  &lt; 8</a:t>
            </a:r>
            <a:r>
              <a:rPr lang="en-US" altLang="ko-KR"/>
              <a:t>7</a:t>
            </a:r>
            <a:r>
              <a:rPr lang="en-US"/>
              <a:t>%</a:t>
            </a:r>
          </a:p>
          <a:p>
            <a:pPr lvl="1"/>
            <a:r>
              <a:rPr lang="en-US"/>
              <a:t>C- ~ C+: </a:t>
            </a:r>
            <a:r>
              <a:rPr lang="en-US" altLang="ko-KR"/>
              <a:t>67</a:t>
            </a:r>
            <a:r>
              <a:rPr lang="en-US"/>
              <a:t> % ≤ Score  &lt; 7</a:t>
            </a:r>
            <a:r>
              <a:rPr lang="en-US" altLang="ko-KR"/>
              <a:t>7</a:t>
            </a:r>
            <a:r>
              <a:rPr lang="en-US"/>
              <a:t>%</a:t>
            </a:r>
          </a:p>
          <a:p>
            <a:pPr lvl="1"/>
            <a:r>
              <a:rPr lang="en-US"/>
              <a:t>D- ~ D+: </a:t>
            </a:r>
            <a:r>
              <a:rPr lang="en-US" altLang="ko-KR"/>
              <a:t>50</a:t>
            </a:r>
            <a:r>
              <a:rPr lang="en-US"/>
              <a:t>% ≤ Score ＜ 6</a:t>
            </a:r>
            <a:r>
              <a:rPr lang="en-US" altLang="ko-KR"/>
              <a:t>7</a:t>
            </a:r>
            <a:r>
              <a:rPr lang="en-US"/>
              <a:t>%</a:t>
            </a:r>
          </a:p>
          <a:p>
            <a:pPr lvl="1"/>
            <a:r>
              <a:rPr lang="en-US"/>
              <a:t>F: Score ≤ 50% or misses an </a:t>
            </a:r>
            <a:r>
              <a:rPr lang="en-US" i="1"/>
              <a:t>entire week’s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9B7BE-F7AF-A446-B77C-F1965C90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23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B2EE-EFD8-FD3C-EDDF-9299ADB0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5C67F-E24D-08E2-DDDF-71866A075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Base points for grading</a:t>
            </a:r>
          </a:p>
          <a:p>
            <a:pPr lvl="1"/>
            <a:r>
              <a:rPr lang="en-US"/>
              <a:t>Summation of all challenge points (not including bonus ones)</a:t>
            </a:r>
          </a:p>
          <a:p>
            <a:pPr lvl="1"/>
            <a:endParaRPr lang="en-US"/>
          </a:p>
          <a:p>
            <a:r>
              <a:rPr lang="en-US"/>
              <a:t>We do </a:t>
            </a:r>
            <a:r>
              <a:rPr lang="en-US" i="1"/>
              <a:t>curve</a:t>
            </a:r>
            <a:r>
              <a:rPr lang="en-US"/>
              <a:t> only for better grade</a:t>
            </a:r>
          </a:p>
          <a:p>
            <a:pPr lvl="1"/>
            <a:r>
              <a:rPr lang="en-US"/>
              <a:t>Curve will not downgrade you</a:t>
            </a:r>
          </a:p>
          <a:p>
            <a:pPr lvl="1"/>
            <a:endParaRPr lang="en-US"/>
          </a:p>
          <a:p>
            <a:r>
              <a:rPr lang="en-US"/>
              <a:t>Grade range is obscured </a:t>
            </a:r>
            <a:r>
              <a:rPr lang="en-US" i="1"/>
              <a:t>intentionally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78B15-3E3A-7797-F07B-9B54ADBE9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51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13D6-167D-1F48-896D-4C78C00D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Where to Begin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61606-F532-5A4F-9716-B8612857C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Basic skills</a:t>
            </a:r>
          </a:p>
          <a:p>
            <a:pPr lvl="1"/>
            <a:r>
              <a:rPr lang="en-US"/>
              <a:t>C, x86 ASM</a:t>
            </a:r>
          </a:p>
          <a:p>
            <a:pPr lvl="1"/>
            <a:r>
              <a:rPr lang="en-US"/>
              <a:t>HEX encoding / decoding, </a:t>
            </a:r>
            <a:r>
              <a:rPr lang="en-US" err="1"/>
              <a:t>boolean</a:t>
            </a:r>
            <a:r>
              <a:rPr lang="en-US"/>
              <a:t> algebra, ASCII</a:t>
            </a:r>
          </a:p>
          <a:p>
            <a:pPr lvl="1"/>
            <a:r>
              <a:rPr lang="en-US"/>
              <a:t>shell (</a:t>
            </a:r>
            <a:r>
              <a:rPr lang="en-US" err="1"/>
              <a:t>sh</a:t>
            </a:r>
            <a:r>
              <a:rPr lang="en-US"/>
              <a:t>, bash, </a:t>
            </a:r>
            <a:r>
              <a:rPr lang="en-US" err="1"/>
              <a:t>zsh</a:t>
            </a:r>
            <a:r>
              <a:rPr lang="en-US"/>
              <a:t>),  </a:t>
            </a:r>
            <a:r>
              <a:rPr lang="en-US" err="1"/>
              <a:t>RegEx</a:t>
            </a:r>
            <a:r>
              <a:rPr lang="en-US"/>
              <a:t>, etc.</a:t>
            </a:r>
          </a:p>
          <a:p>
            <a:pPr lvl="1"/>
            <a:r>
              <a:rPr lang="en-US"/>
              <a:t>Scripting (Python)</a:t>
            </a:r>
          </a:p>
          <a:p>
            <a:endParaRPr lang="en-US"/>
          </a:p>
          <a:p>
            <a:r>
              <a:rPr lang="en-US"/>
              <a:t>Basic tools </a:t>
            </a:r>
          </a:p>
          <a:p>
            <a:pPr lvl="1"/>
            <a:r>
              <a:rPr lang="en-US" err="1"/>
              <a:t>gdb</a:t>
            </a:r>
            <a:r>
              <a:rPr lang="en-US"/>
              <a:t>, </a:t>
            </a:r>
            <a:r>
              <a:rPr lang="en-US" err="1"/>
              <a:t>pwntools</a:t>
            </a:r>
            <a:r>
              <a:rPr lang="en-US"/>
              <a:t>, assembly, text editors (vim), etc.</a:t>
            </a:r>
          </a:p>
          <a:p>
            <a:endParaRPr lang="en-US"/>
          </a:p>
          <a:p>
            <a:r>
              <a:rPr lang="en-US"/>
              <a:t>Join the community &amp; Participate CTF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D88B5-F96B-9649-B9A3-26FEA7C2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Ethical Hacking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163" y="1825625"/>
            <a:ext cx="7550888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DO NOT ATTACK OTHER’s SYSTEM</a:t>
            </a:r>
          </a:p>
          <a:p>
            <a:pPr lvl="1"/>
            <a:r>
              <a:rPr lang="en-US"/>
              <a:t>If you found vulnerabilities in  CTF VMs or </a:t>
            </a:r>
            <a:r>
              <a:rPr lang="en-US">
                <a:hlinkClick r:id="rId3"/>
              </a:rPr>
              <a:t>https://ctf.syssec.org</a:t>
            </a:r>
            <a:endParaRPr lang="en-US"/>
          </a:p>
          <a:p>
            <a:pPr lvl="2"/>
            <a:r>
              <a:rPr lang="en-US"/>
              <a:t>Please let me know; I reserved some extra credits for this</a:t>
            </a:r>
          </a:p>
          <a:p>
            <a:pPr lvl="2"/>
            <a:endParaRPr lang="en-US"/>
          </a:p>
          <a:p>
            <a:r>
              <a:rPr lang="en-US"/>
              <a:t>Attack your own and isolated environment</a:t>
            </a:r>
          </a:p>
          <a:p>
            <a:pPr lvl="1"/>
            <a:r>
              <a:rPr lang="en-US"/>
              <a:t>Your home directory</a:t>
            </a:r>
          </a:p>
          <a:p>
            <a:pPr lvl="1"/>
            <a:r>
              <a:rPr lang="en-US"/>
              <a:t>Challenge server</a:t>
            </a:r>
          </a:p>
          <a:p>
            <a:pPr lvl="1"/>
            <a:r>
              <a:rPr lang="en-US"/>
              <a:t>DO NOT DoS the server…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Follow the law and regulations</a:t>
            </a:r>
          </a:p>
          <a:p>
            <a:pPr lvl="1"/>
            <a:r>
              <a:rPr lang="en-US">
                <a:hlinkClick r:id="rId4"/>
              </a:rPr>
              <a:t>Computer Intrusion under federal law</a:t>
            </a:r>
            <a:endParaRPr lang="en-US"/>
          </a:p>
          <a:p>
            <a:pPr lvl="1"/>
            <a:r>
              <a:rPr lang="en-US"/>
              <a:t>Bug bounty policies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92D8D-7698-C849-A179-998EABEE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B7E77-FA36-0044-AA3D-8B9384E82562}"/>
              </a:ext>
            </a:extLst>
          </p:cNvPr>
          <p:cNvSpPr txBox="1"/>
          <p:nvPr/>
        </p:nvSpPr>
        <p:spPr>
          <a:xfrm>
            <a:off x="7538483" y="1690688"/>
            <a:ext cx="3902149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// Don't do this </a:t>
            </a:r>
          </a:p>
          <a:p>
            <a:endParaRPr lang="en-US">
              <a:latin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</a:rPr>
              <a:t>while(1) </a:t>
            </a:r>
          </a:p>
          <a:p>
            <a:r>
              <a:rPr lang="en-US">
                <a:latin typeface="Consolas" panose="020B0609020204030204" pitchFamily="49" charset="0"/>
              </a:rPr>
              <a:t>   fork();</a:t>
            </a:r>
          </a:p>
          <a:p>
            <a:endParaRPr lang="en-US">
              <a:latin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</a:rPr>
              <a:t>// We are watching you…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92C56-CCA0-D34E-9B87-D9758B5E8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783" y="3655345"/>
            <a:ext cx="4351949" cy="21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5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0CFC-976A-3E20-FF63-B37EA85E4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4B1A9-58C1-605E-7B7E-58DAB1EAF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Basic tools and environment</a:t>
            </a:r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r>
              <a:rPr lang="en-US"/>
              <a:t>X86 assembly basics</a:t>
            </a:r>
          </a:p>
          <a:p>
            <a:pPr lvl="1"/>
            <a:r>
              <a:rPr lang="en-US"/>
              <a:t>32bit and 64bit</a:t>
            </a:r>
          </a:p>
          <a:p>
            <a:pPr lvl="1"/>
            <a:r>
              <a:rPr lang="en-US"/>
              <a:t>Function calls</a:t>
            </a:r>
          </a:p>
          <a:p>
            <a:pPr lvl="1"/>
            <a:r>
              <a:rPr lang="en-US"/>
              <a:t>Do not use decompilers: </a:t>
            </a:r>
            <a:r>
              <a:rPr lang="en-US" err="1"/>
              <a:t>e.g</a:t>
            </a:r>
            <a:r>
              <a:rPr lang="en-US"/>
              <a:t>, </a:t>
            </a:r>
            <a:r>
              <a:rPr lang="en-US" err="1"/>
              <a:t>Ghidra</a:t>
            </a:r>
            <a:r>
              <a:rPr lang="en-US"/>
              <a:t>, IDA Pro</a:t>
            </a:r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r>
              <a:rPr lang="en-US"/>
              <a:t>Low-level data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2B62-5F44-D241-C703-629A6110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0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 to Unit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r>
              <a:rPr lang="en-US"/>
              <a:t>Connect ssh (UNIX-like)</a:t>
            </a:r>
          </a:p>
          <a:p>
            <a:pPr marL="457200" lvl="1" indent="0">
              <a:buNone/>
            </a:pP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Courier New" charset="0"/>
              </a:rPr>
              <a:t>ssh &lt;</a:t>
            </a:r>
            <a:r>
              <a:rPr lang="en-US" err="1">
                <a:latin typeface="Fira Mono" panose="020B0509050000020004" pitchFamily="49" charset="0"/>
                <a:ea typeface="Fira Mono" panose="020B0509050000020004" pitchFamily="49" charset="0"/>
                <a:cs typeface="Courier New" charset="0"/>
              </a:rPr>
              <a:t>user_netid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Courier New" charset="0"/>
              </a:rPr>
              <a:t>&gt;@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Courier New" panose="02070309020205020404" pitchFamily="49" charset="0"/>
              </a:rPr>
              <a:t>ctf-vm1.utdallas.edu</a:t>
            </a:r>
            <a:endParaRPr lang="en-US">
              <a:latin typeface="Fira Mono" panose="020B0509050000020004" pitchFamily="49" charset="0"/>
              <a:ea typeface="Fira Mono" panose="020B0509050000020004" pitchFamily="49" charset="0"/>
              <a:cs typeface="Courier New" charset="0"/>
            </a:endParaRPr>
          </a:p>
          <a:p>
            <a:pPr marL="0" indent="0">
              <a:buNone/>
            </a:pPr>
            <a:endParaRPr lang="en-US"/>
          </a:p>
          <a:p>
            <a:r>
              <a:rPr lang="en-US"/>
              <a:t>Fetch the challenge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  <a:cs typeface="Courier New" charset="0"/>
              </a:rPr>
              <a:t>fetch unit1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066D4-3F3C-7843-8740-14A6AF4F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8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r>
              <a:rPr lang="en-US"/>
              <a:t>GDB: Debugger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Start a new process or attached to running process</a:t>
            </a:r>
          </a:p>
          <a:p>
            <a:endParaRPr lang="en-US"/>
          </a:p>
          <a:p>
            <a:r>
              <a:rPr lang="en-US"/>
              <a:t>Can read assembly of a program (disassembly)</a:t>
            </a:r>
          </a:p>
          <a:p>
            <a:pPr marL="457200" lvl="1" indent="0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disass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main</a:t>
            </a:r>
          </a:p>
          <a:p>
            <a:pPr marL="457200" lvl="1" indent="0">
              <a:buNone/>
            </a:pP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/>
              <a:t>Can read the status of a program such as registers and memory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x/w $</a:t>
            </a: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eax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/>
              <a:t>(print the value of </a:t>
            </a:r>
            <a:r>
              <a:rPr lang="en-US" err="1"/>
              <a:t>eax</a:t>
            </a:r>
            <a:r>
              <a:rPr lang="en-US"/>
              <a:t> as 32-bit integer)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x/s 0x804858f </a:t>
            </a:r>
            <a:r>
              <a:rPr lang="en-US"/>
              <a:t>(read the string value at the address 0x804858f)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x/w 0x804858f </a:t>
            </a:r>
            <a:r>
              <a:rPr lang="en-US"/>
              <a:t>(read the integer value at the address 0x804858f)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Can set a breakpoint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b main </a:t>
            </a:r>
            <a:r>
              <a:rPr lang="en-US"/>
              <a:t>(break if main function is called)</a:t>
            </a:r>
          </a:p>
          <a:p>
            <a:pPr marL="457200" lvl="1" indent="0">
              <a:buNone/>
            </a:pPr>
            <a:r>
              <a:rPr lang="en-US">
                <a:latin typeface="Courier New" charset="0"/>
                <a:ea typeface="Courier New" charset="0"/>
                <a:cs typeface="Courier New" charset="0"/>
              </a:rPr>
              <a:t>b *main+53 </a:t>
            </a:r>
            <a:r>
              <a:rPr lang="en-US"/>
              <a:t>(break before running the instruction at main+53)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309A0-AA1A-F44A-B17B-F58981D8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8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GDB: Debugger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Execute a program</a:t>
            </a:r>
          </a:p>
          <a:p>
            <a:pPr marL="457200" lvl="1" indent="0">
              <a:buNone/>
            </a:pPr>
            <a:r>
              <a:rPr lang="en-US" sz="2000">
                <a:latin typeface="Courier New" charset="0"/>
                <a:ea typeface="Courier New" charset="0"/>
                <a:cs typeface="Courier New" charset="0"/>
              </a:rPr>
              <a:t>r</a:t>
            </a:r>
          </a:p>
          <a:p>
            <a:endParaRPr lang="en-US" sz="2400"/>
          </a:p>
          <a:p>
            <a:r>
              <a:rPr lang="en-US" sz="2400"/>
              <a:t>Controlling the execution after a break</a:t>
            </a:r>
          </a:p>
          <a:p>
            <a:pPr marL="457200" lvl="1" indent="0">
              <a:buNone/>
            </a:pPr>
            <a:r>
              <a:rPr lang="en-US" sz="2000"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en-US" sz="2000"/>
              <a:t>       (continue to a next breakpoint)</a:t>
            </a:r>
          </a:p>
          <a:p>
            <a:pPr marL="457200" lvl="1" indent="0">
              <a:buNone/>
            </a:pPr>
            <a:r>
              <a:rPr lang="en-US" sz="2000" err="1">
                <a:latin typeface="Courier New" charset="0"/>
                <a:ea typeface="Courier New" charset="0"/>
                <a:cs typeface="Courier New" charset="0"/>
              </a:rPr>
              <a:t>ni</a:t>
            </a:r>
            <a:r>
              <a:rPr lang="en-US" sz="2000"/>
              <a:t>    (run an instruction, do not get into the function)</a:t>
            </a:r>
          </a:p>
          <a:p>
            <a:pPr marL="457200" lvl="1" indent="0">
              <a:buNone/>
            </a:pPr>
            <a:r>
              <a:rPr lang="en-US" sz="2000" err="1">
                <a:latin typeface="Courier New" charset="0"/>
                <a:ea typeface="Courier New" charset="0"/>
                <a:cs typeface="Courier New" charset="0"/>
              </a:rPr>
              <a:t>si</a:t>
            </a:r>
            <a:r>
              <a:rPr lang="en-US" sz="2000"/>
              <a:t>    (run an instruction, get into the function)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2BFF3-B900-184B-AC63-69B09D62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5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A4697-512A-CB45-A2B8-44588C9D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 Plugins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8599B-DEE5-824F-BB88-D75F35002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>
                <a:latin typeface="Consolas" panose="020B0609020204030204" pitchFamily="49" charset="0"/>
              </a:rPr>
              <a:t>PEDA</a:t>
            </a:r>
            <a:r>
              <a:rPr lang="en-US"/>
              <a:t>: Old/outdated</a:t>
            </a:r>
          </a:p>
          <a:p>
            <a:endParaRPr lang="en-US"/>
          </a:p>
          <a:p>
            <a:r>
              <a:rPr lang="en-US">
                <a:latin typeface="Consolas" panose="020B0609020204030204" pitchFamily="49" charset="0"/>
              </a:rPr>
              <a:t>GEF: </a:t>
            </a:r>
            <a:r>
              <a:rPr lang="en-US">
                <a:latin typeface="Calibri" panose="020F0502020204030204" pitchFamily="34" charset="0"/>
              </a:rPr>
              <a:t>light-weighted, works better for cross-platform (Intel vs. ARM)</a:t>
            </a:r>
          </a:p>
          <a:p>
            <a:endParaRPr lang="en-US"/>
          </a:p>
          <a:p>
            <a:r>
              <a:rPr lang="en-US" err="1">
                <a:latin typeface="Consolas" panose="020B0609020204030204" pitchFamily="49" charset="0"/>
              </a:rPr>
              <a:t>Pwndbg</a:t>
            </a:r>
            <a:r>
              <a:rPr lang="en-US">
                <a:latin typeface="Consolas" panose="020B0609020204030204" pitchFamily="49" charset="0"/>
              </a:rPr>
              <a:t>: </a:t>
            </a:r>
            <a:r>
              <a:rPr lang="en-US">
                <a:latin typeface="Calibri" panose="020F0502020204030204" pitchFamily="34" charset="0"/>
              </a:rPr>
              <a:t>comprehensive, works well for class challenges</a:t>
            </a:r>
          </a:p>
          <a:p>
            <a:endParaRPr lang="en-US"/>
          </a:p>
          <a:p>
            <a:r>
              <a:rPr lang="en-US"/>
              <a:t>$HOME/.</a:t>
            </a:r>
            <a:r>
              <a:rPr lang="en-US" err="1"/>
              <a:t>gdbinit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F1169-6A6F-0149-8E0E-95296784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9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TODO: Register Yourself on Scoring 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Sign into: </a:t>
            </a:r>
            <a:r>
              <a:rPr lang="en-US">
                <a:latin typeface="Calibri" panose="020F0502020204030204" pitchFamily="34" charset="0"/>
                <a:ea typeface="Courier New" charset="0"/>
                <a:cs typeface="Calibri" panose="020F0502020204030204" pitchFamily="34" charset="0"/>
                <a:hlinkClick r:id="rId2"/>
              </a:rPr>
              <a:t>https://ctf.syssec.org</a:t>
            </a:r>
            <a:endParaRPr lang="en-US">
              <a:latin typeface="Calibri" panose="020F0502020204030204" pitchFamily="34" charset="0"/>
              <a:ea typeface="Courier New" charset="0"/>
              <a:cs typeface="Calibri" panose="020F0502020204030204" pitchFamily="34" charset="0"/>
            </a:endParaRPr>
          </a:p>
          <a:p>
            <a:pPr lvl="1"/>
            <a:r>
              <a:rPr lang="en-US">
                <a:latin typeface="Calibri" panose="020F0502020204030204" pitchFamily="34" charset="0"/>
                <a:ea typeface="Courier New" charset="0"/>
                <a:cs typeface="Calibri" panose="020F0502020204030204" pitchFamily="34" charset="0"/>
              </a:rPr>
              <a:t>Update your </a:t>
            </a:r>
            <a:r>
              <a:rPr lang="en-US" i="1">
                <a:latin typeface="Calibri" panose="020F0502020204030204" pitchFamily="34" charset="0"/>
                <a:ea typeface="Courier New" charset="0"/>
                <a:cs typeface="Calibri" panose="020F0502020204030204" pitchFamily="34" charset="0"/>
              </a:rPr>
              <a:t>ssh public key</a:t>
            </a:r>
          </a:p>
          <a:p>
            <a:pPr lvl="1"/>
            <a:r>
              <a:rPr lang="en-US" i="1">
                <a:latin typeface="Calibri" panose="020F0502020204030204" pitchFamily="34" charset="0"/>
                <a:ea typeface="Courier New" charset="0"/>
                <a:cs typeface="Calibri" panose="020F0502020204030204" pitchFamily="34" charset="0"/>
              </a:rPr>
              <a:t>Connect “ctf-vm1.utdallas.edu”</a:t>
            </a:r>
            <a:endParaRPr lang="en-US">
              <a:latin typeface="Calibri" panose="020F0502020204030204" pitchFamily="34" charset="0"/>
              <a:ea typeface="Courier New" charset="0"/>
              <a:cs typeface="Calibri" panose="020F0502020204030204" pitchFamily="34" charset="0"/>
            </a:endParaRPr>
          </a:p>
          <a:p>
            <a:pPr lvl="1"/>
            <a:endParaRPr lang="en-US">
              <a:latin typeface="Calibri" panose="020F0502020204030204" pitchFamily="34" charset="0"/>
              <a:ea typeface="Courier New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ourier New" charset="0"/>
                <a:cs typeface="Calibri" panose="020F0502020204030204" pitchFamily="34" charset="0"/>
              </a:rPr>
              <a:t>Please submit the flag for the ‘Welcome challenges’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D8A41-9049-AA45-B9C3-C54BD0CA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46D06-49F1-8616-568C-29D9AB998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545" y="4122047"/>
            <a:ext cx="5589845" cy="2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09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7E5D-9656-B825-7B62-B40C1A9C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Unit1-level0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133F-F03E-7CD7-A239-4A35ADB01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Demo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A5B0F-9949-6A16-AEFA-D92C2E12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1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1 </a:t>
            </a:r>
            <a:r>
              <a:rPr lang="mr-IN"/>
              <a:t>–</a:t>
            </a:r>
            <a:r>
              <a:rPr lang="en-US"/>
              <a:t> Basic Reverse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Prepare students access to CTF environment</a:t>
            </a:r>
          </a:p>
          <a:p>
            <a:r>
              <a:rPr lang="en-US"/>
              <a:t>Understanding assembly code in a binary program</a:t>
            </a:r>
          </a:p>
          <a:p>
            <a:pPr lvl="1"/>
            <a:r>
              <a:rPr lang="en-US"/>
              <a:t>Translating x86 assembly into a readable C-like pseudocode (mentally)</a:t>
            </a:r>
          </a:p>
          <a:p>
            <a:r>
              <a:rPr lang="en-US"/>
              <a:t>Intel assembly (32-bit </a:t>
            </a:r>
            <a:r>
              <a:rPr lang="en-US">
                <a:sym typeface="Wingdings" pitchFamily="2" charset="2"/>
              </a:rPr>
              <a:t> 64-bit</a:t>
            </a:r>
            <a:r>
              <a:rPr lang="en-US"/>
              <a:t>)</a:t>
            </a:r>
          </a:p>
          <a:p>
            <a:r>
              <a:rPr lang="en-US"/>
              <a:t>Low-level data encoding</a:t>
            </a:r>
          </a:p>
          <a:p>
            <a:r>
              <a:rPr lang="en-US"/>
              <a:t>Tools</a:t>
            </a:r>
          </a:p>
          <a:p>
            <a:pPr lvl="1"/>
            <a:r>
              <a:rPr lang="en-US"/>
              <a:t>Vim: editor</a:t>
            </a:r>
          </a:p>
          <a:p>
            <a:pPr lvl="1"/>
            <a:r>
              <a:rPr lang="en-US"/>
              <a:t>GDB + </a:t>
            </a:r>
            <a:r>
              <a:rPr lang="en-US">
                <a:hlinkClick r:id="rId3"/>
              </a:rPr>
              <a:t>pwndbg</a:t>
            </a:r>
            <a:r>
              <a:rPr lang="en-US"/>
              <a:t> : debugger</a:t>
            </a:r>
          </a:p>
          <a:p>
            <a:pPr lvl="1"/>
            <a:r>
              <a:rPr lang="en-US" err="1"/>
              <a:t>tmux</a:t>
            </a:r>
            <a:r>
              <a:rPr lang="en-US"/>
              <a:t>, </a:t>
            </a:r>
            <a:r>
              <a:rPr lang="en-US" err="1"/>
              <a:t>ptrace</a:t>
            </a:r>
            <a:r>
              <a:rPr lang="en-US"/>
              <a:t> …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A164F-A8CD-FB42-B6D8-2901CAA6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93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B24E-90B7-0949-AD94-620FEDB9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1DE58-5B0C-D141-897D-B267F8CC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D56DA-26F3-C34F-BF67-106352B52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336" y="723900"/>
            <a:ext cx="4127500" cy="541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F87C3-4A3D-664A-8428-ADEF71BA4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4988927"/>
            <a:ext cx="5934076" cy="11451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2DE40D-0BCD-9C4B-8A03-C4EE54D6B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5450" cy="2624931"/>
          </a:xfrm>
        </p:spPr>
        <p:txBody>
          <a:bodyPr>
            <a:normAutofit/>
          </a:bodyPr>
          <a:lstStyle/>
          <a:p>
            <a:r>
              <a:rPr lang="en-US"/>
              <a:t>Your goal is to read `flag`</a:t>
            </a:r>
          </a:p>
          <a:p>
            <a:pPr lvl="1"/>
            <a:r>
              <a:rPr lang="en-US"/>
              <a:t>Special permission required</a:t>
            </a:r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6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01EE2-930B-4B42-92E9-34A534B8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*nix Access Control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BED18-A9AE-2E4E-922F-4D05BDBC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49E91F-6768-A147-960E-2F95C39A7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81271"/>
            <a:ext cx="10617200" cy="210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7EEDA-F9E2-714D-8BF4-2AA92B71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56394"/>
            <a:ext cx="10604500" cy="1739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366314-AE12-0245-880A-DC86FA8A5221}"/>
              </a:ext>
            </a:extLst>
          </p:cNvPr>
          <p:cNvSpPr txBox="1"/>
          <p:nvPr/>
        </p:nvSpPr>
        <p:spPr>
          <a:xfrm>
            <a:off x="838200" y="1440373"/>
            <a:ext cx="264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onsolas" panose="020B0609020204030204" pitchFamily="49" charset="0"/>
              </a:rPr>
              <a:t>$ man </a:t>
            </a:r>
            <a:r>
              <a:rPr lang="en-US" sz="2800" err="1">
                <a:latin typeface="Consolas" panose="020B0609020204030204" pitchFamily="49" charset="0"/>
              </a:rPr>
              <a:t>acl</a:t>
            </a:r>
            <a:endParaRPr lang="en-US" sz="280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26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39AC-9A7C-0F55-D99B-A488DEF0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Unit1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7EB60-36D1-91FA-2790-C89ACC40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 will AT&amp;T format (vs. Intel format) </a:t>
            </a:r>
          </a:p>
          <a:p>
            <a:pPr lvl="1"/>
            <a:r>
              <a:rPr lang="en-US"/>
              <a:t>$HOME/.</a:t>
            </a:r>
            <a:r>
              <a:rPr lang="en-US" err="1"/>
              <a:t>gdbinit</a:t>
            </a:r>
            <a:endParaRPr lang="en-US"/>
          </a:p>
          <a:p>
            <a:pPr lvl="1"/>
            <a:endParaRPr lang="en-US"/>
          </a:p>
          <a:p>
            <a:r>
              <a:rPr lang="en-US"/>
              <a:t>Do not use decompilers (e.g., </a:t>
            </a:r>
            <a:r>
              <a:rPr lang="en-US" err="1"/>
              <a:t>Ghidra</a:t>
            </a:r>
            <a:r>
              <a:rPr lang="en-US"/>
              <a:t> or IDA Pro)</a:t>
            </a:r>
          </a:p>
          <a:p>
            <a:pPr lvl="1"/>
            <a:r>
              <a:rPr lang="en-US"/>
              <a:t>It may help you now, but will make hurt you eventually</a:t>
            </a:r>
          </a:p>
          <a:p>
            <a:pPr lvl="1"/>
            <a:r>
              <a:rPr lang="en-US"/>
              <a:t>Spend more time to read assembly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7F6C1-B278-C018-35CB-C163782E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50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B502-19DB-A095-7E6C-03755116A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D1AB-6A33-F752-2C94-F9F75878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/>
              <a:t>Commands and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CB3EA-43F7-AB40-A385-87CA9D65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51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065D-548D-B149-B10A-67AB535D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875"/>
          </a:xfrm>
        </p:spPr>
        <p:txBody>
          <a:bodyPr/>
          <a:lstStyle/>
          <a:p>
            <a:r>
              <a:rPr lang="en-US"/>
              <a:t>Console Debugging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3205-DD3C-704D-94B8-77BD5714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00" y="1676606"/>
            <a:ext cx="4158600" cy="4351338"/>
          </a:xfrm>
        </p:spPr>
        <p:txBody>
          <a:bodyPr/>
          <a:lstStyle/>
          <a:p>
            <a:endParaRPr lang="en-US"/>
          </a:p>
          <a:p>
            <a:r>
              <a:rPr lang="en-US"/>
              <a:t>Use </a:t>
            </a:r>
            <a:r>
              <a:rPr lang="en-US" err="1"/>
              <a:t>tmux</a:t>
            </a:r>
            <a:r>
              <a:rPr lang="en-US"/>
              <a:t> to split the window</a:t>
            </a:r>
          </a:p>
          <a:p>
            <a:pPr lvl="1"/>
            <a:r>
              <a:rPr lang="en-US"/>
              <a:t>Left: vim</a:t>
            </a:r>
          </a:p>
          <a:p>
            <a:pPr lvl="1"/>
            <a:r>
              <a:rPr lang="en-US"/>
              <a:t>Right: </a:t>
            </a:r>
            <a:r>
              <a:rPr lang="en-US" err="1"/>
              <a:t>gdb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85779-1D75-554B-A8F6-F5681EDAD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582" y="1357625"/>
            <a:ext cx="8126679" cy="50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0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94F4D-0174-AE4E-93CE-9D6E4E84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TMUX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CF0B4-6288-E641-9991-84A42713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CTRL +c : create a new window</a:t>
            </a:r>
          </a:p>
          <a:p>
            <a:r>
              <a:rPr lang="en-US"/>
              <a:t>CTRL +[0-9] (a number) : select the window with that number</a:t>
            </a:r>
          </a:p>
          <a:p>
            <a:endParaRPr lang="en-US"/>
          </a:p>
          <a:p>
            <a:r>
              <a:rPr lang="en-US"/>
              <a:t>CTRL + → ←↓↑ (arrows) : move to the pane</a:t>
            </a:r>
          </a:p>
          <a:p>
            <a:endParaRPr lang="en-US"/>
          </a:p>
          <a:p>
            <a:r>
              <a:rPr lang="en-US"/>
              <a:t>CTRL + % : split the pane vertically</a:t>
            </a:r>
          </a:p>
          <a:p>
            <a:r>
              <a:rPr lang="en-US"/>
              <a:t>CTRL + “ : split the pane horizontally</a:t>
            </a:r>
          </a:p>
        </p:txBody>
      </p:sp>
    </p:spTree>
    <p:extLst>
      <p:ext uri="{BB962C8B-B14F-4D97-AF65-F5344CB8AC3E}">
        <p14:creationId xmlns:p14="http://schemas.microsoft.com/office/powerpoint/2010/main" val="4020232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055C8-1240-266F-CCAC-560251D5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4B3CA-5B54-50F9-5E8F-D7861DB1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ltrace</a:t>
            </a:r>
            <a:r>
              <a:rPr lang="en-US"/>
              <a:t>, </a:t>
            </a:r>
            <a:r>
              <a:rPr lang="en-US" err="1"/>
              <a:t>strace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96D5B-3FCD-8721-8113-C18568F79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Function calls are from</a:t>
            </a:r>
          </a:p>
          <a:p>
            <a:pPr lvl="1"/>
            <a:r>
              <a:rPr lang="en-US"/>
              <a:t>Program itself, libraries, </a:t>
            </a:r>
            <a:br>
              <a:rPr lang="en-US"/>
            </a:br>
            <a:r>
              <a:rPr lang="en-US"/>
              <a:t>system kernel</a:t>
            </a:r>
          </a:p>
          <a:p>
            <a:pPr marL="0" indent="0">
              <a:buNone/>
            </a:pPr>
            <a:endParaRPr lang="en-US"/>
          </a:p>
          <a:p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ltrace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Tracking library calls</a:t>
            </a:r>
          </a:p>
          <a:p>
            <a:endParaRPr lang="en-US"/>
          </a:p>
          <a:p>
            <a:endParaRPr lang="en-US"/>
          </a:p>
          <a:p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strace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Tracking system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D0596-F18F-4B9F-9DC8-EB28470A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38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9E8C3B-2D01-3E8F-5219-64D79B83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61" y="1781699"/>
            <a:ext cx="5936339" cy="44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56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653D6-96C6-FE40-80D0-68E88764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’</a:t>
            </a:r>
            <a:r>
              <a:rPr lang="en-US" err="1"/>
              <a:t>xxd</a:t>
            </a:r>
            <a:r>
              <a:rPr lang="en-US"/>
              <a:t>’: HEX Dump from a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B6A30-CAB8-E34B-B716-0E3006AF0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HEX output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</a:rPr>
              <a:t>xxd</a:t>
            </a:r>
            <a:r>
              <a:rPr lang="en-US">
                <a:latin typeface="Consolas" panose="020B0609020204030204" pitchFamily="49" charset="0"/>
              </a:rPr>
              <a:t> &lt;file&gt;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Skip first n entries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</a:rPr>
              <a:t>xxd</a:t>
            </a:r>
            <a:r>
              <a:rPr lang="en-US">
                <a:latin typeface="Consolas" panose="020B0609020204030204" pitchFamily="49" charset="0"/>
              </a:rPr>
              <a:t> –s &lt;n&gt; &lt;file&gt;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Limit output to n entries</a:t>
            </a:r>
          </a:p>
          <a:p>
            <a:pPr marL="457200" lvl="1" indent="0">
              <a:buNone/>
            </a:pPr>
            <a:r>
              <a:rPr lang="en-US" err="1"/>
              <a:t>xxd</a:t>
            </a:r>
            <a:r>
              <a:rPr lang="en-US"/>
              <a:t> –l &lt;n&gt; &lt;file&gt;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0EC08-BBE3-7142-A0FF-A93F412173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Reverse HEX dump into binary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</a:rPr>
              <a:t>xxd</a:t>
            </a:r>
            <a:r>
              <a:rPr lang="en-US">
                <a:latin typeface="Consolas" panose="020B0609020204030204" pitchFamily="49" charset="0"/>
              </a:rPr>
              <a:t> –r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BB4A7-34EC-F04E-A023-DB4320B2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1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Goal: Learn how cyber attacks work at the assembly level</a:t>
            </a:r>
          </a:p>
          <a:p>
            <a:pPr lvl="1"/>
            <a:r>
              <a:rPr lang="en-US"/>
              <a:t>Understand how attacks work to counter them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Lecture &amp; exercise</a:t>
            </a:r>
          </a:p>
          <a:p>
            <a:pPr lvl="1"/>
            <a:r>
              <a:rPr lang="en-US"/>
              <a:t>Learn high-level concepts of attacks in the lecture</a:t>
            </a:r>
          </a:p>
          <a:p>
            <a:pPr lvl="1"/>
            <a:r>
              <a:rPr lang="en-US"/>
              <a:t>Practice attacks with exercise</a:t>
            </a:r>
          </a:p>
          <a:p>
            <a:pPr lvl="1"/>
            <a:endParaRPr lang="en-US"/>
          </a:p>
          <a:p>
            <a:r>
              <a:rPr lang="en-US"/>
              <a:t>Topics</a:t>
            </a:r>
          </a:p>
          <a:p>
            <a:pPr lvl="1"/>
            <a:r>
              <a:rPr lang="en-US"/>
              <a:t>Reverse engineering</a:t>
            </a:r>
          </a:p>
          <a:p>
            <a:pPr lvl="1"/>
            <a:r>
              <a:rPr lang="en-US"/>
              <a:t>Binary analysis</a:t>
            </a:r>
          </a:p>
          <a:p>
            <a:pPr lvl="1"/>
            <a:r>
              <a:rPr lang="en-US"/>
              <a:t>Exploit writing</a:t>
            </a:r>
          </a:p>
          <a:p>
            <a:pPr lvl="1"/>
            <a:r>
              <a:rPr lang="en-US"/>
              <a:t>Patching vulnerabilities</a:t>
            </a:r>
          </a:p>
          <a:p>
            <a:pPr lvl="1"/>
            <a:r>
              <a:rPr lang="en-US"/>
              <a:t>etc.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7131D-AB0A-2549-ADDE-9CFDE4B869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731" y="611058"/>
            <a:ext cx="10972800" cy="58818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09C10-1838-B341-A820-EC52EA65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33EC-BD70-FE40-B2F8-E024668D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Useful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75AE0-65D6-1544-96CD-0FBF5271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err="1"/>
              <a:t>objdump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readelf</a:t>
            </a: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strings </a:t>
            </a:r>
          </a:p>
          <a:p>
            <a:endParaRPr lang="en-US"/>
          </a:p>
          <a:p>
            <a:r>
              <a:rPr lang="en-US"/>
              <a:t>many more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F07C0-A084-8140-A6A3-DE061701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27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42D4D-B003-ADAB-5D00-9593EDD5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6438F-8844-B9B4-66F0-68707B9A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/proc, </a:t>
            </a:r>
            <a:r>
              <a:rPr lang="en-US" err="1"/>
              <a:t>lsof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25D92-275E-F299-C285-FC5688293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/proc </a:t>
            </a:r>
          </a:p>
          <a:p>
            <a:pPr lvl="1"/>
            <a:r>
              <a:rPr lang="en-US"/>
              <a:t>virtual filesystem that maps the runtime processes and kernel</a:t>
            </a:r>
          </a:p>
          <a:p>
            <a:pPr lvl="1"/>
            <a:r>
              <a:rPr lang="en-US">
                <a:hlinkClick r:id="rId3"/>
              </a:rPr>
              <a:t>pwnlib.util.proc</a:t>
            </a:r>
            <a:endParaRPr lang="en-US"/>
          </a:p>
          <a:p>
            <a:pPr lvl="1"/>
            <a:endParaRPr lang="en-US"/>
          </a:p>
          <a:p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lsof</a:t>
            </a:r>
            <a:r>
              <a:rPr lang="en-US"/>
              <a:t> </a:t>
            </a:r>
          </a:p>
          <a:p>
            <a:pPr lvl="1"/>
            <a:r>
              <a:rPr lang="en-US"/>
              <a:t>List *Open* Files</a:t>
            </a:r>
          </a:p>
          <a:p>
            <a:pPr lvl="1"/>
            <a:r>
              <a:rPr lang="en-US"/>
              <a:t>Many resources are represented as a file object (file descriptor)</a:t>
            </a:r>
          </a:p>
          <a:p>
            <a:pPr lvl="2"/>
            <a:r>
              <a:rPr lang="en-US" err="1"/>
              <a:t>Netlink</a:t>
            </a:r>
            <a:r>
              <a:rPr lang="en-US"/>
              <a:t>, Socket, Unix Domain Socket, TTY …</a:t>
            </a:r>
          </a:p>
          <a:p>
            <a:pPr lvl="1"/>
            <a:r>
              <a:rPr lang="en-US"/>
              <a:t>You can as questions like</a:t>
            </a:r>
          </a:p>
          <a:p>
            <a:pPr lvl="2"/>
            <a:r>
              <a:rPr lang="en-US"/>
              <a:t>Q: Who is accessing the file?</a:t>
            </a:r>
          </a:p>
          <a:p>
            <a:pPr lvl="2"/>
            <a:r>
              <a:rPr lang="en-US"/>
              <a:t>Q: Who is listening to the network port? </a:t>
            </a:r>
          </a:p>
          <a:p>
            <a:pPr lvl="2"/>
            <a:r>
              <a:rPr lang="en-US"/>
              <a:t>… and many more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33398-787C-1934-1FB0-70F1B720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2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771D-435D-9F41-9489-3E8078B8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err="1"/>
              <a:t>pwntools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CDF34-F3E3-D442-8D1B-8D646AFC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9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1A6D-3533-254A-9CC8-4D040D67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pwntools</a:t>
            </a:r>
            <a:r>
              <a:rPr lang="en-US"/>
              <a:t>: </a:t>
            </a:r>
            <a:r>
              <a:rPr lang="en-US" b="1">
                <a:hlinkClick r:id="rId3" tooltip="pwnlib.tubes"/>
              </a:rPr>
              <a:t>pwnlib.tubes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D035-F927-E542-B9DC-7D11BF24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A3D99-A3AF-714E-921A-22E64029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2371724"/>
            <a:ext cx="10515600" cy="3984625"/>
          </a:xfrm>
        </p:spPr>
        <p:txBody>
          <a:bodyPr/>
          <a:lstStyle/>
          <a:p>
            <a:r>
              <a:rPr lang="en-US"/>
              <a:t>Communication interface for process, network, socket, serial, </a:t>
            </a:r>
            <a:r>
              <a:rPr lang="en-US" err="1"/>
              <a:t>tty</a:t>
            </a:r>
            <a:r>
              <a:rPr lang="en-US"/>
              <a:t> …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send(),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sendline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(), ….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recv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(),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recvline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(),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recvuntil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() ….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interactive()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C61B2-C46F-1244-A489-8D0501BFC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060" y="136525"/>
            <a:ext cx="4191000" cy="223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F75A3-D2A6-444A-9D26-49EF9C47A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842" y="4182139"/>
            <a:ext cx="8445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4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E013-0D90-43D7-A349-4737FAE5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pwntools</a:t>
            </a:r>
            <a:r>
              <a:rPr lang="en-US"/>
              <a:t>: p</a:t>
            </a:r>
            <a:r>
              <a:rPr lang="en-US" altLang="ko-KR"/>
              <a:t>rocess tube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8190-3141-4BC4-9EFD-417D84DEC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277" y="3429000"/>
            <a:ext cx="8668768" cy="283432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context(arch='i386')</a:t>
            </a:r>
          </a:p>
          <a:p>
            <a:pPr marL="0" indent="0">
              <a:buNone/>
            </a:pP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 = process('./7-stack-cookie', )</a:t>
            </a:r>
          </a:p>
          <a:p>
            <a:pPr marL="0" indent="0">
              <a:buNone/>
            </a:pPr>
            <a:r>
              <a:rPr lang="en-US" sz="18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p.recvuntil</a:t>
            </a: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</a:t>
            </a:r>
            <a:r>
              <a:rPr lang="en-US" sz="18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b"How</a:t>
            </a: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many bytes do you want to read?")</a:t>
            </a:r>
          </a:p>
          <a:p>
            <a:pPr marL="0" indent="0">
              <a:buNone/>
            </a:pPr>
            <a:r>
              <a:rPr lang="en-US" sz="18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p.sendline</a:t>
            </a: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("1")</a:t>
            </a:r>
          </a:p>
          <a:p>
            <a:pPr marL="0" indent="0">
              <a:buNone/>
            </a:pPr>
            <a:r>
              <a:rPr lang="en-US" sz="18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p.recvuntil</a:t>
            </a: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</a:t>
            </a:r>
            <a:r>
              <a:rPr lang="en-US" sz="18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b"bytes</a:t>
            </a: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: \n")</a:t>
            </a:r>
          </a:p>
          <a:p>
            <a:pPr marL="0" indent="0">
              <a:buNone/>
            </a:pPr>
            <a:r>
              <a:rPr lang="en-US" sz="18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p.sendline</a:t>
            </a: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</a:t>
            </a:r>
            <a:r>
              <a:rPr lang="en-US" sz="18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b"A</a:t>
            </a: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")</a:t>
            </a:r>
          </a:p>
          <a:p>
            <a:pPr marL="0" indent="0">
              <a:buNone/>
            </a:pPr>
            <a:r>
              <a:rPr lang="en-US" sz="18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p.interactive</a:t>
            </a:r>
            <a:r>
              <a:rPr lang="en-US" sz="18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6FC7CD-1A34-684C-9AB8-4BB966FBB992}"/>
              </a:ext>
            </a:extLst>
          </p:cNvPr>
          <p:cNvSpPr txBox="1">
            <a:spLocks/>
          </p:cNvSpPr>
          <p:nvPr/>
        </p:nvSpPr>
        <p:spPr>
          <a:xfrm>
            <a:off x="767080" y="1530985"/>
            <a:ext cx="10515600" cy="1791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process invoke + interactions</a:t>
            </a:r>
          </a:p>
          <a:p>
            <a:r>
              <a:rPr lang="en-US"/>
              <a:t>Batch</a:t>
            </a:r>
          </a:p>
          <a:p>
            <a:r>
              <a:rPr lang="en-US"/>
              <a:t>GDB attach </a:t>
            </a:r>
          </a:p>
          <a:p>
            <a:r>
              <a:rPr lang="en-US"/>
              <a:t>Interactive</a:t>
            </a:r>
          </a:p>
        </p:txBody>
      </p:sp>
    </p:spTree>
    <p:extLst>
      <p:ext uri="{BB962C8B-B14F-4D97-AF65-F5344CB8AC3E}">
        <p14:creationId xmlns:p14="http://schemas.microsoft.com/office/powerpoint/2010/main" val="375278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E013-0D90-43D7-A349-4737FAE5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pwntools</a:t>
            </a:r>
            <a:r>
              <a:rPr lang="en-US"/>
              <a:t>: remote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C43C5B-0240-FB41-A2C7-D8A0DB1FDD16}"/>
              </a:ext>
            </a:extLst>
          </p:cNvPr>
          <p:cNvSpPr txBox="1">
            <a:spLocks/>
          </p:cNvSpPr>
          <p:nvPr/>
        </p:nvSpPr>
        <p:spPr>
          <a:xfrm>
            <a:off x="767080" y="1530985"/>
            <a:ext cx="10515600" cy="179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nc</a:t>
            </a:r>
            <a:r>
              <a:rPr lang="en-US"/>
              <a:t> (</a:t>
            </a:r>
            <a:r>
              <a:rPr lang="en-US" err="1"/>
              <a:t>netcat</a:t>
            </a:r>
            <a:r>
              <a:rPr lang="en-US"/>
              <a:t>) </a:t>
            </a:r>
          </a:p>
          <a:p>
            <a:pPr lvl="1"/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’cat’ </a:t>
            </a:r>
            <a:r>
              <a:rPr lang="en-US"/>
              <a:t>for network, establish a pipe between server and client</a:t>
            </a:r>
          </a:p>
          <a:p>
            <a:pPr lvl="1"/>
            <a:endParaRPr lang="en-US"/>
          </a:p>
          <a:p>
            <a:r>
              <a:rPr lang="en-US" err="1"/>
              <a:t>pwntools</a:t>
            </a:r>
            <a:r>
              <a:rPr lang="en-US"/>
              <a:t>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remote</a:t>
            </a:r>
            <a:r>
              <a:rPr lang="en-US"/>
              <a:t> class</a:t>
            </a:r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DF41F-14B7-D143-9458-D0DF9B93F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7919"/>
            <a:ext cx="10515600" cy="249904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i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 It works with ipv4 by default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l = listen(1234) </a:t>
            </a:r>
          </a:p>
          <a:p>
            <a:pPr marL="0" indent="0">
              <a:buNone/>
            </a:pP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l.spawn_process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('/bin/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sh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’) </a:t>
            </a:r>
          </a:p>
          <a:p>
            <a:pPr marL="0" indent="0">
              <a:buNone/>
            </a:pPr>
            <a:endParaRPr lang="en-US" sz="200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0" indent="0">
              <a:buNone/>
            </a:pP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r = remote('127.0.0.1', 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l.lport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) </a:t>
            </a:r>
          </a:p>
          <a:p>
            <a:pPr marL="0" indent="0">
              <a:buNone/>
            </a:pP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r.sendline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b'echo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Goodbye’) </a:t>
            </a:r>
          </a:p>
          <a:p>
            <a:pPr marL="0" indent="0">
              <a:buNone/>
            </a:pP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r.recvline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() 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b'Goodbye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\n'</a:t>
            </a:r>
          </a:p>
        </p:txBody>
      </p:sp>
    </p:spTree>
    <p:extLst>
      <p:ext uri="{BB962C8B-B14F-4D97-AF65-F5344CB8AC3E}">
        <p14:creationId xmlns:p14="http://schemas.microsoft.com/office/powerpoint/2010/main" val="2718616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193A-9369-0246-87B3-B165AFC4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hlinkClick r:id="rId2"/>
              </a:rPr>
              <a:t>pwnlib.util.packing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E415-FD6E-BA43-A35C-3AB8CFCE6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Simplifies access to the standard 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struct.pack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sz="2400"/>
              <a:t>and 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struct.unpack</a:t>
            </a:r>
            <a:endParaRPr lang="en-US" sz="24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5FF56-1B7D-344C-9431-6DFA467C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69A9D-AEF5-D146-ADE9-E3C777D37367}"/>
              </a:ext>
            </a:extLst>
          </p:cNvPr>
          <p:cNvSpPr txBox="1"/>
          <p:nvPr/>
        </p:nvSpPr>
        <p:spPr>
          <a:xfrm>
            <a:off x="1109772" y="2673557"/>
            <a:ext cx="9103607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a = p32(-5, sign='signed', endian='big')</a:t>
            </a:r>
          </a:p>
          <a:p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a</a:t>
            </a:r>
          </a:p>
          <a:p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b'\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xff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\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xff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\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xff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\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xfb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'</a:t>
            </a:r>
          </a:p>
          <a:p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u = 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make_unpacker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(32, signed='unsigned')</a:t>
            </a:r>
          </a:p>
          <a:p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u(a)</a:t>
            </a:r>
          </a:p>
          <a:p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4227858431</a:t>
            </a:r>
          </a:p>
        </p:txBody>
      </p:sp>
    </p:spTree>
    <p:extLst>
      <p:ext uri="{BB962C8B-B14F-4D97-AF65-F5344CB8AC3E}">
        <p14:creationId xmlns:p14="http://schemas.microsoft.com/office/powerpoint/2010/main" val="2710280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BBA5-D413-D044-920A-DD599B3F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pwntools</a:t>
            </a:r>
            <a:r>
              <a:rPr lang="en-US"/>
              <a:t>: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C642-07D8-9D44-A2C9-CAF934975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806"/>
          </a:xfrm>
        </p:spPr>
        <p:txBody>
          <a:bodyPr/>
          <a:lstStyle/>
          <a:p>
            <a:r>
              <a:rPr lang="en-US"/>
              <a:t>logging support for tubes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B9287-AEBC-9244-9DA2-6EA4442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076EA-BDD8-A840-9512-C1EA05C62FAA}"/>
              </a:ext>
            </a:extLst>
          </p:cNvPr>
          <p:cNvSpPr txBox="1"/>
          <p:nvPr/>
        </p:nvSpPr>
        <p:spPr>
          <a:xfrm>
            <a:off x="1059494" y="2444632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p = process('./7-stack-cookie', </a:t>
            </a:r>
            <a:r>
              <a:rPr lang="en-US" sz="2000" b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level='debug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')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621678-2975-5E4A-BAE0-743AEF67A943}"/>
              </a:ext>
            </a:extLst>
          </p:cNvPr>
          <p:cNvSpPr txBox="1">
            <a:spLocks/>
          </p:cNvSpPr>
          <p:nvPr/>
        </p:nvSpPr>
        <p:spPr>
          <a:xfrm>
            <a:off x="838200" y="3428999"/>
            <a:ext cx="10515600" cy="1261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Set the right context</a:t>
            </a:r>
          </a:p>
          <a:p>
            <a:pPr lvl="1"/>
            <a:r>
              <a:rPr lang="en-US"/>
              <a:t>arch: </a:t>
            </a:r>
            <a:r>
              <a:rPr lang="en-US" u="sng"/>
              <a:t>i386</a:t>
            </a:r>
            <a:r>
              <a:rPr lang="en-US"/>
              <a:t>, amd64, arm, aarch64</a:t>
            </a:r>
          </a:p>
          <a:p>
            <a:pPr lvl="1"/>
            <a:r>
              <a:rPr lang="en-US"/>
              <a:t>terminal: x-terminal-emulator, </a:t>
            </a:r>
            <a:r>
              <a:rPr lang="en-US" err="1"/>
              <a:t>tmux</a:t>
            </a:r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98AB4-3E51-7A4D-8141-D9C0E4C00B15}"/>
              </a:ext>
            </a:extLst>
          </p:cNvPr>
          <p:cNvSpPr txBox="1"/>
          <p:nvPr/>
        </p:nvSpPr>
        <p:spPr>
          <a:xfrm>
            <a:off x="1059494" y="4967393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&gt;&gt;&gt; context(arch='i386', terminal='</a:t>
            </a:r>
            <a:r>
              <a:rPr lang="en-US" sz="200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tmux</a:t>
            </a:r>
            <a:r>
              <a:rPr lang="en-US" sz="200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')</a:t>
            </a:r>
          </a:p>
        </p:txBody>
      </p:sp>
    </p:spTree>
    <p:extLst>
      <p:ext uri="{BB962C8B-B14F-4D97-AF65-F5344CB8AC3E}">
        <p14:creationId xmlns:p14="http://schemas.microsoft.com/office/powerpoint/2010/main" val="4052362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97FB-8C82-7E43-ADE6-4D92A69C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938"/>
          </a:xfrm>
        </p:spPr>
        <p:txBody>
          <a:bodyPr>
            <a:normAutofit fontScale="90000"/>
          </a:bodyPr>
          <a:lstStyle/>
          <a:p>
            <a:r>
              <a:rPr lang="en-US"/>
              <a:t>bytes, int, int[], str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B066-4E46-5642-8AAD-3DDCD7154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531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/>
              <a:t>python3 is picky on its data types.</a:t>
            </a:r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  <a:p>
            <a:r>
              <a:rPr lang="en-US" sz="2400"/>
              <a:t>bytes </a:t>
            </a:r>
            <a:r>
              <a:rPr lang="en-US" sz="2400">
                <a:sym typeface="Wingdings" pitchFamily="2" charset="2"/>
              </a:rPr>
              <a:t> str</a:t>
            </a:r>
          </a:p>
          <a:p>
            <a:endParaRPr lang="en-US" sz="2400">
              <a:sym typeface="Wingdings" pitchFamily="2" charset="2"/>
            </a:endParaRPr>
          </a:p>
          <a:p>
            <a:endParaRPr lang="en-US" sz="2400">
              <a:sym typeface="Wingdings" pitchFamily="2" charset="2"/>
            </a:endParaRPr>
          </a:p>
          <a:p>
            <a:endParaRPr lang="en-US" sz="2400">
              <a:sym typeface="Wingdings" pitchFamily="2" charset="2"/>
            </a:endParaRPr>
          </a:p>
          <a:p>
            <a:r>
              <a:rPr lang="en-US" sz="2400"/>
              <a:t>bytes </a:t>
            </a:r>
            <a:r>
              <a:rPr lang="en-US" sz="2400">
                <a:sym typeface="Wingdings" pitchFamily="2" charset="2"/>
              </a:rPr>
              <a:t> int</a:t>
            </a:r>
            <a:endParaRPr lang="en-US" sz="2400"/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C0C35-AD83-C14C-84A1-B9A809A2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E1055-42B6-234C-87EF-CB796B6EEAAD}"/>
              </a:ext>
            </a:extLst>
          </p:cNvPr>
          <p:cNvSpPr txBox="1"/>
          <p:nvPr/>
        </p:nvSpPr>
        <p:spPr>
          <a:xfrm>
            <a:off x="1059492" y="1574805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latin typeface="Courier New" panose="02070309020205020404" pitchFamily="49" charset="0"/>
              </a:rPr>
              <a:t>&gt;&gt;&gt; open("</a:t>
            </a:r>
            <a:r>
              <a:rPr lang="en-US" sz="2000" err="1">
                <a:latin typeface="Courier New" panose="02070309020205020404" pitchFamily="49" charset="0"/>
              </a:rPr>
              <a:t>flag.txt</a:t>
            </a:r>
            <a:r>
              <a:rPr lang="en-US" sz="2000">
                <a:latin typeface="Courier New" panose="02070309020205020404" pitchFamily="49" charset="0"/>
              </a:rPr>
              <a:t>", "</a:t>
            </a:r>
            <a:r>
              <a:rPr lang="en-US" sz="2000" err="1">
                <a:latin typeface="Courier New" panose="02070309020205020404" pitchFamily="49" charset="0"/>
              </a:rPr>
              <a:t>r</a:t>
            </a:r>
            <a:r>
              <a:rPr lang="en-US" sz="2000" b="1" err="1">
                <a:latin typeface="Courier New" panose="02070309020205020404" pitchFamily="49" charset="0"/>
              </a:rPr>
              <a:t>b</a:t>
            </a:r>
            <a:r>
              <a:rPr lang="en-US" sz="2000">
                <a:latin typeface="Courier New" panose="02070309020205020404" pitchFamily="49" charset="0"/>
              </a:rPr>
              <a:t>").read() + "hello, world!"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6E444-4770-1E42-8C5B-9622C4BE2309}"/>
              </a:ext>
            </a:extLst>
          </p:cNvPr>
          <p:cNvSpPr txBox="1"/>
          <p:nvPr/>
        </p:nvSpPr>
        <p:spPr>
          <a:xfrm>
            <a:off x="1120049" y="2961036"/>
            <a:ext cx="910360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latin typeface="Courier New" panose="02070309020205020404" pitchFamily="49" charset="0"/>
              </a:rPr>
              <a:t>&gt;&gt;&gt; b = open("</a:t>
            </a:r>
            <a:r>
              <a:rPr lang="en-US" sz="2000" err="1">
                <a:latin typeface="Courier New" panose="02070309020205020404" pitchFamily="49" charset="0"/>
              </a:rPr>
              <a:t>flag.txt</a:t>
            </a:r>
            <a:r>
              <a:rPr lang="en-US" sz="2000">
                <a:latin typeface="Courier New" panose="02070309020205020404" pitchFamily="49" charset="0"/>
              </a:rPr>
              <a:t>", "</a:t>
            </a:r>
            <a:r>
              <a:rPr lang="en-US" sz="2000" err="1">
                <a:latin typeface="Courier New" panose="02070309020205020404" pitchFamily="49" charset="0"/>
              </a:rPr>
              <a:t>r</a:t>
            </a:r>
            <a:r>
              <a:rPr lang="en-US" sz="2000" b="1" err="1">
                <a:latin typeface="Courier New" panose="02070309020205020404" pitchFamily="49" charset="0"/>
              </a:rPr>
              <a:t>b</a:t>
            </a:r>
            <a:r>
              <a:rPr lang="en-US" sz="2000">
                <a:latin typeface="Courier New" panose="02070309020205020404" pitchFamily="49" charset="0"/>
              </a:rPr>
              <a:t>").read() </a:t>
            </a:r>
          </a:p>
          <a:p>
            <a:r>
              <a:rPr lang="en-US" sz="2000">
                <a:latin typeface="Courier New" panose="02070309020205020404" pitchFamily="49" charset="0"/>
              </a:rPr>
              <a:t>&gt;&gt;&gt; s = </a:t>
            </a:r>
            <a:r>
              <a:rPr lang="en-US" sz="2000" err="1">
                <a:latin typeface="Courier New" panose="02070309020205020404" pitchFamily="49" charset="0"/>
              </a:rPr>
              <a:t>b.decode</a:t>
            </a:r>
            <a:r>
              <a:rPr lang="en-US" sz="2000">
                <a:latin typeface="Courier New" panose="02070309020205020404" pitchFamily="49" charset="0"/>
              </a:rPr>
              <a:t>('ascii')</a:t>
            </a:r>
          </a:p>
          <a:p>
            <a:r>
              <a:rPr lang="en-US" sz="2000">
                <a:latin typeface="Courier New" panose="02070309020205020404" pitchFamily="49" charset="0"/>
              </a:rPr>
              <a:t>&gt;&gt;&gt; bytes(s, 'ascii')</a:t>
            </a:r>
          </a:p>
          <a:p>
            <a:r>
              <a:rPr lang="en-US" sz="2000">
                <a:latin typeface="Courier New" panose="02070309020205020404" pitchFamily="49" charset="0"/>
              </a:rPr>
              <a:t>&gt;&gt;&gt; bytes(s, 'utf-8')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C1E66-2184-014A-82D1-198AE04C421D}"/>
              </a:ext>
            </a:extLst>
          </p:cNvPr>
          <p:cNvSpPr txBox="1"/>
          <p:nvPr/>
        </p:nvSpPr>
        <p:spPr>
          <a:xfrm>
            <a:off x="1059491" y="4987425"/>
            <a:ext cx="10615762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latin typeface="Courier New" panose="02070309020205020404" pitchFamily="49" charset="0"/>
              </a:rPr>
              <a:t>&gt;&gt;&gt; </a:t>
            </a:r>
            <a:r>
              <a:rPr lang="en-US" sz="2000" err="1">
                <a:latin typeface="Courier New" panose="02070309020205020404" pitchFamily="49" charset="0"/>
              </a:rPr>
              <a:t>int.from_bytes</a:t>
            </a:r>
            <a:r>
              <a:rPr lang="en-US" sz="2000">
                <a:latin typeface="Courier New" panose="02070309020205020404" pitchFamily="49" charset="0"/>
              </a:rPr>
              <a:t>(b'\x01\x02\x03\x04', "little")</a:t>
            </a:r>
          </a:p>
          <a:p>
            <a:r>
              <a:rPr lang="en-US" sz="2000">
                <a:latin typeface="Courier New" panose="02070309020205020404" pitchFamily="49" charset="0"/>
              </a:rPr>
              <a:t>&gt;&gt;&gt; list(b'\x01\x02\x03\x04')</a:t>
            </a:r>
          </a:p>
          <a:p>
            <a:r>
              <a:rPr lang="en-US" sz="2000">
                <a:latin typeface="Courier New" panose="02070309020205020404" pitchFamily="49" charset="0"/>
              </a:rPr>
              <a:t>&gt;&gt;&gt; bytes([1,2,3,4,5])</a:t>
            </a:r>
          </a:p>
          <a:p>
            <a:r>
              <a:rPr lang="en-US" sz="2000">
                <a:latin typeface="Courier New" panose="02070309020205020404" pitchFamily="49" charset="0"/>
              </a:rPr>
              <a:t>&gt;&gt;&gt; bytes(</a:t>
            </a:r>
            <a:r>
              <a:rPr lang="en-US" sz="2000" err="1">
                <a:latin typeface="Courier New" panose="02070309020205020404" pitchFamily="49" charset="0"/>
              </a:rPr>
              <a:t>bytearray</a:t>
            </a:r>
            <a:r>
              <a:rPr lang="en-US" sz="2000">
                <a:latin typeface="Courier New" panose="02070309020205020404" pitchFamily="49" charset="0"/>
              </a:rPr>
              <a:t>(b'\x01\x02\x03\x04’)). # immutable vs. mutable</a:t>
            </a:r>
          </a:p>
          <a:p>
            <a:r>
              <a:rPr lang="en-US" sz="2000">
                <a:latin typeface="Courier New" panose="02070309020205020404" pitchFamily="49" charset="0"/>
              </a:rPr>
              <a:t>&gt;&gt;&gt; int(0xdeadbeef).</a:t>
            </a:r>
            <a:r>
              <a:rPr lang="en-US" sz="2000" err="1">
                <a:latin typeface="Courier New" panose="02070309020205020404" pitchFamily="49" charset="0"/>
              </a:rPr>
              <a:t>to_bytes</a:t>
            </a:r>
            <a:r>
              <a:rPr lang="en-US" sz="2000">
                <a:latin typeface="Courier New" panose="02070309020205020404" pitchFamily="49" charset="0"/>
              </a:rPr>
              <a:t>(4, 'little')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B5CC3-645E-6C45-8EDE-576A92A2C1C1}"/>
              </a:ext>
            </a:extLst>
          </p:cNvPr>
          <p:cNvSpPr txBox="1"/>
          <p:nvPr/>
        </p:nvSpPr>
        <p:spPr>
          <a:xfrm>
            <a:off x="9668352" y="1451695"/>
            <a:ext cx="1865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3349551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7CF5-6E27-6F43-BD21-83F0065C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593"/>
          </a:xfrm>
        </p:spPr>
        <p:txBody>
          <a:bodyPr>
            <a:noAutofit/>
          </a:bodyPr>
          <a:lstStyle/>
          <a:p>
            <a:r>
              <a:rPr lang="en-US" sz="3600"/>
              <a:t>Python </a:t>
            </a:r>
            <a:r>
              <a:rPr lang="en-US" sz="3600">
                <a:highlight>
                  <a:srgbClr val="C0C0C0"/>
                </a:highlight>
              </a:rPr>
              <a:t>struct</a:t>
            </a:r>
            <a:r>
              <a:rPr lang="en-US" sz="3600"/>
              <a:t>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AFE5-56A6-B24A-A696-99611B7B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Python Data Encoding / Decoding (Packing / Unpacking) </a:t>
            </a:r>
          </a:p>
          <a:p>
            <a:r>
              <a:rPr lang="en-US"/>
              <a:t>Python byte array encoding</a:t>
            </a:r>
          </a:p>
          <a:p>
            <a:pPr marL="0" indent="0">
              <a:buNone/>
            </a:pPr>
            <a:r>
              <a:rPr lang="en-US"/>
              <a:t>	‘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12ABab’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	‘\x30\x31\x41\x42\x61\x62’</a:t>
            </a:r>
          </a:p>
          <a:p>
            <a:r>
              <a:rPr lang="en-US"/>
              <a:t>Python struct module  --- Interpret bytes  as packed binary data</a:t>
            </a:r>
          </a:p>
          <a:p>
            <a:pPr lvl="1"/>
            <a:r>
              <a:rPr lang="en-US"/>
              <a:t>Support conversion between Python values and C structs </a:t>
            </a:r>
          </a:p>
          <a:p>
            <a:pPr lvl="1"/>
            <a:r>
              <a:rPr lang="en-US"/>
              <a:t>Need to care about Endianness (byte order), size, and alignment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CD932-16DF-ED42-97BD-0D17E662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49CD4F-ED43-CC4E-A7D5-7E325366B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950" y="4599046"/>
            <a:ext cx="6591300" cy="1854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4B9969-D081-6A45-ADA6-9A34F27659D7}"/>
              </a:ext>
            </a:extLst>
          </p:cNvPr>
          <p:cNvSpPr/>
          <p:nvPr/>
        </p:nvSpPr>
        <p:spPr>
          <a:xfrm>
            <a:off x="2024516" y="5143802"/>
            <a:ext cx="913084" cy="2522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AA045F-F79C-5A42-B688-D9221B409565}"/>
              </a:ext>
            </a:extLst>
          </p:cNvPr>
          <p:cNvSpPr/>
          <p:nvPr/>
        </p:nvSpPr>
        <p:spPr>
          <a:xfrm>
            <a:off x="2990516" y="5143802"/>
            <a:ext cx="913084" cy="2522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DBFAE-7E00-A647-902B-FE600186C7F0}"/>
              </a:ext>
            </a:extLst>
          </p:cNvPr>
          <p:cNvSpPr/>
          <p:nvPr/>
        </p:nvSpPr>
        <p:spPr>
          <a:xfrm>
            <a:off x="3933600" y="5146948"/>
            <a:ext cx="1848000" cy="25229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2201EE-1658-584B-ADC5-BBC188915DB8}"/>
              </a:ext>
            </a:extLst>
          </p:cNvPr>
          <p:cNvSpPr/>
          <p:nvPr/>
        </p:nvSpPr>
        <p:spPr>
          <a:xfrm>
            <a:off x="2870008" y="4891508"/>
            <a:ext cx="448534" cy="252294"/>
          </a:xfrm>
          <a:prstGeom prst="rect">
            <a:avLst/>
          </a:prstGeom>
          <a:solidFill>
            <a:srgbClr val="C00000">
              <a:alpha val="27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D454AC-AB32-B149-9D5A-2B1E33175468}"/>
              </a:ext>
            </a:extLst>
          </p:cNvPr>
          <p:cNvSpPr/>
          <p:nvPr/>
        </p:nvSpPr>
        <p:spPr>
          <a:xfrm>
            <a:off x="1172440" y="4959136"/>
            <a:ext cx="40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87339-6B90-E24A-AD91-0D8E439F785D}"/>
              </a:ext>
            </a:extLst>
          </p:cNvPr>
          <p:cNvSpPr/>
          <p:nvPr/>
        </p:nvSpPr>
        <p:spPr>
          <a:xfrm>
            <a:off x="3318542" y="6023869"/>
            <a:ext cx="40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4D2701-6244-4244-BD0B-BD3A400153F0}"/>
              </a:ext>
            </a:extLst>
          </p:cNvPr>
          <p:cNvSpPr/>
          <p:nvPr/>
        </p:nvSpPr>
        <p:spPr>
          <a:xfrm>
            <a:off x="6096000" y="4472899"/>
            <a:ext cx="285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9754ED-9C7A-F746-9D9F-2C4746FBDA25}"/>
              </a:ext>
            </a:extLst>
          </p:cNvPr>
          <p:cNvCxnSpPr>
            <a:stCxn id="13" idx="3"/>
          </p:cNvCxnSpPr>
          <p:nvPr/>
        </p:nvCxnSpPr>
        <p:spPr>
          <a:xfrm flipV="1">
            <a:off x="1576718" y="5251523"/>
            <a:ext cx="447798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DD8C5F-38D9-CE4A-8D38-65CBA8F1750A}"/>
              </a:ext>
            </a:extLst>
          </p:cNvPr>
          <p:cNvCxnSpPr>
            <a:cxnSpLocks/>
          </p:cNvCxnSpPr>
          <p:nvPr/>
        </p:nvCxnSpPr>
        <p:spPr>
          <a:xfrm flipV="1">
            <a:off x="3520681" y="5436264"/>
            <a:ext cx="0" cy="6845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E51E8A-9FD6-E942-B0E5-C0CBC5DDE8F9}"/>
              </a:ext>
            </a:extLst>
          </p:cNvPr>
          <p:cNvCxnSpPr>
            <a:cxnSpLocks/>
          </p:cNvCxnSpPr>
          <p:nvPr/>
        </p:nvCxnSpPr>
        <p:spPr>
          <a:xfrm flipH="1">
            <a:off x="5436067" y="4931527"/>
            <a:ext cx="712733" cy="2122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040E15-48B1-A840-A067-57D391B803A9}"/>
              </a:ext>
            </a:extLst>
          </p:cNvPr>
          <p:cNvSpPr txBox="1"/>
          <p:nvPr/>
        </p:nvSpPr>
        <p:spPr>
          <a:xfrm>
            <a:off x="1172440" y="64928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docs.python.org</a:t>
            </a:r>
            <a:r>
              <a:rPr lang="en-US"/>
              <a:t>/3/library/</a:t>
            </a:r>
            <a:r>
              <a:rPr lang="en-US" err="1"/>
              <a:t>struct.html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8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C59D-EBB9-F145-AEE4-3103DE25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B860-95D5-1343-8E8A-DCE0271FA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F8BB6-0F5E-3D42-9EEC-B1141302B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Accelerate Reverse Engineering with the Intezer IDA Pro Plugin » EvilGnome  - Intezer.com - YouTube">
            <a:extLst>
              <a:ext uri="{FF2B5EF4-FFF2-40B4-BE49-F238E27FC236}">
                <a16:creationId xmlns:a16="http://schemas.microsoft.com/office/drawing/2014/main" id="{F1EC23B6-C3BF-6A4D-8413-D664B1E2A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0130" cy="452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tting up Ghidra on macOS. These instructions were tested with… | by Alice  Wang | The BKPT | Medium">
            <a:extLst>
              <a:ext uri="{FF2B5EF4-FFF2-40B4-BE49-F238E27FC236}">
                <a16:creationId xmlns:a16="http://schemas.microsoft.com/office/drawing/2014/main" id="{89D1A865-C6E8-1E49-BE26-5FC2BAC9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41" y="-185352"/>
            <a:ext cx="7695557" cy="48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nary Ninja">
            <a:extLst>
              <a:ext uri="{FF2B5EF4-FFF2-40B4-BE49-F238E27FC236}">
                <a16:creationId xmlns:a16="http://schemas.microsoft.com/office/drawing/2014/main" id="{7313E56A-326A-2F43-99F9-72B25E85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49" y="2218097"/>
            <a:ext cx="6164649" cy="474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7E4FC7A-787A-2B45-9EFD-036901CB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82" y="2806497"/>
            <a:ext cx="7245436" cy="40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5F42-C037-0041-AAD3-24F36D5B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875"/>
          </a:xfrm>
        </p:spPr>
        <p:txBody>
          <a:bodyPr>
            <a:normAutofit fontScale="90000"/>
          </a:bodyPr>
          <a:lstStyle/>
          <a:p>
            <a:r>
              <a:rPr lang="en-US"/>
              <a:t>Python </a:t>
            </a:r>
            <a:r>
              <a:rPr lang="en-US">
                <a:highlight>
                  <a:srgbClr val="C0C0C0"/>
                </a:highlight>
              </a:rPr>
              <a:t>struct</a:t>
            </a:r>
            <a:r>
              <a:rPr lang="en-US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032C0-86A1-1F49-8CC2-479F47FF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44DBD7-3D1C-E840-8377-9D81E1A69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6" y="1239163"/>
            <a:ext cx="4896150" cy="1785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8F6B5-F9F1-2842-93D1-3E68353344D8}"/>
              </a:ext>
            </a:extLst>
          </p:cNvPr>
          <p:cNvSpPr/>
          <p:nvPr/>
        </p:nvSpPr>
        <p:spPr>
          <a:xfrm>
            <a:off x="1002116" y="1590906"/>
            <a:ext cx="4381800" cy="259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BE7E8-CCB2-1645-93FE-2F939FB4E903}"/>
              </a:ext>
            </a:extLst>
          </p:cNvPr>
          <p:cNvSpPr/>
          <p:nvPr/>
        </p:nvSpPr>
        <p:spPr>
          <a:xfrm>
            <a:off x="133096" y="1351174"/>
            <a:ext cx="86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Default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86027-7875-CB48-9202-09731261A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951" y="453600"/>
            <a:ext cx="5904669" cy="5468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AC8678-9D21-6242-9045-4ECB3EE2C057}"/>
              </a:ext>
            </a:extLst>
          </p:cNvPr>
          <p:cNvSpPr/>
          <p:nvPr/>
        </p:nvSpPr>
        <p:spPr>
          <a:xfrm>
            <a:off x="6655800" y="5922000"/>
            <a:ext cx="445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5"/>
              </a:rPr>
              <a:t>https://docs.python.org/3/library/struct.html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D7FB3E-02B7-4042-B6C7-B0ACF4CFC762}"/>
              </a:ext>
            </a:extLst>
          </p:cNvPr>
          <p:cNvSpPr txBox="1"/>
          <p:nvPr/>
        </p:nvSpPr>
        <p:spPr>
          <a:xfrm>
            <a:off x="952401" y="65218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docs.python.org</a:t>
            </a:r>
            <a:r>
              <a:rPr lang="en-US"/>
              <a:t>/3/library/</a:t>
            </a:r>
            <a:r>
              <a:rPr lang="en-US" err="1"/>
              <a:t>struct.html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0DF76-B53A-8C0A-8B37-B5A74E995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01" y="3518319"/>
            <a:ext cx="4974419" cy="26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4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9ED3-AEE4-D741-9605-50FE815D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pwntools</a:t>
            </a:r>
            <a:r>
              <a:rPr lang="en-US"/>
              <a:t>: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137BF-0995-1744-A59A-51F17C958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Official document</a:t>
            </a:r>
          </a:p>
          <a:p>
            <a:pPr lvl="1"/>
            <a:r>
              <a:rPr lang="en-US">
                <a:hlinkClick r:id="rId3"/>
              </a:rPr>
              <a:t>https://github.com/Gallopsled/pwntools#readme</a:t>
            </a:r>
            <a:endParaRPr lang="en-US"/>
          </a:p>
          <a:p>
            <a:pPr lvl="1"/>
            <a:endParaRPr lang="en-US"/>
          </a:p>
          <a:p>
            <a:r>
              <a:rPr lang="en-US"/>
              <a:t>Tutorial</a:t>
            </a:r>
          </a:p>
          <a:p>
            <a:pPr lvl="1"/>
            <a:r>
              <a:rPr lang="en-US" u="sng">
                <a:hlinkClick r:id="rId4" tooltip="https://github.com/Gallopsled/pwntools-tutorial/blob/master/utility.md"/>
              </a:rPr>
              <a:t>https://github.com/Gallopsled/pwntools-tutorial/blob/master/utility.md</a:t>
            </a:r>
            <a:endParaRPr lang="en-US" u="sng"/>
          </a:p>
          <a:p>
            <a:pPr lvl="1"/>
            <a:endParaRPr lang="en-US" u="sng"/>
          </a:p>
          <a:p>
            <a:r>
              <a:rPr lang="en-US"/>
              <a:t>And many more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08C8A-10FB-4D4D-8FC5-CA932471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2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4677-1924-634C-8C66-0E9B28C4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Pwntools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A6EF-2842-244A-8FAB-7C3448F5C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 = process(‘./</a:t>
            </a:r>
            <a:r>
              <a:rPr lang="en-US" err="1"/>
              <a:t>program_name</a:t>
            </a:r>
            <a:r>
              <a:rPr lang="en-US"/>
              <a:t>’)     # execute a program named as </a:t>
            </a:r>
            <a:r>
              <a:rPr lang="en-US" err="1"/>
              <a:t>arg</a:t>
            </a:r>
            <a:endParaRPr lang="en-US"/>
          </a:p>
          <a:p>
            <a:r>
              <a:rPr lang="en-US" err="1"/>
              <a:t>p.send</a:t>
            </a:r>
            <a:r>
              <a:rPr lang="en-US"/>
              <a:t>(“</a:t>
            </a:r>
            <a:r>
              <a:rPr lang="en-US" err="1"/>
              <a:t>asdf</a:t>
            </a:r>
            <a:r>
              <a:rPr lang="en-US"/>
              <a:t>”)        # send ‘</a:t>
            </a:r>
            <a:r>
              <a:rPr lang="en-US" err="1"/>
              <a:t>asdf</a:t>
            </a:r>
            <a:r>
              <a:rPr lang="en-US"/>
              <a:t>’ as an input</a:t>
            </a:r>
          </a:p>
          <a:p>
            <a:r>
              <a:rPr lang="en-US" err="1"/>
              <a:t>p.sendline</a:t>
            </a:r>
            <a:r>
              <a:rPr lang="en-US"/>
              <a:t>(“</a:t>
            </a:r>
            <a:r>
              <a:rPr lang="en-US" err="1"/>
              <a:t>asdf</a:t>
            </a:r>
            <a:r>
              <a:rPr lang="en-US"/>
              <a:t>”)  # send ‘</a:t>
            </a:r>
            <a:r>
              <a:rPr lang="en-US" err="1"/>
              <a:t>asdf</a:t>
            </a:r>
            <a:r>
              <a:rPr lang="en-US"/>
              <a:t>\n’ as an input (newline!)</a:t>
            </a:r>
          </a:p>
          <a:p>
            <a:r>
              <a:rPr lang="en-US" err="1"/>
              <a:t>p.recv</a:t>
            </a:r>
            <a:r>
              <a:rPr lang="en-US"/>
              <a:t>(0x100)	   # </a:t>
            </a:r>
            <a:r>
              <a:rPr lang="en-US" err="1"/>
              <a:t>recv</a:t>
            </a:r>
            <a:r>
              <a:rPr lang="en-US"/>
              <a:t> </a:t>
            </a:r>
            <a:r>
              <a:rPr lang="en-US" err="1"/>
              <a:t>upto</a:t>
            </a:r>
            <a:r>
              <a:rPr lang="en-US"/>
              <a:t> 100 bytes</a:t>
            </a:r>
          </a:p>
          <a:p>
            <a:r>
              <a:rPr lang="en-US" err="1"/>
              <a:t>p.recv</a:t>
            </a:r>
            <a:r>
              <a:rPr lang="en-US"/>
              <a:t>(timeout=0.1) # </a:t>
            </a:r>
            <a:r>
              <a:rPr lang="en-US" err="1"/>
              <a:t>recv</a:t>
            </a:r>
            <a:r>
              <a:rPr lang="en-US"/>
              <a:t> for 0.1 second</a:t>
            </a:r>
          </a:p>
          <a:p>
            <a:r>
              <a:rPr lang="en-US" err="1"/>
              <a:t>p.recvline</a:t>
            </a:r>
            <a:r>
              <a:rPr lang="en-US"/>
              <a:t>()               # </a:t>
            </a:r>
            <a:r>
              <a:rPr lang="en-US" err="1"/>
              <a:t>recv</a:t>
            </a:r>
            <a:r>
              <a:rPr lang="en-US"/>
              <a:t> a line</a:t>
            </a:r>
          </a:p>
          <a:p>
            <a:r>
              <a:rPr lang="en-US" err="1"/>
              <a:t>p.recvuntil</a:t>
            </a:r>
            <a:r>
              <a:rPr lang="en-US"/>
              <a:t>(‘:’)          # </a:t>
            </a:r>
            <a:r>
              <a:rPr lang="en-US" err="1"/>
              <a:t>recv</a:t>
            </a:r>
            <a:r>
              <a:rPr lang="en-US"/>
              <a:t> until output meets ‘:’</a:t>
            </a:r>
          </a:p>
          <a:p>
            <a:r>
              <a:rPr lang="en-US" err="1"/>
              <a:t>p.interactive</a:t>
            </a:r>
            <a:r>
              <a:rPr lang="en-US"/>
              <a:t>()          # connect input/output to keyboard/console…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29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4677-1924-634C-8C66-0E9B28C4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Pwntools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A6EF-2842-244A-8FAB-7C3448F5C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e = ELF(‘./</a:t>
            </a:r>
            <a:r>
              <a:rPr lang="en-US" err="1"/>
              <a:t>program_name</a:t>
            </a:r>
            <a:r>
              <a:rPr lang="en-US"/>
              <a:t>’)     # open an ELF program named as </a:t>
            </a:r>
            <a:r>
              <a:rPr lang="en-US" err="1"/>
              <a:t>arg</a:t>
            </a:r>
            <a:endParaRPr lang="en-US"/>
          </a:p>
          <a:p>
            <a:r>
              <a:rPr lang="en-US" err="1"/>
              <a:t>e.symbol</a:t>
            </a:r>
            <a:r>
              <a:rPr lang="en-US"/>
              <a:t>[‘</a:t>
            </a:r>
            <a:r>
              <a:rPr lang="en-US" err="1"/>
              <a:t>get_a_shell</a:t>
            </a:r>
            <a:r>
              <a:rPr lang="en-US"/>
              <a:t>’]		# get the address of </a:t>
            </a:r>
            <a:r>
              <a:rPr lang="en-US" err="1"/>
              <a:t>get_a_shell</a:t>
            </a:r>
            <a:r>
              <a:rPr lang="en-US"/>
              <a:t>()</a:t>
            </a:r>
          </a:p>
          <a:p>
            <a:r>
              <a:rPr lang="en-US" err="1"/>
              <a:t>gdb.attach</a:t>
            </a:r>
            <a:r>
              <a:rPr lang="en-US"/>
              <a:t>(p)			# spawn a </a:t>
            </a:r>
            <a:r>
              <a:rPr lang="en-US" err="1"/>
              <a:t>gdb</a:t>
            </a:r>
            <a:r>
              <a:rPr lang="en-US"/>
              <a:t> server attached to p</a:t>
            </a:r>
          </a:p>
          <a:p>
            <a:pPr lvl="1"/>
            <a:r>
              <a:rPr lang="en-US"/>
              <a:t>-&gt; you may attach your </a:t>
            </a:r>
            <a:r>
              <a:rPr lang="en-US" err="1"/>
              <a:t>gdb</a:t>
            </a:r>
            <a:r>
              <a:rPr lang="en-US"/>
              <a:t> by running the command shown on the screen</a:t>
            </a:r>
          </a:p>
          <a:p>
            <a:pPr lvl="1"/>
            <a:endParaRPr lang="en-US"/>
          </a:p>
          <a:p>
            <a:r>
              <a:rPr lang="en-US"/>
              <a:t>c = Core(‘./core’)			# open a core file</a:t>
            </a:r>
          </a:p>
          <a:p>
            <a:r>
              <a:rPr lang="en-US" err="1"/>
              <a:t>c.stack.find</a:t>
            </a:r>
            <a:r>
              <a:rPr lang="en-US"/>
              <a:t>(</a:t>
            </a:r>
            <a:r>
              <a:rPr lang="en-US" err="1"/>
              <a:t>buf</a:t>
            </a:r>
            <a:r>
              <a:rPr lang="en-US"/>
              <a:t>)			# find the address of buffer in stack</a:t>
            </a:r>
          </a:p>
        </p:txBody>
      </p:sp>
    </p:spTree>
    <p:extLst>
      <p:ext uri="{BB962C8B-B14F-4D97-AF65-F5344CB8AC3E}">
        <p14:creationId xmlns:p14="http://schemas.microsoft.com/office/powerpoint/2010/main" val="2265783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40E0-07BC-06F0-A1CC-979E58A9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80D5-98B8-B70C-53FC-820CAEBAA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B2DB4-17ED-F0AC-681C-0970AD4F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146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46037-501F-C144-86C7-A1F67572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TODO-2: Connect Windows VM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94B43-0648-3F47-A902-2490376F4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49611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Create public/private key pair from Windows VM</a:t>
            </a:r>
          </a:p>
          <a:p>
            <a:pPr lvl="1"/>
            <a:r>
              <a:rPr lang="en-US"/>
              <a:t>Use Remote Desktop Application to connect to your Windows VM</a:t>
            </a:r>
          </a:p>
          <a:p>
            <a:endParaRPr lang="en-US"/>
          </a:p>
          <a:p>
            <a:r>
              <a:rPr lang="en-US"/>
              <a:t>From your Windows VM “</a:t>
            </a:r>
            <a:r>
              <a:rPr lang="en-US" i="1" err="1"/>
              <a:t>ssh</a:t>
            </a:r>
            <a:r>
              <a:rPr lang="en-US" i="1"/>
              <a:t>”</a:t>
            </a:r>
            <a:r>
              <a:rPr lang="en-US"/>
              <a:t> into CTF server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Windows terminal applications</a:t>
            </a:r>
          </a:p>
          <a:p>
            <a:pPr lvl="1"/>
            <a:r>
              <a:rPr lang="en-US">
                <a:hlinkClick r:id="rId3"/>
              </a:rPr>
              <a:t>Putty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r>
              <a:rPr lang="en-US">
                <a:hlinkClick r:id="rId4"/>
              </a:rPr>
              <a:t>Windows Subsystem for Linux (WSL)</a:t>
            </a:r>
            <a:endParaRPr lang="en-US"/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E8DB4-0361-9E48-99BC-A730868CD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85DCE-8314-26B0-1337-F5DC32D95F38}"/>
              </a:ext>
            </a:extLst>
          </p:cNvPr>
          <p:cNvSpPr txBox="1"/>
          <p:nvPr/>
        </p:nvSpPr>
        <p:spPr>
          <a:xfrm>
            <a:off x="1495513" y="4163663"/>
            <a:ext cx="593932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err="1">
                <a:latin typeface="Fira Mono" panose="020B0509050000020004" pitchFamily="49" charset="0"/>
                <a:ea typeface="Fira Mono" panose="020B0509050000020004" pitchFamily="49" charset="0"/>
              </a:rPr>
              <a:t>ssh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</a:rPr>
              <a:t> &lt;user-</a:t>
            </a:r>
            <a:r>
              <a:rPr lang="en-US" err="1">
                <a:latin typeface="Fira Mono" panose="020B0509050000020004" pitchFamily="49" charset="0"/>
                <a:ea typeface="Fira Mono" panose="020B0509050000020004" pitchFamily="49" charset="0"/>
              </a:rPr>
              <a:t>netid</a:t>
            </a:r>
            <a:r>
              <a:rPr lang="en-US">
                <a:latin typeface="Fira Mono" panose="020B0509050000020004" pitchFamily="49" charset="0"/>
                <a:ea typeface="Fira Mono" panose="020B0509050000020004" pitchFamily="49" charset="0"/>
              </a:rPr>
              <a:t>&gt;@ctf-vm1.utdallas.edu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DF04E9-E9C6-0161-526B-EDE2E040D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080" y="3244334"/>
            <a:ext cx="3141626" cy="3603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4A476F-2B7C-0A2F-40C2-E9B7BE2FA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870" y="1107904"/>
            <a:ext cx="3881441" cy="20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89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1E67-C4B6-647C-6778-5CBFC26C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Lab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0E1C3-E661-A97D-F1D6-DF9BC217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56</a:t>
            </a:fld>
            <a:endParaRPr lang="en-US"/>
          </a:p>
        </p:txBody>
      </p:sp>
      <p:pic>
        <p:nvPicPr>
          <p:cNvPr id="1026" name="Picture 2" descr="Classroom, education, homework, laptop, office, student, working icon - Download on Iconfinder">
            <a:extLst>
              <a:ext uri="{FF2B5EF4-FFF2-40B4-BE49-F238E27FC236}">
                <a16:creationId xmlns:a16="http://schemas.microsoft.com/office/drawing/2014/main" id="{97773F54-F9DB-375B-DB4D-C9B68233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10" y="182632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lassroom, education, homework, laptop, office, student, working icon - Download on Iconfinder">
            <a:extLst>
              <a:ext uri="{FF2B5EF4-FFF2-40B4-BE49-F238E27FC236}">
                <a16:creationId xmlns:a16="http://schemas.microsoft.com/office/drawing/2014/main" id="{487EAA31-F67D-895B-1D22-4C58FD8A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9" y="328752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assroom, education, homework, laptop, office, student, working icon - Download on Iconfinder">
            <a:extLst>
              <a:ext uri="{FF2B5EF4-FFF2-40B4-BE49-F238E27FC236}">
                <a16:creationId xmlns:a16="http://schemas.microsoft.com/office/drawing/2014/main" id="{C203A949-2B25-967A-8ADF-E0C176AA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9" y="482895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, microsoft, pc, windows, windows 10 icon - Free download">
            <a:extLst>
              <a:ext uri="{FF2B5EF4-FFF2-40B4-BE49-F238E27FC236}">
                <a16:creationId xmlns:a16="http://schemas.microsoft.com/office/drawing/2014/main" id="{4E1523E3-0863-F8CB-54C1-58CEF708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49" y="1946312"/>
            <a:ext cx="1271772" cy="12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go, microsoft, pc, windows, windows 10 icon - Free download">
            <a:extLst>
              <a:ext uri="{FF2B5EF4-FFF2-40B4-BE49-F238E27FC236}">
                <a16:creationId xmlns:a16="http://schemas.microsoft.com/office/drawing/2014/main" id="{94CDDBAC-F933-927B-D929-0186EB04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49" y="3515445"/>
            <a:ext cx="1271772" cy="12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, microsoft, pc, windows, windows 10 icon - Free download">
            <a:extLst>
              <a:ext uri="{FF2B5EF4-FFF2-40B4-BE49-F238E27FC236}">
                <a16:creationId xmlns:a16="http://schemas.microsoft.com/office/drawing/2014/main" id="{202A1127-6D2A-9E87-6F58-F80DB541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49" y="5084578"/>
            <a:ext cx="1271772" cy="12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puter, desktop, imac, monitor, windows icon - Download on Iconfinder">
            <a:extLst>
              <a:ext uri="{FF2B5EF4-FFF2-40B4-BE49-F238E27FC236}">
                <a16:creationId xmlns:a16="http://schemas.microsoft.com/office/drawing/2014/main" id="{60C03117-753E-5682-5AF0-A09A4736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316" y="2911955"/>
            <a:ext cx="2129465" cy="21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nd, brands, linux, logo, logos icon - Free download">
            <a:extLst>
              <a:ext uri="{FF2B5EF4-FFF2-40B4-BE49-F238E27FC236}">
                <a16:creationId xmlns:a16="http://schemas.microsoft.com/office/drawing/2014/main" id="{E014C81C-63F8-4500-411F-71EC94A3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56" y="3298268"/>
            <a:ext cx="1044944" cy="10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4F2AC2-1374-9B43-FD33-78092C81189B}"/>
              </a:ext>
            </a:extLst>
          </p:cNvPr>
          <p:cNvSpPr txBox="1"/>
          <p:nvPr/>
        </p:nvSpPr>
        <p:spPr>
          <a:xfrm>
            <a:off x="8937256" y="2600060"/>
            <a:ext cx="92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CTF-VM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CD9A90-7828-6028-B182-840A7A766B7C}"/>
              </a:ext>
            </a:extLst>
          </p:cNvPr>
          <p:cNvCxnSpPr/>
          <p:nvPr/>
        </p:nvCxnSpPr>
        <p:spPr>
          <a:xfrm>
            <a:off x="3494567" y="2600060"/>
            <a:ext cx="11766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AE60D1-0C5D-C3E6-084F-D26075258E11}"/>
              </a:ext>
            </a:extLst>
          </p:cNvPr>
          <p:cNvCxnSpPr/>
          <p:nvPr/>
        </p:nvCxnSpPr>
        <p:spPr>
          <a:xfrm>
            <a:off x="3494567" y="4099251"/>
            <a:ext cx="11766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8E56B8-BF2F-FBAE-2483-E0A909C6F84B}"/>
              </a:ext>
            </a:extLst>
          </p:cNvPr>
          <p:cNvCxnSpPr/>
          <p:nvPr/>
        </p:nvCxnSpPr>
        <p:spPr>
          <a:xfrm>
            <a:off x="3413051" y="5761474"/>
            <a:ext cx="11766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38BC00-ABD0-1DCC-29CB-236D6E6F5E80}"/>
              </a:ext>
            </a:extLst>
          </p:cNvPr>
          <p:cNvCxnSpPr>
            <a:cxnSpLocks/>
          </p:cNvCxnSpPr>
          <p:nvPr/>
        </p:nvCxnSpPr>
        <p:spPr>
          <a:xfrm flipV="1">
            <a:off x="6478772" y="4423144"/>
            <a:ext cx="1637414" cy="13050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B0A2BF-DCF2-3BC8-F513-32DF96D4E5C7}"/>
              </a:ext>
            </a:extLst>
          </p:cNvPr>
          <p:cNvCxnSpPr>
            <a:cxnSpLocks/>
          </p:cNvCxnSpPr>
          <p:nvPr/>
        </p:nvCxnSpPr>
        <p:spPr>
          <a:xfrm>
            <a:off x="6474932" y="3981074"/>
            <a:ext cx="16412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D07AE2-BDB2-7C7C-F5B4-AC9AF92B4E0F}"/>
              </a:ext>
            </a:extLst>
          </p:cNvPr>
          <p:cNvCxnSpPr>
            <a:cxnSpLocks/>
          </p:cNvCxnSpPr>
          <p:nvPr/>
        </p:nvCxnSpPr>
        <p:spPr>
          <a:xfrm>
            <a:off x="6386327" y="2600060"/>
            <a:ext cx="1729859" cy="10220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5DAAD3-F022-9BFB-53BF-49F0A1A7FA2A}"/>
              </a:ext>
            </a:extLst>
          </p:cNvPr>
          <p:cNvSpPr txBox="1"/>
          <p:nvPr/>
        </p:nvSpPr>
        <p:spPr>
          <a:xfrm>
            <a:off x="3457494" y="2256935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Remote Desktop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8491B-E52A-AEB1-9E95-C9B35FCFE8D5}"/>
              </a:ext>
            </a:extLst>
          </p:cNvPr>
          <p:cNvSpPr txBox="1"/>
          <p:nvPr/>
        </p:nvSpPr>
        <p:spPr>
          <a:xfrm>
            <a:off x="3459343" y="3721456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Remote Desktop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82C3A-39CC-81C3-3D54-5BA09E8059C3}"/>
              </a:ext>
            </a:extLst>
          </p:cNvPr>
          <p:cNvSpPr txBox="1"/>
          <p:nvPr/>
        </p:nvSpPr>
        <p:spPr>
          <a:xfrm>
            <a:off x="3457494" y="5383678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Remote Desktop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ED5AAA-D07E-F1EF-F2FA-224F8ABF0803}"/>
              </a:ext>
            </a:extLst>
          </p:cNvPr>
          <p:cNvSpPr txBox="1"/>
          <p:nvPr/>
        </p:nvSpPr>
        <p:spPr>
          <a:xfrm>
            <a:off x="7087191" y="270507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/>
              <a:t>ssh</a:t>
            </a:r>
            <a:endParaRPr lang="en-US" sz="11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7B7E6-38E1-9566-D476-9F67AE260346}"/>
              </a:ext>
            </a:extLst>
          </p:cNvPr>
          <p:cNvSpPr txBox="1"/>
          <p:nvPr/>
        </p:nvSpPr>
        <p:spPr>
          <a:xfrm>
            <a:off x="7111855" y="3712387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/>
              <a:t>ssh</a:t>
            </a:r>
            <a:endParaRPr lang="en-US" sz="11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0392EF-6AD6-735F-A0D9-CB9789021CBF}"/>
              </a:ext>
            </a:extLst>
          </p:cNvPr>
          <p:cNvSpPr txBox="1"/>
          <p:nvPr/>
        </p:nvSpPr>
        <p:spPr>
          <a:xfrm>
            <a:off x="7174174" y="4613088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/>
              <a:t>ssh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966478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3E96-501B-D64D-028A-AA1493781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Linux Capabilities / </a:t>
            </a:r>
            <a:r>
              <a:rPr lang="en-US" err="1"/>
              <a:t>SELinux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805DC-C0C2-3FD2-F985-C34A582CC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1EB11-0E53-9497-A0FD-36AC04F8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72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89786E-DC6A-A346-98FF-491D33BCC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580" y="1400175"/>
            <a:ext cx="5854541" cy="532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6C76F-FF00-AD4A-80BF-ECCCB5A6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 CTFs!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E68E0-4D7B-7C49-91A1-5575F78AC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Participate in Cybersecurity Competitions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523B4-6F78-2F49-97A7-6717508C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7E03E-2AEF-0746-AFCC-2BB78B80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187" y="236859"/>
            <a:ext cx="6297329" cy="4201297"/>
          </a:xfrm>
          <a:prstGeom prst="rect">
            <a:avLst/>
          </a:prstGeom>
        </p:spPr>
      </p:pic>
      <p:pic>
        <p:nvPicPr>
          <p:cNvPr id="3074" name="Picture 2" descr="CMU crowned hacking champs for fifth time in seven years">
            <a:extLst>
              <a:ext uri="{FF2B5EF4-FFF2-40B4-BE49-F238E27FC236}">
                <a16:creationId xmlns:a16="http://schemas.microsoft.com/office/drawing/2014/main" id="{8C940E04-0AD5-C445-AA97-5CDA6D657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9" y="2651274"/>
            <a:ext cx="6116423" cy="40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oT CTF by NULLCON – HITB Haxpo">
            <a:extLst>
              <a:ext uri="{FF2B5EF4-FFF2-40B4-BE49-F238E27FC236}">
                <a16:creationId xmlns:a16="http://schemas.microsoft.com/office/drawing/2014/main" id="{CA8EFAAE-6EA1-8C4B-ADDD-F7FBCFFD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9" y="221148"/>
            <a:ext cx="5643623" cy="42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5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BBD5-DEBD-7F41-B142-1D1E903D5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Capture-the-Flag (CTF)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368F-0C89-7C42-A25B-416484EC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420"/>
            <a:ext cx="5257800" cy="508180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Many CTF events in various topics</a:t>
            </a:r>
          </a:p>
          <a:p>
            <a:pPr lvl="1"/>
            <a:r>
              <a:rPr lang="en-US">
                <a:hlinkClick r:id="rId3"/>
              </a:rPr>
              <a:t>https://ctftime.org</a:t>
            </a:r>
            <a:endParaRPr lang="en-US"/>
          </a:p>
          <a:p>
            <a:pPr lvl="1"/>
            <a:r>
              <a:rPr lang="en-US"/>
              <a:t>IoT, Industrial Control Systems …. </a:t>
            </a:r>
          </a:p>
          <a:p>
            <a:pPr lvl="1"/>
            <a:endParaRPr lang="en-US"/>
          </a:p>
          <a:p>
            <a:r>
              <a:rPr lang="en-US"/>
              <a:t>Covers diverse topics</a:t>
            </a:r>
          </a:p>
          <a:p>
            <a:pPr lvl="1"/>
            <a:r>
              <a:rPr lang="en-US"/>
              <a:t>Binary reversing, </a:t>
            </a:r>
            <a:r>
              <a:rPr lang="en-US" err="1"/>
              <a:t>Pwning</a:t>
            </a:r>
            <a:r>
              <a:rPr lang="en-US"/>
              <a:t>, Crypto, steganography …</a:t>
            </a:r>
          </a:p>
          <a:p>
            <a:pPr lvl="1"/>
            <a:r>
              <a:rPr lang="en-US"/>
              <a:t>You need a team to play CTF</a:t>
            </a:r>
          </a:p>
          <a:p>
            <a:endParaRPr lang="en-US"/>
          </a:p>
          <a:p>
            <a:r>
              <a:rPr lang="en-US"/>
              <a:t>Good for your resume/job application</a:t>
            </a:r>
          </a:p>
          <a:p>
            <a:endParaRPr lang="en-US"/>
          </a:p>
          <a:p>
            <a:r>
              <a:rPr lang="en-US"/>
              <a:t>Fun to play and hang out with funny, smart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555FF-A0A7-8840-AC84-50E258A29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B7E96-5D8F-604D-A1B4-7939CF16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506" y="0"/>
            <a:ext cx="6275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47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BAA6-01B8-5640-9C1B-9A7233E1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Course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EC6E8-3A9D-5041-B328-AA2CC9C0F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Class website: </a:t>
            </a:r>
            <a:r>
              <a:rPr lang="en-US">
                <a:hlinkClick r:id="rId3"/>
              </a:rPr>
              <a:t>https://cs4459.syssec.org</a:t>
            </a:r>
            <a:endParaRPr lang="en-US"/>
          </a:p>
          <a:p>
            <a:endParaRPr lang="en-US"/>
          </a:p>
          <a:p>
            <a:r>
              <a:rPr lang="en-US"/>
              <a:t>Scoring server: </a:t>
            </a:r>
            <a:r>
              <a:rPr lang="en-US">
                <a:hlinkClick r:id="rId4"/>
              </a:rPr>
              <a:t>https://ctf.syssec.org</a:t>
            </a:r>
            <a:endParaRPr lang="en-US"/>
          </a:p>
          <a:p>
            <a:pPr lvl="1"/>
            <a:r>
              <a:rPr lang="en-US"/>
              <a:t>Make sure to update your public key</a:t>
            </a:r>
          </a:p>
          <a:p>
            <a:endParaRPr lang="en-US"/>
          </a:p>
          <a:p>
            <a:r>
              <a:rPr lang="en-US"/>
              <a:t>Class Discord channel:</a:t>
            </a:r>
            <a:r>
              <a:rPr lang="ko-KR" altLang="en-US"/>
              <a:t> 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https://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discord.gg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/BgB5qgS8</a:t>
            </a:r>
            <a:endParaRPr lang="en-US"/>
          </a:p>
          <a:p>
            <a:endParaRPr lang="en-US"/>
          </a:p>
          <a:p>
            <a:r>
              <a:rPr lang="en-US"/>
              <a:t>CTF  Linux server: </a:t>
            </a:r>
            <a:r>
              <a:rPr lang="en-US">
                <a:latin typeface="Fira Mono" panose="020B0509050000020004" pitchFamily="49" charset="0"/>
                <a:cs typeface="Arial" panose="020B0604020202020204" pitchFamily="34" charset="0"/>
              </a:rPr>
              <a:t>ctf-vm1.utdallas.edu</a:t>
            </a:r>
            <a:endParaRPr lang="en-US">
              <a:latin typeface="Fira Mono" panose="020B0509050000020004" pitchFamily="49" charset="0"/>
              <a:ea typeface="Fira Mono" panose="020B0509050000020004" pitchFamily="49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A6EF3-80C5-AD42-A9F8-4478DA77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7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DE071-21CD-3613-2036-4DB2F6C4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9C63-20A5-3FA2-2BEA-8993B806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4C122-2D27-8E33-6E0B-54CC2F4B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D5B23-65AA-076B-BB61-E59EF9F5CA8C}"/>
              </a:ext>
            </a:extLst>
          </p:cNvPr>
          <p:cNvGrpSpPr/>
          <p:nvPr/>
        </p:nvGrpSpPr>
        <p:grpSpPr>
          <a:xfrm>
            <a:off x="1603843" y="1775095"/>
            <a:ext cx="2459251" cy="2854864"/>
            <a:chOff x="7380975" y="3057376"/>
            <a:chExt cx="2459251" cy="28548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AAF17D-9F67-4D99-F1F3-991E4189D50D}"/>
                </a:ext>
              </a:extLst>
            </p:cNvPr>
            <p:cNvSpPr txBox="1"/>
            <p:nvPr/>
          </p:nvSpPr>
          <p:spPr>
            <a:xfrm>
              <a:off x="7380976" y="5542908"/>
              <a:ext cx="2459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Max Zheng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FCA37A-0EEF-EC56-6474-0F5F96D4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0975" y="3057376"/>
              <a:ext cx="2459250" cy="24855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92B7814-EB7B-C0A2-F2AB-01291476A3F7}"/>
              </a:ext>
            </a:extLst>
          </p:cNvPr>
          <p:cNvSpPr txBox="1"/>
          <p:nvPr/>
        </p:nvSpPr>
        <p:spPr>
          <a:xfrm>
            <a:off x="8057480" y="4260627"/>
            <a:ext cx="245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Simon </a:t>
            </a:r>
            <a:r>
              <a:rPr lang="en-US" err="1"/>
              <a:t>Klancher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4E34F-407B-319A-FCAE-6C348E059B76}"/>
              </a:ext>
            </a:extLst>
          </p:cNvPr>
          <p:cNvSpPr txBox="1"/>
          <p:nvPr/>
        </p:nvSpPr>
        <p:spPr>
          <a:xfrm>
            <a:off x="4932610" y="4260627"/>
            <a:ext cx="245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Joel Jacobo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62EDD5-F1D7-8B2A-795F-19D5A6EC9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114" y="1775095"/>
            <a:ext cx="1637981" cy="22218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332D8-9873-EF21-20DB-E54313933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403" y="1775095"/>
            <a:ext cx="1832400" cy="24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42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57</Slides>
  <Notes>29</Notes>
  <HiddenSlides>7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CS4459 Cyber Attacks &amp; Defense Lab (CANDL)</vt:lpstr>
      <vt:lpstr>Welcome to CS4459 CANDL</vt:lpstr>
      <vt:lpstr>TODO: Register Yourself on Scoring Server</vt:lpstr>
      <vt:lpstr>Course Description</vt:lpstr>
      <vt:lpstr>PowerPoint Presentation</vt:lpstr>
      <vt:lpstr>Play CTFs!</vt:lpstr>
      <vt:lpstr>Capture-the-Flag (CTF)</vt:lpstr>
      <vt:lpstr>Course Resources</vt:lpstr>
      <vt:lpstr>TAs</vt:lpstr>
      <vt:lpstr>TA Emeritus</vt:lpstr>
      <vt:lpstr>Course Meeting Time</vt:lpstr>
      <vt:lpstr>Course Attendance</vt:lpstr>
      <vt:lpstr> Class Operation</vt:lpstr>
      <vt:lpstr>Course Schedule</vt:lpstr>
      <vt:lpstr>Beware What You Are Getting Into</vt:lpstr>
      <vt:lpstr>Labs &amp; Assignments</vt:lpstr>
      <vt:lpstr>Challenges</vt:lpstr>
      <vt:lpstr>Assignment Rules</vt:lpstr>
      <vt:lpstr>Assignment Rules</vt:lpstr>
      <vt:lpstr>Tips for Solving Challenges</vt:lpstr>
      <vt:lpstr>Grading</vt:lpstr>
      <vt:lpstr>Grading</vt:lpstr>
      <vt:lpstr>Where to Begin</vt:lpstr>
      <vt:lpstr>Ethical Hacking</vt:lpstr>
      <vt:lpstr>Learning Objectives</vt:lpstr>
      <vt:lpstr>Connect to Unit 1</vt:lpstr>
      <vt:lpstr>GDB: Debugger</vt:lpstr>
      <vt:lpstr>GDB: Debugger</vt:lpstr>
      <vt:lpstr>GDB Plugins</vt:lpstr>
      <vt:lpstr>Unit1-level0</vt:lpstr>
      <vt:lpstr>Unit 1 – Basic Reverse Engineering</vt:lpstr>
      <vt:lpstr>Assignment Structures</vt:lpstr>
      <vt:lpstr>*nix Access Control </vt:lpstr>
      <vt:lpstr>Unit1 Tips</vt:lpstr>
      <vt:lpstr>Commands and Tools</vt:lpstr>
      <vt:lpstr>Console Debugging Example</vt:lpstr>
      <vt:lpstr>TMUX tips</vt:lpstr>
      <vt:lpstr>ltrace, strace</vt:lpstr>
      <vt:lpstr>’xxd’: HEX Dump from a File</vt:lpstr>
      <vt:lpstr>Other Useful Commands</vt:lpstr>
      <vt:lpstr>/proc, lsof</vt:lpstr>
      <vt:lpstr>pwntools</vt:lpstr>
      <vt:lpstr>pwntools: pwnlib.tubes</vt:lpstr>
      <vt:lpstr>pwntools: process tube</vt:lpstr>
      <vt:lpstr>pwntools: remote</vt:lpstr>
      <vt:lpstr>pwnlib.util.packing</vt:lpstr>
      <vt:lpstr>pwntools: Tips</vt:lpstr>
      <vt:lpstr>bytes, int, int[], str …</vt:lpstr>
      <vt:lpstr>Python struct Module</vt:lpstr>
      <vt:lpstr>Python struct Module</vt:lpstr>
      <vt:lpstr>pwntools: Resources</vt:lpstr>
      <vt:lpstr>Pwntools</vt:lpstr>
      <vt:lpstr>Pwntools</vt:lpstr>
      <vt:lpstr>Backup</vt:lpstr>
      <vt:lpstr>TODO-2: Connect Windows VM </vt:lpstr>
      <vt:lpstr>Class Lab Settings</vt:lpstr>
      <vt:lpstr>Linux Capabilities / SELinux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CS4301.003 Cyber Attacks &amp; Defense Lab</dc:title>
  <dc:creator>Jee, Kangkook</dc:creator>
  <cp:revision>1</cp:revision>
  <cp:lastPrinted>2022-01-17T16:56:44Z</cp:lastPrinted>
  <dcterms:created xsi:type="dcterms:W3CDTF">2021-01-10T22:54:41Z</dcterms:created>
  <dcterms:modified xsi:type="dcterms:W3CDTF">2025-01-28T21:05:36Z</dcterms:modified>
</cp:coreProperties>
</file>