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1554" r:id="rId2"/>
    <p:sldId id="1570" r:id="rId3"/>
    <p:sldId id="555" r:id="rId4"/>
    <p:sldId id="558" r:id="rId5"/>
    <p:sldId id="559" r:id="rId6"/>
    <p:sldId id="1571" r:id="rId7"/>
    <p:sldId id="563" r:id="rId8"/>
    <p:sldId id="1559" r:id="rId9"/>
    <p:sldId id="1568" r:id="rId10"/>
    <p:sldId id="463" r:id="rId11"/>
    <p:sldId id="485" r:id="rId12"/>
    <p:sldId id="15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B9C431-ECF4-CD4B-97AE-1FF6398F079B}">
          <p14:sldIdLst>
            <p14:sldId id="1554"/>
            <p14:sldId id="1570"/>
          </p14:sldIdLst>
        </p14:section>
        <p14:section name="tubes" id="{938941A2-FFAF-0C4C-A22E-E2EFC811E1F2}">
          <p14:sldIdLst>
            <p14:sldId id="555"/>
            <p14:sldId id="558"/>
            <p14:sldId id="559"/>
          </p14:sldIdLst>
        </p14:section>
        <p14:section name="send/recv" id="{4BD0EAF3-EECE-0F4B-A781-0E7B4F5560E7}">
          <p14:sldIdLst>
            <p14:sldId id="1571"/>
          </p14:sldIdLst>
        </p14:section>
        <p14:section name="packing" id="{792980E6-7DE1-194B-AC14-BB0CF3BB0D0F}">
          <p14:sldIdLst>
            <p14:sldId id="563"/>
            <p14:sldId id="1559"/>
            <p14:sldId id="1568"/>
            <p14:sldId id="463"/>
            <p14:sldId id="485"/>
            <p14:sldId id="15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6"/>
  </p:normalViewPr>
  <p:slideViewPr>
    <p:cSldViewPr snapToGrid="0" showGuides="1">
      <p:cViewPr varScale="1">
        <p:scale>
          <a:sx n="290" d="100"/>
          <a:sy n="290" d="100"/>
        </p:scale>
        <p:origin x="133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F1C5D-3BB8-754B-BDDE-5F798EC8AFC5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1B624-40C3-0847-906A-ABBCE8FD6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28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ymotw.com/2/struct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8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CDBD7-6B05-C04B-8887-50A2409265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86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1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python3 is more explicit on </a:t>
            </a:r>
            <a:r>
              <a:rPr lang="en-US" dirty="0" err="1"/>
              <a:t>differtiating</a:t>
            </a:r>
            <a:r>
              <a:rPr lang="en-US" dirty="0"/>
              <a:t> string, </a:t>
            </a:r>
            <a:r>
              <a:rPr lang="en-US" dirty="0" err="1"/>
              <a:t>unicode</a:t>
            </a:r>
            <a:r>
              <a:rPr lang="en-US"/>
              <a:t>, byte array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69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https://pymotw.com/2/struct/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docs.python.org</a:t>
            </a:r>
            <a:r>
              <a:rPr lang="en-US" dirty="0"/>
              <a:t>/3/library/</a:t>
            </a:r>
            <a:r>
              <a:rPr lang="en-US" dirty="0" err="1"/>
              <a:t>struct.html</a:t>
            </a:r>
            <a:endParaRPr lang="en-US" dirty="0"/>
          </a:p>
          <a:p>
            <a:endParaRPr lang="en-US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first character is not one of these, </a:t>
            </a:r>
            <a:r>
              <a:rPr lang="en-US" dirty="0">
                <a:effectLst/>
              </a:rPr>
              <a:t>'@'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assumed.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46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CDBD7-6B05-C04B-8887-50A2409265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2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2F35D-9D2F-32CF-E5D5-CCBF11B1D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BD6A8-B28A-E669-5D9F-3258B18D8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DEAE2-14E9-B2FC-38E6-417B25823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6AE83-595D-2E88-0978-D9FB7312E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23486-C6B3-66F6-D47F-7305497A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55A6-DCD8-7D5F-D234-CD41FD90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566D0-5397-DD57-9AA0-A5713431F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58894-CB6E-7650-B376-E632B664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4BD75-E757-149A-C4BF-F0890B4DE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C57E1-2EC2-C0D9-C9B4-E8519B32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DBADB-B4F7-AF6F-DD1C-568BA4F31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E8F3C-5307-7DD9-22D3-963528500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4501A-B090-548A-E7EF-54D3F534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B4BCF-1E7F-69D5-3625-9A2F507E7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A8298-7BC2-4615-BAAC-70B1EF02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3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C85C5-CB24-22D5-FB82-A985C7E1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76BB1-0E42-2198-8A2C-AD6AE95CA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9ECD3-A0E9-1B4E-29A8-CEC38FA84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3B03D-8974-A321-27D5-1F8151D4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38FE3-3E25-223D-97C7-C6F8F438C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B3486-5058-803A-5404-19ED374D9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7888F-562F-6B75-3691-BD8B7E8B3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F6895-1097-C7A8-1021-9405378A4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7AA5B-B3BF-6DDC-9617-8459E16A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6DD3D-A591-2D36-7EC7-0C380C61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9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B56FD-9D30-4F5C-A6C0-A39A942AD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79B54-A4CD-50E1-2C1C-FE3CDAC8A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5485E-AE79-9CEC-A597-EA17F8C2F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10B9E-0D3B-976F-0E12-C614715C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0ECC5-D127-C884-1034-42A17BE1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86B8A-EFF9-59AD-123B-AEA1D587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0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070F3-66F8-95A1-3362-4D3C979D9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617FC-8CB5-2FAB-25C5-748CCC52B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D6D76-06DE-0E64-A96A-2DB3F6592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E57A60-3E2C-2A83-EB5A-66C3F49A1C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E9F0F8-A818-3D97-10DD-2F85BDA11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9E915A-87B9-296D-3AF4-356EE38E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8EF1B2-142C-E68B-4B78-86F902AE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FEA89-AAEC-993A-58CF-F35CE02B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0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8CB3-0298-5174-0DAA-9F404D537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33597D-C417-FFB1-8814-6F2A5512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47C34D-FD0D-4DC7-8ABB-53389761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FF9F67-1034-A606-665E-0FBBE34C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C77B5-6AA7-48DA-FEEB-E4DB6E3D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259670-D159-07E1-EF31-BDFFC2A0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CCFF5-F1F1-0EF0-A532-E0892880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0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A758B-DFDA-E812-8BAE-7F93A7307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5D0EA-BB82-4F06-71C9-5C0335227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D0842-9A95-4D96-4FFA-2BC0CEFE2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E763F-90AC-366C-9E85-B9997419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6044E-44DA-0C84-2C28-2A40CB9E4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C2FDA-0341-0D59-8FC1-52BE3E73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5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CF540-B6C5-990C-0A1C-940B532F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278041-1CD3-9FCE-06D1-22A583C74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914E9-49A5-B287-4C27-483DB7C0F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19BD0-EF2B-3CF0-2B14-8B7ADC4FC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64D25-B094-B6B6-708D-9F198399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8C59A-33EC-0770-FA8F-BEF01817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8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B5CD63-5F28-5EC3-A304-5B9807144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12359-27D3-5510-0B74-3084FF14F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8175E-0C17-2D9E-8808-6E7A767EE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0D387F-0C63-6540-8AC5-A73D7A22FE9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FFF47-ED20-0C47-ADA7-F5D8A7D6DC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F41C2-AE44-BD75-43D9-903A571D4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F1EF93-B1A1-B14C-AC6D-9F1370A0A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2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docs.python.org/3/library/struct.html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allopsled/pwntools#readm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Gallopsled/pwntools-tutorial/blob/master/utility.m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3-pwntools.readthedocs.io/en/latest/tubes.html#module-pwnlib.tub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wntools.com/en/stable/util/packing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D771D-435D-9F41-9489-3E8078B87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pwntools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ACDF34-F3E3-D442-8D1B-8D646AFC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9159-E739-9442-A4C1-EF1FC2C1E2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39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07CF5-6E27-6F43-BD21-83F0065CF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593"/>
          </a:xfrm>
        </p:spPr>
        <p:txBody>
          <a:bodyPr>
            <a:noAutofit/>
          </a:bodyPr>
          <a:lstStyle/>
          <a:p>
            <a:r>
              <a:rPr lang="en-US" sz="3600" dirty="0"/>
              <a:t>Python </a:t>
            </a:r>
            <a:r>
              <a:rPr lang="en-US" sz="3600" dirty="0">
                <a:highlight>
                  <a:srgbClr val="C0C0C0"/>
                </a:highlight>
              </a:rPr>
              <a:t>struct</a:t>
            </a:r>
            <a:r>
              <a:rPr lang="en-US" sz="3600" dirty="0"/>
              <a:t>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0AFE5-56A6-B24A-A696-99611B7BA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Python Data Encoding / Decoding (Packing / Unpacking) </a:t>
            </a:r>
          </a:p>
          <a:p>
            <a:r>
              <a:rPr lang="en-US" dirty="0"/>
              <a:t>Python byte array encoding</a:t>
            </a:r>
          </a:p>
          <a:p>
            <a:pPr marL="0" indent="0">
              <a:buNone/>
            </a:pPr>
            <a:r>
              <a:rPr lang="en-US" dirty="0"/>
              <a:t>	‘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12ABab’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‘\x30\x31\x41\x42\x61\x62’</a:t>
            </a:r>
          </a:p>
          <a:p>
            <a:r>
              <a:rPr lang="en-US" dirty="0"/>
              <a:t>Python struct module  --- Interpret bytes  as packed binary data</a:t>
            </a:r>
          </a:p>
          <a:p>
            <a:pPr lvl="1"/>
            <a:r>
              <a:rPr lang="en-US" dirty="0"/>
              <a:t>Support conversion between Python values and C structs </a:t>
            </a:r>
          </a:p>
          <a:p>
            <a:pPr lvl="1"/>
            <a:r>
              <a:rPr lang="en-US" dirty="0"/>
              <a:t>Need to care about Endianness (byte order), size, and alignment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CD932-16DF-ED42-97BD-0D17E662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49CD4F-ED43-CC4E-A7D5-7E325366B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950" y="4502150"/>
            <a:ext cx="6591300" cy="1854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C4B9969-D081-6A45-ADA6-9A34F27659D7}"/>
              </a:ext>
            </a:extLst>
          </p:cNvPr>
          <p:cNvSpPr/>
          <p:nvPr/>
        </p:nvSpPr>
        <p:spPr>
          <a:xfrm>
            <a:off x="2024516" y="5046906"/>
            <a:ext cx="913084" cy="25229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AA045F-F79C-5A42-B688-D9221B409565}"/>
              </a:ext>
            </a:extLst>
          </p:cNvPr>
          <p:cNvSpPr/>
          <p:nvPr/>
        </p:nvSpPr>
        <p:spPr>
          <a:xfrm>
            <a:off x="2990516" y="5046906"/>
            <a:ext cx="913084" cy="25229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DBFAE-7E00-A647-902B-FE600186C7F0}"/>
              </a:ext>
            </a:extLst>
          </p:cNvPr>
          <p:cNvSpPr/>
          <p:nvPr/>
        </p:nvSpPr>
        <p:spPr>
          <a:xfrm>
            <a:off x="3933600" y="5050052"/>
            <a:ext cx="1848000" cy="25229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2201EE-1658-584B-ADC5-BBC188915DB8}"/>
              </a:ext>
            </a:extLst>
          </p:cNvPr>
          <p:cNvSpPr/>
          <p:nvPr/>
        </p:nvSpPr>
        <p:spPr>
          <a:xfrm>
            <a:off x="2870008" y="4794612"/>
            <a:ext cx="448534" cy="252294"/>
          </a:xfrm>
          <a:prstGeom prst="rect">
            <a:avLst/>
          </a:prstGeom>
          <a:solidFill>
            <a:srgbClr val="C00000">
              <a:alpha val="27000"/>
            </a:srgb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D454AC-AB32-B149-9D5A-2B1E33175468}"/>
              </a:ext>
            </a:extLst>
          </p:cNvPr>
          <p:cNvSpPr/>
          <p:nvPr/>
        </p:nvSpPr>
        <p:spPr>
          <a:xfrm>
            <a:off x="1172440" y="4862240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887339-6B90-E24A-AD91-0D8E439F785D}"/>
              </a:ext>
            </a:extLst>
          </p:cNvPr>
          <p:cNvSpPr/>
          <p:nvPr/>
        </p:nvSpPr>
        <p:spPr>
          <a:xfrm>
            <a:off x="3318542" y="6023869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4D2701-6244-4244-BD0B-BD3A400153F0}"/>
              </a:ext>
            </a:extLst>
          </p:cNvPr>
          <p:cNvSpPr/>
          <p:nvPr/>
        </p:nvSpPr>
        <p:spPr>
          <a:xfrm>
            <a:off x="6005972" y="4249856"/>
            <a:ext cx="2856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B9754ED-9C7A-F746-9D9F-2C4746FBDA25}"/>
              </a:ext>
            </a:extLst>
          </p:cNvPr>
          <p:cNvCxnSpPr>
            <a:stCxn id="13" idx="3"/>
          </p:cNvCxnSpPr>
          <p:nvPr/>
        </p:nvCxnSpPr>
        <p:spPr>
          <a:xfrm flipV="1">
            <a:off x="1576718" y="5154627"/>
            <a:ext cx="447798" cy="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EDD8C5F-38D9-CE4A-8D38-65CBA8F1750A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3520681" y="5339368"/>
            <a:ext cx="0" cy="6845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4E51E8A-9FD6-E942-B0E5-C0CBC5DDE8F9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5436067" y="4834631"/>
            <a:ext cx="712733" cy="2122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4040E15-48B1-A840-A067-57D391B803A9}"/>
              </a:ext>
            </a:extLst>
          </p:cNvPr>
          <p:cNvSpPr txBox="1"/>
          <p:nvPr/>
        </p:nvSpPr>
        <p:spPr>
          <a:xfrm>
            <a:off x="1172440" y="64928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docs.python.org</a:t>
            </a:r>
            <a:r>
              <a:rPr lang="en-US" dirty="0"/>
              <a:t>/3/library/</a:t>
            </a:r>
            <a:r>
              <a:rPr lang="en-US" dirty="0" err="1"/>
              <a:t>struct.html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8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5F42-C037-0041-AAD3-24F36D5B2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0875"/>
          </a:xfrm>
        </p:spPr>
        <p:txBody>
          <a:bodyPr>
            <a:normAutofit fontScale="90000"/>
          </a:bodyPr>
          <a:lstStyle/>
          <a:p>
            <a:r>
              <a:rPr lang="en-US" dirty="0"/>
              <a:t>Python </a:t>
            </a:r>
            <a:r>
              <a:rPr lang="en-US" dirty="0">
                <a:highlight>
                  <a:srgbClr val="C0C0C0"/>
                </a:highlight>
              </a:rPr>
              <a:t>struct</a:t>
            </a:r>
            <a:r>
              <a:rPr lang="en-US" dirty="0"/>
              <a:t> Module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032C0-86A1-1F49-8CC2-479F47FF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44DBD7-3D1C-E840-8377-9D81E1A69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916" y="1239163"/>
            <a:ext cx="4896150" cy="178585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C8F6B5-F9F1-2842-93D1-3E68353344D8}"/>
              </a:ext>
            </a:extLst>
          </p:cNvPr>
          <p:cNvSpPr/>
          <p:nvPr/>
        </p:nvSpPr>
        <p:spPr>
          <a:xfrm>
            <a:off x="1002116" y="1590906"/>
            <a:ext cx="4381800" cy="2592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4BE7E8-CCB2-1645-93FE-2F939FB4E903}"/>
              </a:ext>
            </a:extLst>
          </p:cNvPr>
          <p:cNvSpPr/>
          <p:nvPr/>
        </p:nvSpPr>
        <p:spPr>
          <a:xfrm>
            <a:off x="133096" y="1351174"/>
            <a:ext cx="869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Default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186027-7875-CB48-9202-09731261A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2951" y="453600"/>
            <a:ext cx="5904669" cy="5468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AAC8678-9D21-6242-9045-4ECB3EE2C057}"/>
              </a:ext>
            </a:extLst>
          </p:cNvPr>
          <p:cNvSpPr/>
          <p:nvPr/>
        </p:nvSpPr>
        <p:spPr>
          <a:xfrm>
            <a:off x="6655800" y="5922000"/>
            <a:ext cx="445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https://docs.python.org/3/library/struct.html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BE4EE1-BC70-224D-B7A3-383C6D089C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401" y="3137029"/>
            <a:ext cx="4028656" cy="15552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722701-3124-594C-8C49-2B3FE33863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6916" y="4994141"/>
            <a:ext cx="4951782" cy="147930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4D7FB3E-02B7-4042-B6C7-B0ACF4CFC762}"/>
              </a:ext>
            </a:extLst>
          </p:cNvPr>
          <p:cNvSpPr txBox="1"/>
          <p:nvPr/>
        </p:nvSpPr>
        <p:spPr>
          <a:xfrm>
            <a:off x="952401" y="652184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docs.python.org</a:t>
            </a:r>
            <a:r>
              <a:rPr lang="en-US" dirty="0"/>
              <a:t>/3/library/</a:t>
            </a:r>
            <a:r>
              <a:rPr lang="en-US" dirty="0" err="1"/>
              <a:t>struct.html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34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69ED3-AEE4-D741-9605-50FE815D7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pwntools</a:t>
            </a:r>
            <a:r>
              <a:rPr lang="en-US" dirty="0"/>
              <a:t>: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137BF-0995-1744-A59A-51F17C958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Official document</a:t>
            </a:r>
          </a:p>
          <a:p>
            <a:pPr lvl="1"/>
            <a:r>
              <a:rPr lang="en-US" dirty="0">
                <a:hlinkClick r:id="rId3"/>
              </a:rPr>
              <a:t>https://github.com/Gallopsled/pwntools#readme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Tutorial</a:t>
            </a:r>
          </a:p>
          <a:p>
            <a:pPr lvl="1"/>
            <a:r>
              <a:rPr lang="en-US" u="sng" dirty="0">
                <a:hlinkClick r:id="rId4" tooltip="https://github.com/Gallopsled/pwntools-tutorial/blob/master/utility.md"/>
              </a:rPr>
              <a:t>https://github.com/Gallopsled/pwntools-tutorial/blob/master/utility.md</a:t>
            </a:r>
            <a:endParaRPr lang="en-US" u="sng" dirty="0"/>
          </a:p>
          <a:p>
            <a:pPr lvl="1"/>
            <a:endParaRPr lang="en-US" u="sng" dirty="0"/>
          </a:p>
          <a:p>
            <a:r>
              <a:rPr lang="en-US" dirty="0"/>
              <a:t>And many more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08C8A-10FB-4D4D-8FC5-CA932471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9159-E739-9442-A4C1-EF1FC2C1E2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5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FD4EF-DFB1-F452-28DF-0EF3CA6A0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pwntools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2F216-A5D9-23F0-B953-9C8456215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tubes</a:t>
            </a:r>
          </a:p>
          <a:p>
            <a:r>
              <a:rPr lang="en-US" dirty="0"/>
              <a:t>Interaction </a:t>
            </a:r>
          </a:p>
          <a:p>
            <a:pPr lvl="1"/>
            <a:r>
              <a:rPr lang="en-US" dirty="0"/>
              <a:t>send*(), </a:t>
            </a:r>
            <a:r>
              <a:rPr lang="en-US" dirty="0" err="1"/>
              <a:t>recv</a:t>
            </a:r>
            <a:r>
              <a:rPr lang="en-US" dirty="0"/>
              <a:t>*()</a:t>
            </a:r>
          </a:p>
          <a:p>
            <a:endParaRPr lang="en-US" dirty="0"/>
          </a:p>
          <a:p>
            <a:r>
              <a:rPr lang="en-US" dirty="0"/>
              <a:t>packing</a:t>
            </a:r>
          </a:p>
        </p:txBody>
      </p:sp>
    </p:spTree>
    <p:extLst>
      <p:ext uri="{BB962C8B-B14F-4D97-AF65-F5344CB8AC3E}">
        <p14:creationId xmlns:p14="http://schemas.microsoft.com/office/powerpoint/2010/main" val="121139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1A6D-3533-254A-9CC8-4D040D67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pwntools</a:t>
            </a:r>
            <a:r>
              <a:rPr lang="en-US" dirty="0"/>
              <a:t>: </a:t>
            </a:r>
            <a:r>
              <a:rPr lang="en-US" b="1" dirty="0">
                <a:hlinkClick r:id="rId3" tooltip="pwnlib.tubes"/>
              </a:rPr>
              <a:t>pwnlib.tubes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DD035-F927-E542-B9DC-7D11BF24D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3A3D99-A3AF-714E-921A-22E64029F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2371724"/>
            <a:ext cx="10515600" cy="3984625"/>
          </a:xfrm>
        </p:spPr>
        <p:txBody>
          <a:bodyPr/>
          <a:lstStyle/>
          <a:p>
            <a:r>
              <a:rPr lang="en-US" dirty="0"/>
              <a:t>Communication interface for process, network, socket, serial, </a:t>
            </a:r>
            <a:r>
              <a:rPr lang="en-US" dirty="0" err="1"/>
              <a:t>tty</a:t>
            </a:r>
            <a:r>
              <a:rPr lang="en-US" dirty="0"/>
              <a:t> …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send(),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sendline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(), ….</a:t>
            </a:r>
          </a:p>
          <a:p>
            <a:pPr marL="457200" lvl="1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recvline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recvuntil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….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interactive()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AC61B2-C46F-1244-A489-8D0501BFCE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9060" y="136525"/>
            <a:ext cx="4191000" cy="2235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4F75A3-D2A6-444A-9D26-49EF9C47AD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5842" y="4182139"/>
            <a:ext cx="8445500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16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E013-0D90-43D7-A349-4737FAE5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pwntools</a:t>
            </a:r>
            <a:r>
              <a:rPr lang="en-US" dirty="0"/>
              <a:t>: p</a:t>
            </a:r>
            <a:r>
              <a:rPr lang="en-US" altLang="ko-KR" dirty="0"/>
              <a:t>rocess tube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78190-3141-4BC4-9EFD-417D84DEC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277" y="3429000"/>
            <a:ext cx="8668768" cy="283432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context(arch='i386') # or arch='amd64'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= process('./7-stack-cookie', )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p.recvuntil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b"How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many bytes do you want to read?")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p.sendline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("1")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p.recvuntil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b"bytes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\n")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p.sendline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b"A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p.interactive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6FC7CD-1A34-684C-9AB8-4BB966FBB992}"/>
              </a:ext>
            </a:extLst>
          </p:cNvPr>
          <p:cNvSpPr txBox="1">
            <a:spLocks/>
          </p:cNvSpPr>
          <p:nvPr/>
        </p:nvSpPr>
        <p:spPr>
          <a:xfrm>
            <a:off x="767080" y="1530985"/>
            <a:ext cx="10515600" cy="17913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process invoke + interactions</a:t>
            </a:r>
          </a:p>
          <a:p>
            <a:r>
              <a:rPr lang="en-US" dirty="0"/>
              <a:t>Batch</a:t>
            </a:r>
          </a:p>
          <a:p>
            <a:r>
              <a:rPr lang="en-US" dirty="0"/>
              <a:t>GDB attach </a:t>
            </a:r>
          </a:p>
          <a:p>
            <a:r>
              <a:rPr lang="en-US" dirty="0"/>
              <a:t>Interactive</a:t>
            </a:r>
          </a:p>
        </p:txBody>
      </p:sp>
    </p:spTree>
    <p:extLst>
      <p:ext uri="{BB962C8B-B14F-4D97-AF65-F5344CB8AC3E}">
        <p14:creationId xmlns:p14="http://schemas.microsoft.com/office/powerpoint/2010/main" val="375278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E013-0D90-43D7-A349-4737FAE5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pwntools</a:t>
            </a:r>
            <a:r>
              <a:rPr lang="en-US" dirty="0"/>
              <a:t>: remote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C43C5B-0240-FB41-A2C7-D8A0DB1FDD16}"/>
              </a:ext>
            </a:extLst>
          </p:cNvPr>
          <p:cNvSpPr txBox="1">
            <a:spLocks/>
          </p:cNvSpPr>
          <p:nvPr/>
        </p:nvSpPr>
        <p:spPr>
          <a:xfrm>
            <a:off x="767080" y="1530985"/>
            <a:ext cx="10515600" cy="1791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nc</a:t>
            </a:r>
            <a:r>
              <a:rPr lang="en-US" dirty="0"/>
              <a:t> (</a:t>
            </a:r>
            <a:r>
              <a:rPr lang="en-US" dirty="0" err="1"/>
              <a:t>netcat</a:t>
            </a:r>
            <a:r>
              <a:rPr lang="en-US" dirty="0"/>
              <a:t>) 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’cat’ </a:t>
            </a:r>
            <a:r>
              <a:rPr lang="en-US" dirty="0"/>
              <a:t>for network, establish a pipe between server and client</a:t>
            </a:r>
          </a:p>
          <a:p>
            <a:pPr lvl="1"/>
            <a:endParaRPr lang="en-US" dirty="0"/>
          </a:p>
          <a:p>
            <a:r>
              <a:rPr lang="en-US" dirty="0" err="1"/>
              <a:t>pwntools</a:t>
            </a:r>
            <a:r>
              <a:rPr lang="en-US" dirty="0"/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remote</a:t>
            </a:r>
            <a:r>
              <a:rPr lang="en-US" dirty="0"/>
              <a:t> class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DDF41F-14B7-D143-9458-D0DF9B93F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7919"/>
            <a:ext cx="10515600" cy="249904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# It works with ipv4 by default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 = listen(1234) 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l.spawn_process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('/bin/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’) 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 = remote('127.0.0.1',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l.lport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r.sendline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b'echo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Goodbye’) 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r.recvline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b'Goodbye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\n'</a:t>
            </a:r>
          </a:p>
        </p:txBody>
      </p:sp>
    </p:spTree>
    <p:extLst>
      <p:ext uri="{BB962C8B-B14F-4D97-AF65-F5344CB8AC3E}">
        <p14:creationId xmlns:p14="http://schemas.microsoft.com/office/powerpoint/2010/main" val="271861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A51BE-543F-4843-5EFB-7C4133C0F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/ Receiving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550B4-DC03-D0B5-A9E5-ECA6A5AB8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1F2328"/>
                </a:solidFill>
                <a:effectLst/>
                <a:latin typeface="-apple-system"/>
              </a:rPr>
              <a:t>Receiving data</a:t>
            </a:r>
          </a:p>
          <a:p>
            <a:pPr lvl="1"/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recv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(n) - Receive any number of available bytes</a:t>
            </a:r>
          </a:p>
          <a:p>
            <a:pPr lvl="1"/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recvline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() - Receive data until a newline is encountered</a:t>
            </a:r>
          </a:p>
          <a:p>
            <a:pPr lvl="1"/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recvuntil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(</a:t>
            </a:r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delim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) - Receive data until a delimiter is found</a:t>
            </a:r>
          </a:p>
          <a:p>
            <a:pPr lvl="1"/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recvregex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(pattern) - Receive data until a regex pattern is satisfied</a:t>
            </a:r>
          </a:p>
          <a:p>
            <a:pPr lvl="1"/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recvrepeat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(timeout) - Keep receiving data until a timeout occurs</a:t>
            </a:r>
          </a:p>
          <a:p>
            <a:pPr lvl="1"/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clean() - Discard all buffered data</a:t>
            </a:r>
          </a:p>
          <a:p>
            <a:pPr algn="l"/>
            <a:r>
              <a:rPr lang="en-US" b="1" i="0" dirty="0">
                <a:solidFill>
                  <a:srgbClr val="1F2328"/>
                </a:solidFill>
                <a:effectLst/>
                <a:latin typeface="-apple-system"/>
              </a:rPr>
              <a:t>Sending data</a:t>
            </a:r>
          </a:p>
          <a:p>
            <a:pPr lvl="1"/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send(data) - Sends data</a:t>
            </a:r>
          </a:p>
          <a:p>
            <a:pPr lvl="1"/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sendline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(line) - Sends data plus a newline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3193A-9369-0246-87B3-B165AFC4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hlinkClick r:id="rId2"/>
              </a:rPr>
              <a:t>pwnlib.util.packing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2E415-FD6E-BA43-A35C-3AB8CFCE6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Simplifies access to the standard 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struct.pack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sz="2400" dirty="0"/>
              <a:t>and 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struct.unpack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5FF56-1B7D-344C-9431-6DFA467C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B69A9D-AEF5-D146-ADE9-E3C777D37367}"/>
              </a:ext>
            </a:extLst>
          </p:cNvPr>
          <p:cNvSpPr txBox="1"/>
          <p:nvPr/>
        </p:nvSpPr>
        <p:spPr>
          <a:xfrm>
            <a:off x="1109772" y="2673557"/>
            <a:ext cx="9103607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&gt;&gt;&gt; a = p32(-5, sign='signed', endian='big')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a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b'\</a:t>
            </a:r>
            <a:r>
              <a:rPr lang="en-US" sz="2000" dirty="0" err="1">
                <a:latin typeface="Courier New" panose="02070309020205020404" pitchFamily="49" charset="0"/>
              </a:rPr>
              <a:t>xff</a:t>
            </a:r>
            <a:r>
              <a:rPr lang="en-US" sz="2000" dirty="0">
                <a:latin typeface="Courier New" panose="02070309020205020404" pitchFamily="49" charset="0"/>
              </a:rPr>
              <a:t>\</a:t>
            </a:r>
            <a:r>
              <a:rPr lang="en-US" sz="2000" dirty="0" err="1">
                <a:latin typeface="Courier New" panose="02070309020205020404" pitchFamily="49" charset="0"/>
              </a:rPr>
              <a:t>xff</a:t>
            </a:r>
            <a:r>
              <a:rPr lang="en-US" sz="2000" dirty="0">
                <a:latin typeface="Courier New" panose="02070309020205020404" pitchFamily="49" charset="0"/>
              </a:rPr>
              <a:t>\</a:t>
            </a:r>
            <a:r>
              <a:rPr lang="en-US" sz="2000" dirty="0" err="1">
                <a:latin typeface="Courier New" panose="02070309020205020404" pitchFamily="49" charset="0"/>
              </a:rPr>
              <a:t>xff</a:t>
            </a:r>
            <a:r>
              <a:rPr lang="en-US" sz="2000" dirty="0">
                <a:latin typeface="Courier New" panose="02070309020205020404" pitchFamily="49" charset="0"/>
              </a:rPr>
              <a:t>\</a:t>
            </a:r>
            <a:r>
              <a:rPr lang="en-US" sz="2000" dirty="0" err="1">
                <a:latin typeface="Courier New" panose="02070309020205020404" pitchFamily="49" charset="0"/>
              </a:rPr>
              <a:t>xfb</a:t>
            </a:r>
            <a:r>
              <a:rPr lang="en-US" sz="2000" dirty="0">
                <a:latin typeface="Courier New" panose="02070309020205020404" pitchFamily="49" charset="0"/>
              </a:rPr>
              <a:t>'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u = </a:t>
            </a:r>
            <a:r>
              <a:rPr lang="en-US" sz="2000" dirty="0" err="1">
                <a:latin typeface="Courier New" panose="02070309020205020404" pitchFamily="49" charset="0"/>
              </a:rPr>
              <a:t>make_unpacker</a:t>
            </a:r>
            <a:r>
              <a:rPr lang="en-US" sz="2000" dirty="0">
                <a:latin typeface="Courier New" panose="02070309020205020404" pitchFamily="49" charset="0"/>
              </a:rPr>
              <a:t>(32, signed='unsigned')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u(a)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4227858431</a:t>
            </a:r>
          </a:p>
        </p:txBody>
      </p:sp>
    </p:spTree>
    <p:extLst>
      <p:ext uri="{BB962C8B-B14F-4D97-AF65-F5344CB8AC3E}">
        <p14:creationId xmlns:p14="http://schemas.microsoft.com/office/powerpoint/2010/main" val="271028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CBBA5-D413-D044-920A-DD599B3FA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pwntools</a:t>
            </a:r>
            <a:r>
              <a:rPr lang="en-US" dirty="0"/>
              <a:t>: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4C642-07D8-9D44-A2C9-CAF934975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06"/>
          </a:xfrm>
        </p:spPr>
        <p:txBody>
          <a:bodyPr/>
          <a:lstStyle/>
          <a:p>
            <a:r>
              <a:rPr lang="en-US" dirty="0"/>
              <a:t>logging support for tubes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B9287-AEBC-9244-9DA2-6EA44424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9159-E739-9442-A4C1-EF1FC2C1E2A1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6076EA-BDD8-A840-9512-C1EA05C62FAA}"/>
              </a:ext>
            </a:extLst>
          </p:cNvPr>
          <p:cNvSpPr txBox="1"/>
          <p:nvPr/>
        </p:nvSpPr>
        <p:spPr>
          <a:xfrm>
            <a:off x="1059494" y="2444632"/>
            <a:ext cx="9103607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&gt;&gt;&gt; p = process('./7-stack-cookie', </a:t>
            </a:r>
            <a:r>
              <a:rPr lang="en-US" sz="2000" b="1" dirty="0">
                <a:latin typeface="Courier New" panose="02070309020205020404" pitchFamily="49" charset="0"/>
              </a:rPr>
              <a:t>level='debug</a:t>
            </a:r>
            <a:r>
              <a:rPr lang="en-US" sz="2000" dirty="0">
                <a:latin typeface="Courier New" panose="02070309020205020404" pitchFamily="49" charset="0"/>
              </a:rPr>
              <a:t>')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621678-2975-5E4A-BAE0-743AEF67A943}"/>
              </a:ext>
            </a:extLst>
          </p:cNvPr>
          <p:cNvSpPr txBox="1">
            <a:spLocks/>
          </p:cNvSpPr>
          <p:nvPr/>
        </p:nvSpPr>
        <p:spPr>
          <a:xfrm>
            <a:off x="838200" y="3428999"/>
            <a:ext cx="10515600" cy="1261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Set the right context</a:t>
            </a:r>
          </a:p>
          <a:p>
            <a:pPr lvl="1"/>
            <a:r>
              <a:rPr lang="en-US" dirty="0"/>
              <a:t>arch: </a:t>
            </a:r>
            <a:r>
              <a:rPr lang="en-US" u="sng" dirty="0"/>
              <a:t>i386</a:t>
            </a:r>
            <a:r>
              <a:rPr lang="en-US" dirty="0"/>
              <a:t>, amd64, arm, aarch64</a:t>
            </a:r>
          </a:p>
          <a:p>
            <a:pPr lvl="1"/>
            <a:r>
              <a:rPr lang="en-US" dirty="0"/>
              <a:t>terminal: x-terminal-emulator, </a:t>
            </a:r>
            <a:r>
              <a:rPr lang="en-US" dirty="0" err="1"/>
              <a:t>tmux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598AB4-3E51-7A4D-8141-D9C0E4C00B15}"/>
              </a:ext>
            </a:extLst>
          </p:cNvPr>
          <p:cNvSpPr txBox="1"/>
          <p:nvPr/>
        </p:nvSpPr>
        <p:spPr>
          <a:xfrm>
            <a:off x="1059494" y="4967393"/>
            <a:ext cx="9103607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&gt;&gt;&gt; context(arch='i386', terminal='</a:t>
            </a:r>
            <a:r>
              <a:rPr lang="en-US" sz="2000" dirty="0" err="1">
                <a:latin typeface="Courier New" panose="02070309020205020404" pitchFamily="49" charset="0"/>
              </a:rPr>
              <a:t>tmux</a:t>
            </a:r>
            <a:r>
              <a:rPr lang="en-US" sz="2000" dirty="0">
                <a:latin typeface="Courier New" panose="02070309020205020404" pitchFamily="49" charset="0"/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405236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397FB-8C82-7E43-ADE6-4D92A69C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938"/>
          </a:xfrm>
        </p:spPr>
        <p:txBody>
          <a:bodyPr>
            <a:normAutofit fontScale="90000"/>
          </a:bodyPr>
          <a:lstStyle/>
          <a:p>
            <a:r>
              <a:rPr lang="en-US" dirty="0"/>
              <a:t>bytes, int, int[], str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CB066-4E46-5642-8AAD-3DDCD7154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531"/>
            <a:ext cx="10515600" cy="4351338"/>
          </a:xfrm>
        </p:spPr>
        <p:txBody>
          <a:bodyPr/>
          <a:lstStyle/>
          <a:p>
            <a:r>
              <a:rPr lang="en-US" dirty="0"/>
              <a:t>python3 is picky on its data types.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bytes </a:t>
            </a:r>
            <a:r>
              <a:rPr lang="en-US" dirty="0">
                <a:sym typeface="Wingdings" pitchFamily="2" charset="2"/>
              </a:rPr>
              <a:t> str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/>
              <a:t>bytes </a:t>
            </a:r>
            <a:r>
              <a:rPr lang="en-US" dirty="0">
                <a:sym typeface="Wingdings" pitchFamily="2" charset="2"/>
              </a:rPr>
              <a:t> int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C0C35-AD83-C14C-84A1-B9A809A2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89159-E739-9442-A4C1-EF1FC2C1E2A1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E1055-42B6-234C-87EF-CB796B6EEAAD}"/>
              </a:ext>
            </a:extLst>
          </p:cNvPr>
          <p:cNvSpPr txBox="1"/>
          <p:nvPr/>
        </p:nvSpPr>
        <p:spPr>
          <a:xfrm>
            <a:off x="1059494" y="1774538"/>
            <a:ext cx="9103607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&gt;&gt;&gt; open("</a:t>
            </a:r>
            <a:r>
              <a:rPr lang="en-US" sz="2000" dirty="0" err="1">
                <a:latin typeface="Courier New" panose="02070309020205020404" pitchFamily="49" charset="0"/>
              </a:rPr>
              <a:t>flag.txt</a:t>
            </a:r>
            <a:r>
              <a:rPr lang="en-US" sz="2000" dirty="0">
                <a:latin typeface="Courier New" panose="02070309020205020404" pitchFamily="49" charset="0"/>
              </a:rPr>
              <a:t>", "</a:t>
            </a:r>
            <a:r>
              <a:rPr lang="en-US" sz="2000" dirty="0" err="1">
                <a:latin typeface="Courier New" panose="02070309020205020404" pitchFamily="49" charset="0"/>
              </a:rPr>
              <a:t>r</a:t>
            </a:r>
            <a:r>
              <a:rPr lang="en-US" sz="2000" b="1" dirty="0" err="1">
                <a:latin typeface="Courier New" panose="02070309020205020404" pitchFamily="49" charset="0"/>
              </a:rPr>
              <a:t>b</a:t>
            </a:r>
            <a:r>
              <a:rPr lang="en-US" sz="2000" dirty="0">
                <a:latin typeface="Courier New" panose="02070309020205020404" pitchFamily="49" charset="0"/>
              </a:rPr>
              <a:t>").read() + "hello, world!"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96E444-4770-1E42-8C5B-9622C4BE2309}"/>
              </a:ext>
            </a:extLst>
          </p:cNvPr>
          <p:cNvSpPr txBox="1"/>
          <p:nvPr/>
        </p:nvSpPr>
        <p:spPr>
          <a:xfrm>
            <a:off x="1059493" y="3179039"/>
            <a:ext cx="9103607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&gt;&gt;&gt; b = open("</a:t>
            </a:r>
            <a:r>
              <a:rPr lang="en-US" sz="2000" dirty="0" err="1">
                <a:latin typeface="Courier New" panose="02070309020205020404" pitchFamily="49" charset="0"/>
              </a:rPr>
              <a:t>flag.txt</a:t>
            </a:r>
            <a:r>
              <a:rPr lang="en-US" sz="2000" dirty="0">
                <a:latin typeface="Courier New" panose="02070309020205020404" pitchFamily="49" charset="0"/>
              </a:rPr>
              <a:t>", "</a:t>
            </a:r>
            <a:r>
              <a:rPr lang="en-US" sz="2000" dirty="0" err="1">
                <a:latin typeface="Courier New" panose="02070309020205020404" pitchFamily="49" charset="0"/>
              </a:rPr>
              <a:t>r</a:t>
            </a:r>
            <a:r>
              <a:rPr lang="en-US" sz="2000" b="1" dirty="0" err="1">
                <a:latin typeface="Courier New" panose="02070309020205020404" pitchFamily="49" charset="0"/>
              </a:rPr>
              <a:t>b</a:t>
            </a:r>
            <a:r>
              <a:rPr lang="en-US" sz="2000" dirty="0">
                <a:latin typeface="Courier New" panose="02070309020205020404" pitchFamily="49" charset="0"/>
              </a:rPr>
              <a:t>").read()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s = </a:t>
            </a:r>
            <a:r>
              <a:rPr lang="en-US" sz="2000" dirty="0" err="1">
                <a:latin typeface="Courier New" panose="02070309020205020404" pitchFamily="49" charset="0"/>
              </a:rPr>
              <a:t>b.decode</a:t>
            </a:r>
            <a:r>
              <a:rPr lang="en-US" sz="2000" dirty="0">
                <a:latin typeface="Courier New" panose="02070309020205020404" pitchFamily="49" charset="0"/>
              </a:rPr>
              <a:t>('ascii')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bytes(s, 'ascii')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bytes(s, 'utf-8')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6C1E66-2184-014A-82D1-198AE04C421D}"/>
              </a:ext>
            </a:extLst>
          </p:cNvPr>
          <p:cNvSpPr txBox="1"/>
          <p:nvPr/>
        </p:nvSpPr>
        <p:spPr>
          <a:xfrm>
            <a:off x="1059493" y="5177945"/>
            <a:ext cx="9103607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</a:rPr>
              <a:t>int.from_bytes</a:t>
            </a:r>
            <a:r>
              <a:rPr lang="en-US" sz="2000" dirty="0">
                <a:latin typeface="Courier New" panose="02070309020205020404" pitchFamily="49" charset="0"/>
              </a:rPr>
              <a:t>(b'\x01\x02\x03\x04', "little")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list(b'\x01\x02\x03\x04')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bytes([1,2,3,4])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&gt;&gt;&gt; bytes(</a:t>
            </a:r>
            <a:r>
              <a:rPr lang="en-US" sz="2000" dirty="0" err="1">
                <a:latin typeface="Courier New" panose="02070309020205020404" pitchFamily="49" charset="0"/>
              </a:rPr>
              <a:t>bytearray</a:t>
            </a:r>
            <a:r>
              <a:rPr lang="en-US" sz="2000" dirty="0">
                <a:latin typeface="Courier New" panose="02070309020205020404" pitchFamily="49" charset="0"/>
              </a:rPr>
              <a:t>(b'\x01\x02\x03\x04'))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B5CC3-645E-6C45-8EDE-576A92A2C1C1}"/>
              </a:ext>
            </a:extLst>
          </p:cNvPr>
          <p:cNvSpPr txBox="1"/>
          <p:nvPr/>
        </p:nvSpPr>
        <p:spPr>
          <a:xfrm>
            <a:off x="9668352" y="1451695"/>
            <a:ext cx="18654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334955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744</Words>
  <Application>Microsoft Macintosh PowerPoint</Application>
  <PresentationFormat>Widescreen</PresentationFormat>
  <Paragraphs>127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-apple-system</vt:lpstr>
      <vt:lpstr>Aptos</vt:lpstr>
      <vt:lpstr>Aptos Display</vt:lpstr>
      <vt:lpstr>Arial</vt:lpstr>
      <vt:lpstr>Consolas</vt:lpstr>
      <vt:lpstr>Courier New</vt:lpstr>
      <vt:lpstr>Wingdings</vt:lpstr>
      <vt:lpstr>Office Theme</vt:lpstr>
      <vt:lpstr>pwntools</vt:lpstr>
      <vt:lpstr>pwntools</vt:lpstr>
      <vt:lpstr>pwntools: pwnlib.tubes</vt:lpstr>
      <vt:lpstr>pwntools: process tube</vt:lpstr>
      <vt:lpstr>pwntools: remote</vt:lpstr>
      <vt:lpstr>Sending / Receiving Data</vt:lpstr>
      <vt:lpstr>pwnlib.util.packing</vt:lpstr>
      <vt:lpstr>pwntools: Tips</vt:lpstr>
      <vt:lpstr>bytes, int, int[], str …</vt:lpstr>
      <vt:lpstr>Python struct Module</vt:lpstr>
      <vt:lpstr>Python struct Module</vt:lpstr>
      <vt:lpstr>pwntools: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Jee, Kangkook</dc:creator>
  <cp:lastModifiedBy>Jee, Kangkook</cp:lastModifiedBy>
  <cp:revision>17</cp:revision>
  <dcterms:created xsi:type="dcterms:W3CDTF">2025-02-04T20:03:10Z</dcterms:created>
  <dcterms:modified xsi:type="dcterms:W3CDTF">2025-02-04T21:51:34Z</dcterms:modified>
</cp:coreProperties>
</file>