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557" r:id="rId3"/>
    <p:sldId id="554" r:id="rId4"/>
    <p:sldId id="556" r:id="rId5"/>
    <p:sldId id="482" r:id="rId6"/>
    <p:sldId id="549" r:id="rId7"/>
    <p:sldId id="503" r:id="rId8"/>
    <p:sldId id="504" r:id="rId9"/>
    <p:sldId id="505" r:id="rId10"/>
    <p:sldId id="507" r:id="rId11"/>
    <p:sldId id="506" r:id="rId12"/>
    <p:sldId id="1528" r:id="rId13"/>
    <p:sldId id="509" r:id="rId14"/>
    <p:sldId id="508" r:id="rId15"/>
    <p:sldId id="510" r:id="rId16"/>
    <p:sldId id="511" r:id="rId17"/>
    <p:sldId id="512" r:id="rId18"/>
    <p:sldId id="513" r:id="rId19"/>
    <p:sldId id="514" r:id="rId20"/>
    <p:sldId id="515" r:id="rId21"/>
    <p:sldId id="553" r:id="rId22"/>
    <p:sldId id="516" r:id="rId23"/>
    <p:sldId id="526" r:id="rId24"/>
    <p:sldId id="517" r:id="rId25"/>
    <p:sldId id="518" r:id="rId26"/>
    <p:sldId id="521" r:id="rId27"/>
    <p:sldId id="552" r:id="rId28"/>
    <p:sldId id="519" r:id="rId29"/>
    <p:sldId id="520" r:id="rId30"/>
    <p:sldId id="522" r:id="rId31"/>
    <p:sldId id="523" r:id="rId32"/>
    <p:sldId id="524" r:id="rId33"/>
    <p:sldId id="525" r:id="rId34"/>
    <p:sldId id="527" r:id="rId35"/>
    <p:sldId id="528" r:id="rId36"/>
    <p:sldId id="529" r:id="rId37"/>
    <p:sldId id="550" r:id="rId38"/>
    <p:sldId id="530" r:id="rId39"/>
    <p:sldId id="531" r:id="rId40"/>
    <p:sldId id="532" r:id="rId41"/>
    <p:sldId id="533" r:id="rId42"/>
    <p:sldId id="534" r:id="rId43"/>
    <p:sldId id="535"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58" r:id="rId58"/>
    <p:sldId id="605" r:id="rId59"/>
    <p:sldId id="1187" r:id="rId60"/>
    <p:sldId id="1188" r:id="rId61"/>
    <p:sldId id="1189" r:id="rId62"/>
    <p:sldId id="567" r:id="rId63"/>
    <p:sldId id="566" r:id="rId64"/>
    <p:sldId id="559" r:id="rId65"/>
    <p:sldId id="1519" r:id="rId66"/>
    <p:sldId id="572" r:id="rId67"/>
    <p:sldId id="560" r:id="rId68"/>
    <p:sldId id="1521" r:id="rId69"/>
    <p:sldId id="1522" r:id="rId70"/>
    <p:sldId id="1523" r:id="rId71"/>
    <p:sldId id="1524" r:id="rId72"/>
    <p:sldId id="555" r:id="rId73"/>
    <p:sldId id="1525" r:id="rId74"/>
    <p:sldId id="1526" r:id="rId75"/>
    <p:sldId id="1527" r:id="rId76"/>
    <p:sldId id="563" r:id="rId77"/>
    <p:sldId id="564" r:id="rId78"/>
    <p:sldId id="561" r:id="rId79"/>
    <p:sldId id="562" r:id="rId80"/>
    <p:sldId id="377"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976516-E2D5-B54B-B4D8-993F8337E9AF}">
          <p14:sldIdLst>
            <p14:sldId id="256"/>
          </p14:sldIdLst>
        </p14:section>
        <p14:section name="background" id="{F1898627-8B24-2843-855C-0D2FA52ADE41}">
          <p14:sldIdLst>
            <p14:sldId id="557"/>
            <p14:sldId id="554"/>
            <p14:sldId id="556"/>
            <p14:sldId id="482"/>
            <p14:sldId id="549"/>
          </p14:sldIdLst>
        </p14:section>
        <p14:section name="Checking for boundary condition" id="{0E22DA9B-3CB4-0048-9E80-413D6406D0DF}">
          <p14:sldIdLst>
            <p14:sldId id="503"/>
            <p14:sldId id="504"/>
            <p14:sldId id="505"/>
            <p14:sldId id="507"/>
            <p14:sldId id="506"/>
            <p14:sldId id="1528"/>
            <p14:sldId id="509"/>
            <p14:sldId id="508"/>
            <p14:sldId id="510"/>
            <p14:sldId id="511"/>
          </p14:sldIdLst>
        </p14:section>
        <p14:section name="Stack canaries" id="{F7B83B40-890C-6A4F-8377-2C80D6C6C62C}">
          <p14:sldIdLst>
            <p14:sldId id="512"/>
            <p14:sldId id="513"/>
            <p14:sldId id="514"/>
            <p14:sldId id="515"/>
            <p14:sldId id="553"/>
            <p14:sldId id="516"/>
            <p14:sldId id="526"/>
            <p14:sldId id="517"/>
            <p14:sldId id="518"/>
            <p14:sldId id="521"/>
            <p14:sldId id="552"/>
            <p14:sldId id="519"/>
            <p14:sldId id="520"/>
            <p14:sldId id="522"/>
            <p14:sldId id="523"/>
            <p14:sldId id="524"/>
            <p14:sldId id="525"/>
          </p14:sldIdLst>
        </p14:section>
        <p14:section name="DEP/NX" id="{FAB6B773-3E6A-6B4E-8EBC-2AF8381C856E}">
          <p14:sldIdLst>
            <p14:sldId id="527"/>
            <p14:sldId id="528"/>
            <p14:sldId id="529"/>
            <p14:sldId id="550"/>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Lst>
        </p14:section>
        <p14:section name="ASLR" id="{807A65EC-398E-344F-BE76-0BEC8CFC198D}">
          <p14:sldIdLst>
            <p14:sldId id="558"/>
            <p14:sldId id="605"/>
            <p14:sldId id="1187"/>
            <p14:sldId id="1188"/>
            <p14:sldId id="1189"/>
            <p14:sldId id="567"/>
            <p14:sldId id="566"/>
            <p14:sldId id="559"/>
            <p14:sldId id="1519"/>
            <p14:sldId id="572"/>
            <p14:sldId id="560"/>
            <p14:sldId id="1521"/>
            <p14:sldId id="1522"/>
            <p14:sldId id="1523"/>
            <p14:sldId id="1524"/>
            <p14:sldId id="555"/>
            <p14:sldId id="1525"/>
            <p14:sldId id="1526"/>
            <p14:sldId id="1527"/>
            <p14:sldId id="563"/>
            <p14:sldId id="564"/>
            <p14:sldId id="561"/>
            <p14:sldId id="562"/>
            <p14:sldId id="3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45"/>
    <p:restoredTop sz="94690"/>
  </p:normalViewPr>
  <p:slideViewPr>
    <p:cSldViewPr snapToGrid="0">
      <p:cViewPr varScale="1">
        <p:scale>
          <a:sx n="289" d="100"/>
          <a:sy n="289" d="100"/>
        </p:scale>
        <p:origin x="9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e, Kangkook" userId="52832784-bd9f-4cfd-947b-6cb8258050c1" providerId="ADAL" clId="{48BBE9B6-BD1B-5024-A500-FE3E7F113523}"/>
    <pc:docChg chg="modSld">
      <pc:chgData name="Jee, Kangkook" userId="52832784-bd9f-4cfd-947b-6cb8258050c1" providerId="ADAL" clId="{48BBE9B6-BD1B-5024-A500-FE3E7F113523}" dt="2026-03-03T17:47:37.583" v="8" actId="729"/>
      <pc:docMkLst>
        <pc:docMk/>
      </pc:docMkLst>
      <pc:sldChg chg="modSp mod">
        <pc:chgData name="Jee, Kangkook" userId="52832784-bd9f-4cfd-947b-6cb8258050c1" providerId="ADAL" clId="{48BBE9B6-BD1B-5024-A500-FE3E7F113523}" dt="2026-03-03T17:47:26.622" v="7" actId="20577"/>
        <pc:sldMkLst>
          <pc:docMk/>
          <pc:sldMk cId="148188794" sldId="256"/>
        </pc:sldMkLst>
        <pc:spChg chg="mod">
          <ac:chgData name="Jee, Kangkook" userId="52832784-bd9f-4cfd-947b-6cb8258050c1" providerId="ADAL" clId="{48BBE9B6-BD1B-5024-A500-FE3E7F113523}" dt="2026-03-03T17:47:26.622" v="7" actId="20577"/>
          <ac:spMkLst>
            <pc:docMk/>
            <pc:sldMk cId="148188794" sldId="256"/>
            <ac:spMk id="3" creationId="{F99A993E-8AC1-1144-BB84-2922B377E00C}"/>
          </ac:spMkLst>
        </pc:spChg>
      </pc:sldChg>
      <pc:sldChg chg="mod modShow">
        <pc:chgData name="Jee, Kangkook" userId="52832784-bd9f-4cfd-947b-6cb8258050c1" providerId="ADAL" clId="{48BBE9B6-BD1B-5024-A500-FE3E7F113523}" dt="2026-03-03T17:47:37.583" v="8" actId="729"/>
        <pc:sldMkLst>
          <pc:docMk/>
          <pc:sldMk cId="1832154528" sldId="5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D7890-A311-5448-ACD6-7B14DD95F814}" type="datetimeFigureOut">
              <a:rPr lang="en-US" smtClean="0"/>
              <a:t>3/5/26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8E6B6-B72D-A840-AC94-EEBC286167C4}" type="slidenum">
              <a:rPr lang="en-US" smtClean="0"/>
              <a:t>‹#›</a:t>
            </a:fld>
            <a:endParaRPr lang="en-US"/>
          </a:p>
        </p:txBody>
      </p:sp>
    </p:spTree>
    <p:extLst>
      <p:ext uri="{BB962C8B-B14F-4D97-AF65-F5344CB8AC3E}">
        <p14:creationId xmlns:p14="http://schemas.microsoft.com/office/powerpoint/2010/main" val="379589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2</a:t>
            </a:fld>
            <a:endParaRPr lang="en-US"/>
          </a:p>
        </p:txBody>
      </p:sp>
    </p:spTree>
    <p:extLst>
      <p:ext uri="{BB962C8B-B14F-4D97-AF65-F5344CB8AC3E}">
        <p14:creationId xmlns:p14="http://schemas.microsoft.com/office/powerpoint/2010/main" val="4238648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26</a:t>
            </a:fld>
            <a:endParaRPr lang="en-US"/>
          </a:p>
        </p:txBody>
      </p:sp>
    </p:spTree>
    <p:extLst>
      <p:ext uri="{BB962C8B-B14F-4D97-AF65-F5344CB8AC3E}">
        <p14:creationId xmlns:p14="http://schemas.microsoft.com/office/powerpoint/2010/main" val="283825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 We may add some more stories on this</a:t>
            </a:r>
          </a:p>
        </p:txBody>
      </p:sp>
      <p:sp>
        <p:nvSpPr>
          <p:cNvPr id="4" name="Slide Number Placeholder 3"/>
          <p:cNvSpPr>
            <a:spLocks noGrp="1"/>
          </p:cNvSpPr>
          <p:nvPr>
            <p:ph type="sldNum" sz="quarter" idx="5"/>
          </p:nvPr>
        </p:nvSpPr>
        <p:spPr/>
        <p:txBody>
          <a:bodyPr/>
          <a:lstStyle/>
          <a:p>
            <a:fld id="{6238E6B6-B72D-A840-AC94-EEBC286167C4}" type="slidenum">
              <a:rPr lang="en-US" smtClean="0"/>
              <a:t>35</a:t>
            </a:fld>
            <a:endParaRPr lang="en-US"/>
          </a:p>
        </p:txBody>
      </p:sp>
    </p:spTree>
    <p:extLst>
      <p:ext uri="{BB962C8B-B14F-4D97-AF65-F5344CB8AC3E}">
        <p14:creationId xmlns:p14="http://schemas.microsoft.com/office/powerpoint/2010/main" val="3353558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36</a:t>
            </a:fld>
            <a:endParaRPr lang="en-US"/>
          </a:p>
        </p:txBody>
      </p:sp>
    </p:spTree>
    <p:extLst>
      <p:ext uri="{BB962C8B-B14F-4D97-AF65-F5344CB8AC3E}">
        <p14:creationId xmlns:p14="http://schemas.microsoft.com/office/powerpoint/2010/main" val="186036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 If we want to go deeper, we can discuss more on HW vs. SW design choices on this.</a:t>
            </a:r>
          </a:p>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37</a:t>
            </a:fld>
            <a:endParaRPr lang="en-US"/>
          </a:p>
        </p:txBody>
      </p:sp>
    </p:spTree>
    <p:extLst>
      <p:ext uri="{BB962C8B-B14F-4D97-AF65-F5344CB8AC3E}">
        <p14:creationId xmlns:p14="http://schemas.microsoft.com/office/powerpoint/2010/main" val="3210911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KJEE-TODO: what are differences?</a:t>
            </a:r>
          </a:p>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38</a:t>
            </a:fld>
            <a:endParaRPr lang="en-US"/>
          </a:p>
        </p:txBody>
      </p:sp>
    </p:spTree>
    <p:extLst>
      <p:ext uri="{BB962C8B-B14F-4D97-AF65-F5344CB8AC3E}">
        <p14:creationId xmlns:p14="http://schemas.microsoft.com/office/powerpoint/2010/main" val="3173377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 what are differences?</a:t>
            </a:r>
          </a:p>
          <a:p>
            <a:endParaRPr lang="en-US"/>
          </a:p>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39</a:t>
            </a:fld>
            <a:endParaRPr lang="en-US"/>
          </a:p>
        </p:txBody>
      </p:sp>
    </p:spTree>
    <p:extLst>
      <p:ext uri="{BB962C8B-B14F-4D97-AF65-F5344CB8AC3E}">
        <p14:creationId xmlns:p14="http://schemas.microsoft.com/office/powerpoint/2010/main" val="3986021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 The most of programs written in C </a:t>
            </a:r>
            <a:r>
              <a:rPr lang="ko-KR" altLang="en-US"/>
              <a:t> </a:t>
            </a:r>
            <a:r>
              <a:rPr lang="en-US" altLang="ko-KR">
                <a:sym typeface="Wingdings" pitchFamily="2" charset="2"/>
              </a:rPr>
              <a:t></a:t>
            </a:r>
            <a:r>
              <a:rPr lang="ko-KR" altLang="en-US">
                <a:sym typeface="Wingdings" pitchFamily="2" charset="2"/>
              </a:rPr>
              <a:t>  </a:t>
            </a:r>
            <a:r>
              <a:rPr lang="en-US" altLang="ko-KR">
                <a:sym typeface="Wingdings" pitchFamily="2" charset="2"/>
              </a:rPr>
              <a:t>???</a:t>
            </a:r>
            <a:r>
              <a:rPr lang="ko-KR" altLang="en-US">
                <a:sym typeface="Wingdings" pitchFamily="2" charset="2"/>
              </a:rPr>
              <a:t> </a:t>
            </a:r>
            <a:r>
              <a:rPr lang="en-US" altLang="ko-KR">
                <a:sym typeface="Wingdings" pitchFamily="2" charset="2"/>
              </a:rPr>
              <a:t>What are the programs that doesn’t link itself to </a:t>
            </a:r>
            <a:r>
              <a:rPr lang="en-US" altLang="ko-KR" err="1">
                <a:sym typeface="Wingdings" pitchFamily="2" charset="2"/>
              </a:rPr>
              <a:t>libc</a:t>
            </a:r>
            <a:r>
              <a:rPr lang="en-US" altLang="ko-KR">
                <a:sym typeface="Wingdings" pitchFamily="2" charset="2"/>
              </a:rPr>
              <a:t>?</a:t>
            </a:r>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43</a:t>
            </a:fld>
            <a:endParaRPr lang="en-US"/>
          </a:p>
        </p:txBody>
      </p:sp>
    </p:spTree>
    <p:extLst>
      <p:ext uri="{BB962C8B-B14F-4D97-AF65-F5344CB8AC3E}">
        <p14:creationId xmlns:p14="http://schemas.microsoft.com/office/powerpoint/2010/main" val="188278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44</a:t>
            </a:fld>
            <a:endParaRPr lang="en-US"/>
          </a:p>
        </p:txBody>
      </p:sp>
    </p:spTree>
    <p:extLst>
      <p:ext uri="{BB962C8B-B14F-4D97-AF65-F5344CB8AC3E}">
        <p14:creationId xmlns:p14="http://schemas.microsoft.com/office/powerpoint/2010/main" val="1274534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 pip %</a:t>
            </a:r>
            <a:r>
              <a:rPr lang="en-US" err="1"/>
              <a:t>eip</a:t>
            </a:r>
            <a:r>
              <a:rPr lang="en-US"/>
              <a:t> is illegal</a:t>
            </a:r>
          </a:p>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48</a:t>
            </a:fld>
            <a:endParaRPr lang="en-US"/>
          </a:p>
        </p:txBody>
      </p:sp>
    </p:spTree>
    <p:extLst>
      <p:ext uri="{BB962C8B-B14F-4D97-AF65-F5344CB8AC3E}">
        <p14:creationId xmlns:p14="http://schemas.microsoft.com/office/powerpoint/2010/main" val="2392329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2265128" y="726094"/>
            <a:ext cx="2772245" cy="3580528"/>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72706" name="Rectangle 2"/>
          <p:cNvSpPr txBox="1">
            <a:spLocks noGrp="1" noChangeArrowheads="1"/>
          </p:cNvSpPr>
          <p:nvPr>
            <p:ph type="body"/>
          </p:nvPr>
        </p:nvSpPr>
        <p:spPr bwMode="auto">
          <a:xfrm>
            <a:off x="973184" y="4554201"/>
            <a:ext cx="5356133" cy="4314943"/>
          </a:xfrm>
          <a:prstGeom prst="rect">
            <a:avLst/>
          </a:prstGeom>
          <a:noFill/>
          <a:ln>
            <a:round/>
            <a:headEnd/>
            <a:tailEnd/>
          </a:ln>
        </p:spPr>
        <p:txBody>
          <a:bodyPr wrap="none" anchor="ctr"/>
          <a:lstStyle/>
          <a:p>
            <a:r>
              <a:rPr lang="en-US"/>
              <a:t>…</a:t>
            </a:r>
          </a:p>
          <a:p>
            <a:r>
              <a:rPr lang="en-US"/>
              <a:t>Large heap in the high addresses (</a:t>
            </a:r>
            <a:r>
              <a:rPr lang="en-US" err="1"/>
              <a:t>mmap</a:t>
            </a:r>
            <a:r>
              <a:rPr lang="en-US"/>
              <a:t>)</a:t>
            </a:r>
          </a:p>
        </p:txBody>
      </p:sp>
    </p:spTree>
    <p:extLst>
      <p:ext uri="{BB962C8B-B14F-4D97-AF65-F5344CB8AC3E}">
        <p14:creationId xmlns:p14="http://schemas.microsoft.com/office/powerpoint/2010/main" val="244325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Text font</a:t>
            </a:r>
          </a:p>
        </p:txBody>
      </p:sp>
      <p:sp>
        <p:nvSpPr>
          <p:cNvPr id="4" name="Slide Number Placeholder 3"/>
          <p:cNvSpPr>
            <a:spLocks noGrp="1"/>
          </p:cNvSpPr>
          <p:nvPr>
            <p:ph type="sldNum" sz="quarter" idx="5"/>
          </p:nvPr>
        </p:nvSpPr>
        <p:spPr/>
        <p:txBody>
          <a:bodyPr/>
          <a:lstStyle/>
          <a:p>
            <a:fld id="{6238E6B6-B72D-A840-AC94-EEBC286167C4}" type="slidenum">
              <a:rPr lang="en-US" smtClean="0"/>
              <a:t>7</a:t>
            </a:fld>
            <a:endParaRPr lang="en-US"/>
          </a:p>
        </p:txBody>
      </p:sp>
    </p:spTree>
    <p:extLst>
      <p:ext uri="{BB962C8B-B14F-4D97-AF65-F5344CB8AC3E}">
        <p14:creationId xmlns:p14="http://schemas.microsoft.com/office/powerpoint/2010/main" val="405591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implement </a:t>
            </a:r>
            <a:r>
              <a:rPr lang="en-US" err="1"/>
              <a:t>aslr</a:t>
            </a:r>
            <a:r>
              <a:rPr lang="en-US"/>
              <a:t>-check script.</a:t>
            </a:r>
          </a:p>
        </p:txBody>
      </p:sp>
      <p:sp>
        <p:nvSpPr>
          <p:cNvPr id="4" name="Slide Number Placeholder 3"/>
          <p:cNvSpPr>
            <a:spLocks noGrp="1"/>
          </p:cNvSpPr>
          <p:nvPr>
            <p:ph type="sldNum" sz="quarter" idx="5"/>
          </p:nvPr>
        </p:nvSpPr>
        <p:spPr/>
        <p:txBody>
          <a:bodyPr/>
          <a:lstStyle/>
          <a:p>
            <a:fld id="{6238E6B6-B72D-A840-AC94-EEBC286167C4}" type="slidenum">
              <a:rPr lang="en-US" smtClean="0"/>
              <a:t>60</a:t>
            </a:fld>
            <a:endParaRPr lang="en-US"/>
          </a:p>
        </p:txBody>
      </p:sp>
    </p:spTree>
    <p:extLst>
      <p:ext uri="{BB962C8B-B14F-4D97-AF65-F5344CB8AC3E}">
        <p14:creationId xmlns:p14="http://schemas.microsoft.com/office/powerpoint/2010/main" val="3421343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 check what is </a:t>
            </a:r>
            <a:r>
              <a:rPr lang="en-US" err="1"/>
              <a:t>aslr</a:t>
            </a:r>
            <a:r>
              <a:rPr lang="en-US"/>
              <a:t>-check</a:t>
            </a:r>
          </a:p>
          <a:p>
            <a:endParaRPr lang="en-US"/>
          </a:p>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61</a:t>
            </a:fld>
            <a:endParaRPr lang="en-US"/>
          </a:p>
        </p:txBody>
      </p:sp>
    </p:spTree>
    <p:extLst>
      <p:ext uri="{BB962C8B-B14F-4D97-AF65-F5344CB8AC3E}">
        <p14:creationId xmlns:p14="http://schemas.microsoft.com/office/powerpoint/2010/main" val="941066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 we can add more details on it.</a:t>
            </a:r>
          </a:p>
          <a:p>
            <a:endParaRPr lang="en-US"/>
          </a:p>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63</a:t>
            </a:fld>
            <a:endParaRPr lang="en-US"/>
          </a:p>
        </p:txBody>
      </p:sp>
    </p:spTree>
    <p:extLst>
      <p:ext uri="{BB962C8B-B14F-4D97-AF65-F5344CB8AC3E}">
        <p14:creationId xmlns:p14="http://schemas.microsoft.com/office/powerpoint/2010/main" val="2567801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 Clarify kernel- vs </a:t>
            </a:r>
            <a:r>
              <a:rPr lang="en-US" err="1"/>
              <a:t>userspace</a:t>
            </a:r>
            <a:r>
              <a:rPr lang="en-US"/>
              <a:t>- ASLR</a:t>
            </a:r>
          </a:p>
          <a:p>
            <a:endParaRPr lang="en-US"/>
          </a:p>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64</a:t>
            </a:fld>
            <a:endParaRPr lang="en-US"/>
          </a:p>
        </p:txBody>
      </p:sp>
    </p:spTree>
    <p:extLst>
      <p:ext uri="{BB962C8B-B14F-4D97-AF65-F5344CB8AC3E}">
        <p14:creationId xmlns:p14="http://schemas.microsoft.com/office/powerpoint/2010/main" val="535504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thunk</a:t>
            </a:r>
            <a:r>
              <a:rPr lang="en-US"/>
              <a:t> -- </a:t>
            </a:r>
            <a:r>
              <a:rPr lang="en-US" sz="1200" b="0" i="0" kern="1200">
                <a:solidFill>
                  <a:schemeClr val="tx1"/>
                </a:solidFill>
                <a:effectLst/>
                <a:latin typeface="+mn-lt"/>
                <a:ea typeface="+mn-ea"/>
                <a:cs typeface="+mn-cs"/>
              </a:rPr>
              <a:t> </a:t>
            </a:r>
            <a:r>
              <a:rPr lang="en-US" err="1"/>
              <a:t>thunk</a:t>
            </a:r>
            <a:r>
              <a:rPr lang="en-US" sz="1200" b="0" i="0" kern="1200">
                <a:solidFill>
                  <a:schemeClr val="tx1"/>
                </a:solidFill>
                <a:effectLst/>
                <a:latin typeface="+mn-lt"/>
                <a:ea typeface="+mn-ea"/>
                <a:cs typeface="+mn-cs"/>
              </a:rPr>
              <a:t> usually refers to a small piece of code that is called as a function, does some small thing, and then </a:t>
            </a:r>
            <a:r>
              <a:rPr lang="en-US"/>
              <a:t>JUMP</a:t>
            </a:r>
            <a:r>
              <a:rPr lang="en-US" sz="1200" b="0" i="0" kern="1200">
                <a:solidFill>
                  <a:schemeClr val="tx1"/>
                </a:solidFill>
                <a:effectLst/>
                <a:latin typeface="+mn-lt"/>
                <a:ea typeface="+mn-ea"/>
                <a:cs typeface="+mn-cs"/>
              </a:rPr>
              <a:t>s to another location (usually a function) instead of returning to its caller. Assuming the JUMP target is a normal function, when it returns, it will return to the </a:t>
            </a:r>
            <a:r>
              <a:rPr lang="en-US" sz="1200" b="0" i="0" kern="1200" err="1">
                <a:solidFill>
                  <a:schemeClr val="tx1"/>
                </a:solidFill>
                <a:effectLst/>
                <a:latin typeface="+mn-lt"/>
                <a:ea typeface="+mn-ea"/>
                <a:cs typeface="+mn-cs"/>
              </a:rPr>
              <a:t>thunk's</a:t>
            </a:r>
            <a:r>
              <a:rPr lang="en-US" sz="1200" b="0" i="0" kern="1200">
                <a:solidFill>
                  <a:schemeClr val="tx1"/>
                </a:solidFill>
                <a:effectLst/>
                <a:latin typeface="+mn-lt"/>
                <a:ea typeface="+mn-ea"/>
                <a:cs typeface="+mn-cs"/>
              </a:rPr>
              <a:t> caller.</a:t>
            </a:r>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65</a:t>
            </a:fld>
            <a:endParaRPr lang="en-US"/>
          </a:p>
        </p:txBody>
      </p:sp>
    </p:spTree>
    <p:extLst>
      <p:ext uri="{BB962C8B-B14F-4D97-AF65-F5344CB8AC3E}">
        <p14:creationId xmlns:p14="http://schemas.microsoft.com/office/powerpoint/2010/main" val="1060955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thunk</a:t>
            </a:r>
            <a:r>
              <a:rPr lang="en-US"/>
              <a:t> -- </a:t>
            </a:r>
            <a:r>
              <a:rPr lang="en-US" sz="1200" b="0" i="0" kern="1200">
                <a:solidFill>
                  <a:schemeClr val="tx1"/>
                </a:solidFill>
                <a:effectLst/>
                <a:latin typeface="+mn-lt"/>
                <a:ea typeface="+mn-ea"/>
                <a:cs typeface="+mn-cs"/>
              </a:rPr>
              <a:t> </a:t>
            </a:r>
            <a:r>
              <a:rPr lang="en-US" err="1"/>
              <a:t>thunk</a:t>
            </a:r>
            <a:r>
              <a:rPr lang="en-US" sz="1200" b="0" i="0" kern="1200">
                <a:solidFill>
                  <a:schemeClr val="tx1"/>
                </a:solidFill>
                <a:effectLst/>
                <a:latin typeface="+mn-lt"/>
                <a:ea typeface="+mn-ea"/>
                <a:cs typeface="+mn-cs"/>
              </a:rPr>
              <a:t> usually refers to a small piece of code that is called as a function, does some small thing, and then </a:t>
            </a:r>
            <a:r>
              <a:rPr lang="en-US"/>
              <a:t>JUMP</a:t>
            </a:r>
            <a:r>
              <a:rPr lang="en-US" sz="1200" b="0" i="0" kern="1200">
                <a:solidFill>
                  <a:schemeClr val="tx1"/>
                </a:solidFill>
                <a:effectLst/>
                <a:latin typeface="+mn-lt"/>
                <a:ea typeface="+mn-ea"/>
                <a:cs typeface="+mn-cs"/>
              </a:rPr>
              <a:t>s to another location (usually a function) instead of returning to its caller. Assuming the JUMP target is a normal function, when it returns, it will return to the </a:t>
            </a:r>
            <a:r>
              <a:rPr lang="en-US" sz="1200" b="0" i="0" kern="1200" err="1">
                <a:solidFill>
                  <a:schemeClr val="tx1"/>
                </a:solidFill>
                <a:effectLst/>
                <a:latin typeface="+mn-lt"/>
                <a:ea typeface="+mn-ea"/>
                <a:cs typeface="+mn-cs"/>
              </a:rPr>
              <a:t>thunk's</a:t>
            </a:r>
            <a:r>
              <a:rPr lang="en-US" sz="1200" b="0" i="0" kern="1200">
                <a:solidFill>
                  <a:schemeClr val="tx1"/>
                </a:solidFill>
                <a:effectLst/>
                <a:latin typeface="+mn-lt"/>
                <a:ea typeface="+mn-ea"/>
                <a:cs typeface="+mn-cs"/>
              </a:rPr>
              <a:t> caller.</a:t>
            </a:r>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66</a:t>
            </a:fld>
            <a:endParaRPr lang="en-US"/>
          </a:p>
        </p:txBody>
      </p:sp>
    </p:spTree>
    <p:extLst>
      <p:ext uri="{BB962C8B-B14F-4D97-AF65-F5344CB8AC3E}">
        <p14:creationId xmlns:p14="http://schemas.microsoft.com/office/powerpoint/2010/main" val="636934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67</a:t>
            </a:fld>
            <a:endParaRPr lang="en-US"/>
          </a:p>
        </p:txBody>
      </p:sp>
    </p:spTree>
    <p:extLst>
      <p:ext uri="{BB962C8B-B14F-4D97-AF65-F5344CB8AC3E}">
        <p14:creationId xmlns:p14="http://schemas.microsoft.com/office/powerpoint/2010/main" val="621378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a:t>
            </a:r>
          </a:p>
          <a:p>
            <a:endParaRPr lang="en-US"/>
          </a:p>
          <a:p>
            <a:pPr marL="171450" indent="-171450">
              <a:buFont typeface="Arial" panose="020B0604020202020204" pitchFamily="34" charset="0"/>
              <a:buChar char="•"/>
            </a:pPr>
            <a:r>
              <a:rPr lang="en-US"/>
              <a:t>More details on segments</a:t>
            </a:r>
          </a:p>
          <a:p>
            <a:pPr marL="171450" indent="-171450">
              <a:buFont typeface="Arial" panose="020B0604020202020204" pitchFamily="34" charset="0"/>
              <a:buChar char="•"/>
            </a:pPr>
            <a:r>
              <a:rPr lang="en-US"/>
              <a:t>What are the compatibility issues?</a:t>
            </a:r>
          </a:p>
        </p:txBody>
      </p:sp>
      <p:sp>
        <p:nvSpPr>
          <p:cNvPr id="4" name="Slide Number Placeholder 3"/>
          <p:cNvSpPr>
            <a:spLocks noGrp="1"/>
          </p:cNvSpPr>
          <p:nvPr>
            <p:ph type="sldNum" sz="quarter" idx="5"/>
          </p:nvPr>
        </p:nvSpPr>
        <p:spPr/>
        <p:txBody>
          <a:bodyPr/>
          <a:lstStyle/>
          <a:p>
            <a:fld id="{6238E6B6-B72D-A840-AC94-EEBC286167C4}" type="slidenum">
              <a:rPr lang="en-US" smtClean="0"/>
              <a:t>68</a:t>
            </a:fld>
            <a:endParaRPr lang="en-US"/>
          </a:p>
        </p:txBody>
      </p:sp>
    </p:spTree>
    <p:extLst>
      <p:ext uri="{BB962C8B-B14F-4D97-AF65-F5344CB8AC3E}">
        <p14:creationId xmlns:p14="http://schemas.microsoft.com/office/powerpoint/2010/main" val="29590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69</a:t>
            </a:fld>
            <a:endParaRPr lang="en-US"/>
          </a:p>
        </p:txBody>
      </p:sp>
    </p:spTree>
    <p:extLst>
      <p:ext uri="{BB962C8B-B14F-4D97-AF65-F5344CB8AC3E}">
        <p14:creationId xmlns:p14="http://schemas.microsoft.com/office/powerpoint/2010/main" val="3329423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70</a:t>
            </a:fld>
            <a:endParaRPr lang="en-US"/>
          </a:p>
        </p:txBody>
      </p:sp>
    </p:spTree>
    <p:extLst>
      <p:ext uri="{BB962C8B-B14F-4D97-AF65-F5344CB8AC3E}">
        <p14:creationId xmlns:p14="http://schemas.microsoft.com/office/powerpoint/2010/main" val="585210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8</a:t>
            </a:fld>
            <a:endParaRPr lang="en-US"/>
          </a:p>
        </p:txBody>
      </p:sp>
    </p:spTree>
    <p:extLst>
      <p:ext uri="{BB962C8B-B14F-4D97-AF65-F5344CB8AC3E}">
        <p14:creationId xmlns:p14="http://schemas.microsoft.com/office/powerpoint/2010/main" val="264499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72</a:t>
            </a:fld>
            <a:endParaRPr lang="en-US"/>
          </a:p>
        </p:txBody>
      </p:sp>
    </p:spTree>
    <p:extLst>
      <p:ext uri="{BB962C8B-B14F-4D97-AF65-F5344CB8AC3E}">
        <p14:creationId xmlns:p14="http://schemas.microsoft.com/office/powerpoint/2010/main" val="1980366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 offset-based addressing</a:t>
            </a:r>
          </a:p>
        </p:txBody>
      </p:sp>
      <p:sp>
        <p:nvSpPr>
          <p:cNvPr id="4" name="Slide Number Placeholder 3"/>
          <p:cNvSpPr>
            <a:spLocks noGrp="1"/>
          </p:cNvSpPr>
          <p:nvPr>
            <p:ph type="sldNum" sz="quarter" idx="5"/>
          </p:nvPr>
        </p:nvSpPr>
        <p:spPr/>
        <p:txBody>
          <a:bodyPr/>
          <a:lstStyle/>
          <a:p>
            <a:fld id="{6238E6B6-B72D-A840-AC94-EEBC286167C4}" type="slidenum">
              <a:rPr lang="en-US" smtClean="0"/>
              <a:t>73</a:t>
            </a:fld>
            <a:endParaRPr lang="en-US"/>
          </a:p>
        </p:txBody>
      </p:sp>
    </p:spTree>
    <p:extLst>
      <p:ext uri="{BB962C8B-B14F-4D97-AF65-F5344CB8AC3E}">
        <p14:creationId xmlns:p14="http://schemas.microsoft.com/office/powerpoint/2010/main" val="2481032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KJEE-TODO:</a:t>
            </a:r>
          </a:p>
          <a:p>
            <a:endParaRPr lang="en-US"/>
          </a:p>
          <a:p>
            <a:pPr marL="171450" indent="-171450">
              <a:buFont typeface="Arial" panose="020B0604020202020204" pitchFamily="34" charset="0"/>
              <a:buChar char="•"/>
            </a:pPr>
            <a:r>
              <a:rPr lang="en-US"/>
              <a:t>More details on segments</a:t>
            </a:r>
          </a:p>
          <a:p>
            <a:pPr marL="171450" indent="-171450">
              <a:buFont typeface="Arial" panose="020B0604020202020204" pitchFamily="34" charset="0"/>
              <a:buChar char="•"/>
            </a:pPr>
            <a:r>
              <a:rPr lang="en-US"/>
              <a:t>What are the compatibility issues?</a:t>
            </a:r>
          </a:p>
        </p:txBody>
      </p:sp>
      <p:sp>
        <p:nvSpPr>
          <p:cNvPr id="4" name="Slide Number Placeholder 3"/>
          <p:cNvSpPr>
            <a:spLocks noGrp="1"/>
          </p:cNvSpPr>
          <p:nvPr>
            <p:ph type="sldNum" sz="quarter" idx="5"/>
          </p:nvPr>
        </p:nvSpPr>
        <p:spPr/>
        <p:txBody>
          <a:bodyPr/>
          <a:lstStyle/>
          <a:p>
            <a:fld id="{6238E6B6-B72D-A840-AC94-EEBC286167C4}" type="slidenum">
              <a:rPr lang="en-US" smtClean="0"/>
              <a:t>76</a:t>
            </a:fld>
            <a:endParaRPr lang="en-US"/>
          </a:p>
        </p:txBody>
      </p:sp>
    </p:spTree>
    <p:extLst>
      <p:ext uri="{BB962C8B-B14F-4D97-AF65-F5344CB8AC3E}">
        <p14:creationId xmlns:p14="http://schemas.microsoft.com/office/powerpoint/2010/main" val="29590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77</a:t>
            </a:fld>
            <a:endParaRPr lang="en-US"/>
          </a:p>
        </p:txBody>
      </p:sp>
    </p:spTree>
    <p:extLst>
      <p:ext uri="{BB962C8B-B14F-4D97-AF65-F5344CB8AC3E}">
        <p14:creationId xmlns:p14="http://schemas.microsoft.com/office/powerpoint/2010/main" val="3329423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80</a:t>
            </a:fld>
            <a:endParaRPr lang="en-US"/>
          </a:p>
        </p:txBody>
      </p:sp>
    </p:spTree>
    <p:extLst>
      <p:ext uri="{BB962C8B-B14F-4D97-AF65-F5344CB8AC3E}">
        <p14:creationId xmlns:p14="http://schemas.microsoft.com/office/powerpoint/2010/main" val="63200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a:t>
            </a:r>
          </a:p>
        </p:txBody>
      </p:sp>
      <p:sp>
        <p:nvSpPr>
          <p:cNvPr id="4" name="Slide Number Placeholder 3"/>
          <p:cNvSpPr>
            <a:spLocks noGrp="1"/>
          </p:cNvSpPr>
          <p:nvPr>
            <p:ph type="sldNum" sz="quarter" idx="5"/>
          </p:nvPr>
        </p:nvSpPr>
        <p:spPr/>
        <p:txBody>
          <a:bodyPr/>
          <a:lstStyle/>
          <a:p>
            <a:fld id="{6238E6B6-B72D-A840-AC94-EEBC286167C4}" type="slidenum">
              <a:rPr lang="en-US" smtClean="0"/>
              <a:t>10</a:t>
            </a:fld>
            <a:endParaRPr lang="en-US"/>
          </a:p>
        </p:txBody>
      </p:sp>
    </p:spTree>
    <p:extLst>
      <p:ext uri="{BB962C8B-B14F-4D97-AF65-F5344CB8AC3E}">
        <p14:creationId xmlns:p14="http://schemas.microsoft.com/office/powerpoint/2010/main" val="60992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KJEE: Detailed illustrations for STL?</a:t>
            </a:r>
          </a:p>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11</a:t>
            </a:fld>
            <a:endParaRPr lang="en-US"/>
          </a:p>
        </p:txBody>
      </p:sp>
    </p:spTree>
    <p:extLst>
      <p:ext uri="{BB962C8B-B14F-4D97-AF65-F5344CB8AC3E}">
        <p14:creationId xmlns:p14="http://schemas.microsoft.com/office/powerpoint/2010/main" val="2449141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 Add some illustration</a:t>
            </a:r>
            <a:r>
              <a:rPr lang="ko-KR" altLang="en-US"/>
              <a:t> </a:t>
            </a:r>
            <a:r>
              <a:rPr lang="en-US" altLang="ko-KR"/>
              <a:t>+</a:t>
            </a:r>
            <a:r>
              <a:rPr lang="ko-KR" altLang="en-US"/>
              <a:t> </a:t>
            </a:r>
            <a:r>
              <a:rPr lang="en-US" altLang="ko-KR"/>
              <a:t>animation ..</a:t>
            </a:r>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12</a:t>
            </a:fld>
            <a:endParaRPr lang="en-US"/>
          </a:p>
        </p:txBody>
      </p:sp>
    </p:spTree>
    <p:extLst>
      <p:ext uri="{BB962C8B-B14F-4D97-AF65-F5344CB8AC3E}">
        <p14:creationId xmlns:p14="http://schemas.microsoft.com/office/powerpoint/2010/main" val="15865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 Add some illustration</a:t>
            </a:r>
            <a:r>
              <a:rPr lang="ko-KR" altLang="en-US"/>
              <a:t> </a:t>
            </a:r>
            <a:r>
              <a:rPr lang="en-US" altLang="ko-KR"/>
              <a:t>+</a:t>
            </a:r>
            <a:r>
              <a:rPr lang="ko-KR" altLang="en-US"/>
              <a:t> </a:t>
            </a:r>
            <a:r>
              <a:rPr lang="en-US" altLang="ko-KR"/>
              <a:t>animation ..</a:t>
            </a:r>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13</a:t>
            </a:fld>
            <a:endParaRPr lang="en-US"/>
          </a:p>
        </p:txBody>
      </p:sp>
    </p:spTree>
    <p:extLst>
      <p:ext uri="{BB962C8B-B14F-4D97-AF65-F5344CB8AC3E}">
        <p14:creationId xmlns:p14="http://schemas.microsoft.com/office/powerpoint/2010/main" val="1694882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KJEE: How much “memory operation” takes in the overall computing?</a:t>
            </a:r>
          </a:p>
        </p:txBody>
      </p:sp>
      <p:sp>
        <p:nvSpPr>
          <p:cNvPr id="4" name="Slide Number Placeholder 3"/>
          <p:cNvSpPr>
            <a:spLocks noGrp="1"/>
          </p:cNvSpPr>
          <p:nvPr>
            <p:ph type="sldNum" sz="quarter" idx="5"/>
          </p:nvPr>
        </p:nvSpPr>
        <p:spPr/>
        <p:txBody>
          <a:bodyPr/>
          <a:lstStyle/>
          <a:p>
            <a:fld id="{6238E6B6-B72D-A840-AC94-EEBC286167C4}" type="slidenum">
              <a:rPr lang="en-US" smtClean="0"/>
              <a:t>16</a:t>
            </a:fld>
            <a:endParaRPr lang="en-US"/>
          </a:p>
        </p:txBody>
      </p:sp>
    </p:spTree>
    <p:extLst>
      <p:ext uri="{BB962C8B-B14F-4D97-AF65-F5344CB8AC3E}">
        <p14:creationId xmlns:p14="http://schemas.microsoft.com/office/powerpoint/2010/main" val="36423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38E6B6-B72D-A840-AC94-EEBC286167C4}" type="slidenum">
              <a:rPr lang="en-US" smtClean="0"/>
              <a:t>17</a:t>
            </a:fld>
            <a:endParaRPr lang="en-US"/>
          </a:p>
        </p:txBody>
      </p:sp>
    </p:spTree>
    <p:extLst>
      <p:ext uri="{BB962C8B-B14F-4D97-AF65-F5344CB8AC3E}">
        <p14:creationId xmlns:p14="http://schemas.microsoft.com/office/powerpoint/2010/main" val="217833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E66A-BD3D-D441-ACE9-7A76CD9E4B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6382C-B94B-534B-B140-327E2BEC05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E063D9-AFED-1047-BC6C-9F7B984EFA1F}"/>
              </a:ext>
            </a:extLst>
          </p:cNvPr>
          <p:cNvSpPr>
            <a:spLocks noGrp="1"/>
          </p:cNvSpPr>
          <p:nvPr>
            <p:ph type="dt" sz="half" idx="10"/>
          </p:nvPr>
        </p:nvSpPr>
        <p:spPr/>
        <p:txBody>
          <a:bodyPr/>
          <a:lstStyle/>
          <a:p>
            <a:fld id="{E66A7A59-74C3-7947-B455-C8FCB56FC92A}" type="datetime1">
              <a:rPr lang="en-US" smtClean="0"/>
              <a:t>3/5/26</a:t>
            </a:fld>
            <a:endParaRPr lang="en-US"/>
          </a:p>
        </p:txBody>
      </p:sp>
      <p:sp>
        <p:nvSpPr>
          <p:cNvPr id="5" name="Footer Placeholder 4">
            <a:extLst>
              <a:ext uri="{FF2B5EF4-FFF2-40B4-BE49-F238E27FC236}">
                <a16:creationId xmlns:a16="http://schemas.microsoft.com/office/drawing/2014/main" id="{C2C6C742-7D5B-3045-B269-A2D187AA0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070D7-6A92-EB48-AEDE-6B5925CA0912}"/>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1493561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47FE9-9138-5146-AB07-02B6DFD0A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D25F2-A76E-754C-9138-03D0452DF0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7A763-C8F4-4C45-AF17-F9AABAE3983D}"/>
              </a:ext>
            </a:extLst>
          </p:cNvPr>
          <p:cNvSpPr>
            <a:spLocks noGrp="1"/>
          </p:cNvSpPr>
          <p:nvPr>
            <p:ph type="dt" sz="half" idx="10"/>
          </p:nvPr>
        </p:nvSpPr>
        <p:spPr/>
        <p:txBody>
          <a:bodyPr/>
          <a:lstStyle/>
          <a:p>
            <a:fld id="{ED6D803E-5C2F-7D4E-A9F1-EB667BCD487B}" type="datetime1">
              <a:rPr lang="en-US" smtClean="0"/>
              <a:t>3/5/26</a:t>
            </a:fld>
            <a:endParaRPr lang="en-US"/>
          </a:p>
        </p:txBody>
      </p:sp>
      <p:sp>
        <p:nvSpPr>
          <p:cNvPr id="5" name="Footer Placeholder 4">
            <a:extLst>
              <a:ext uri="{FF2B5EF4-FFF2-40B4-BE49-F238E27FC236}">
                <a16:creationId xmlns:a16="http://schemas.microsoft.com/office/drawing/2014/main" id="{CDB6C667-1B8C-7640-8B11-1FB69BD42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57D9C-11F8-9643-A81F-9BB1DE43D515}"/>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1919791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7D83C-3D11-CB41-946B-2C8D62C481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279489-F77B-4C4C-95F7-F980B9BEE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CCE8D-5E8F-F94D-B553-930F954662AA}"/>
              </a:ext>
            </a:extLst>
          </p:cNvPr>
          <p:cNvSpPr>
            <a:spLocks noGrp="1"/>
          </p:cNvSpPr>
          <p:nvPr>
            <p:ph type="dt" sz="half" idx="10"/>
          </p:nvPr>
        </p:nvSpPr>
        <p:spPr/>
        <p:txBody>
          <a:bodyPr/>
          <a:lstStyle/>
          <a:p>
            <a:fld id="{382CCEB5-20EB-5846-B41B-963BD3E19B7A}" type="datetime1">
              <a:rPr lang="en-US" smtClean="0"/>
              <a:t>3/5/26</a:t>
            </a:fld>
            <a:endParaRPr lang="en-US"/>
          </a:p>
        </p:txBody>
      </p:sp>
      <p:sp>
        <p:nvSpPr>
          <p:cNvPr id="5" name="Footer Placeholder 4">
            <a:extLst>
              <a:ext uri="{FF2B5EF4-FFF2-40B4-BE49-F238E27FC236}">
                <a16:creationId xmlns:a16="http://schemas.microsoft.com/office/drawing/2014/main" id="{F6486FF9-D6BC-2D4A-9D99-22E302940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D514-23F9-9F44-8D3F-225E6EADDE21}"/>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52093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3877-0B95-164A-AFBF-B8290EF3CD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91CA95-5F3C-7C47-8A2B-633C27C43E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E931A-95C9-8A4C-8560-0518F5B20AB1}"/>
              </a:ext>
            </a:extLst>
          </p:cNvPr>
          <p:cNvSpPr>
            <a:spLocks noGrp="1"/>
          </p:cNvSpPr>
          <p:nvPr>
            <p:ph type="dt" sz="half" idx="10"/>
          </p:nvPr>
        </p:nvSpPr>
        <p:spPr/>
        <p:txBody>
          <a:bodyPr/>
          <a:lstStyle/>
          <a:p>
            <a:fld id="{4CF655E0-DC0E-FC48-8614-DCA1E28B4BC9}" type="datetime1">
              <a:rPr lang="en-US" smtClean="0"/>
              <a:t>3/5/26</a:t>
            </a:fld>
            <a:endParaRPr lang="en-US"/>
          </a:p>
        </p:txBody>
      </p:sp>
      <p:sp>
        <p:nvSpPr>
          <p:cNvPr id="5" name="Footer Placeholder 4">
            <a:extLst>
              <a:ext uri="{FF2B5EF4-FFF2-40B4-BE49-F238E27FC236}">
                <a16:creationId xmlns:a16="http://schemas.microsoft.com/office/drawing/2014/main" id="{DB4958D6-2C6B-304D-A0FC-306A5CA4A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2B642-A7BB-FE49-9AFC-05460EBE987F}"/>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274392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4132-A5E8-9E41-931F-54EADD7EE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5C514-5BA4-5443-BC32-A21E172239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342B12-C363-BA47-92C8-80622F87DF03}"/>
              </a:ext>
            </a:extLst>
          </p:cNvPr>
          <p:cNvSpPr>
            <a:spLocks noGrp="1"/>
          </p:cNvSpPr>
          <p:nvPr>
            <p:ph type="dt" sz="half" idx="10"/>
          </p:nvPr>
        </p:nvSpPr>
        <p:spPr/>
        <p:txBody>
          <a:bodyPr/>
          <a:lstStyle/>
          <a:p>
            <a:fld id="{C4D34333-F2EC-7943-AFEF-50D608B89F70}" type="datetime1">
              <a:rPr lang="en-US" smtClean="0"/>
              <a:t>3/5/26</a:t>
            </a:fld>
            <a:endParaRPr lang="en-US"/>
          </a:p>
        </p:txBody>
      </p:sp>
      <p:sp>
        <p:nvSpPr>
          <p:cNvPr id="5" name="Footer Placeholder 4">
            <a:extLst>
              <a:ext uri="{FF2B5EF4-FFF2-40B4-BE49-F238E27FC236}">
                <a16:creationId xmlns:a16="http://schemas.microsoft.com/office/drawing/2014/main" id="{CE18E7AB-A4AB-8942-9A96-6DCC8DB61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9FCC3-8DC9-EB40-996F-0D967E94B6E0}"/>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224317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205F-2C98-0947-85CA-03FD884E9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CB37F-0952-824C-8C06-D9A1C09060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1713FE-E201-7241-A044-BEFD00D1C9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088523-02C5-F743-A1B8-86AAC7058983}"/>
              </a:ext>
            </a:extLst>
          </p:cNvPr>
          <p:cNvSpPr>
            <a:spLocks noGrp="1"/>
          </p:cNvSpPr>
          <p:nvPr>
            <p:ph type="dt" sz="half" idx="10"/>
          </p:nvPr>
        </p:nvSpPr>
        <p:spPr/>
        <p:txBody>
          <a:bodyPr/>
          <a:lstStyle/>
          <a:p>
            <a:fld id="{0B70CA3C-D94D-9B4E-809D-6E7C61603A3A}" type="datetime1">
              <a:rPr lang="en-US" smtClean="0"/>
              <a:t>3/5/26</a:t>
            </a:fld>
            <a:endParaRPr lang="en-US"/>
          </a:p>
        </p:txBody>
      </p:sp>
      <p:sp>
        <p:nvSpPr>
          <p:cNvPr id="6" name="Footer Placeholder 5">
            <a:extLst>
              <a:ext uri="{FF2B5EF4-FFF2-40B4-BE49-F238E27FC236}">
                <a16:creationId xmlns:a16="http://schemas.microsoft.com/office/drawing/2014/main" id="{548CDC2A-BEAE-8746-B658-4A24B2D8F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E6523-7171-5D47-AB30-CF02E67EF65B}"/>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225349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2652-EA00-2848-A743-86BCFD77E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13C18B-C9AA-E049-8074-2F1C08291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957BF0-BBAA-3647-AE3D-D8EBCA808D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E796BF-9A84-F64C-A810-FDD5A2ACE6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66974-51F8-F54B-BBC8-999A319D89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E286B7-26EB-514E-8015-2F92F94C0999}"/>
              </a:ext>
            </a:extLst>
          </p:cNvPr>
          <p:cNvSpPr>
            <a:spLocks noGrp="1"/>
          </p:cNvSpPr>
          <p:nvPr>
            <p:ph type="dt" sz="half" idx="10"/>
          </p:nvPr>
        </p:nvSpPr>
        <p:spPr/>
        <p:txBody>
          <a:bodyPr/>
          <a:lstStyle/>
          <a:p>
            <a:fld id="{2A711783-574F-2245-A7FC-6A5FDE934EA2}" type="datetime1">
              <a:rPr lang="en-US" smtClean="0"/>
              <a:t>3/5/26</a:t>
            </a:fld>
            <a:endParaRPr lang="en-US"/>
          </a:p>
        </p:txBody>
      </p:sp>
      <p:sp>
        <p:nvSpPr>
          <p:cNvPr id="8" name="Footer Placeholder 7">
            <a:extLst>
              <a:ext uri="{FF2B5EF4-FFF2-40B4-BE49-F238E27FC236}">
                <a16:creationId xmlns:a16="http://schemas.microsoft.com/office/drawing/2014/main" id="{3E7E8A7B-7CB4-F34C-AD44-363D242E08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5FFD52-35A9-054F-BD09-8B8F90409E8F}"/>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395715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3EAF-F887-9E43-81EA-41250DD2F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102A1-CE22-9344-A0F4-96FC779C7548}"/>
              </a:ext>
            </a:extLst>
          </p:cNvPr>
          <p:cNvSpPr>
            <a:spLocks noGrp="1"/>
          </p:cNvSpPr>
          <p:nvPr>
            <p:ph type="dt" sz="half" idx="10"/>
          </p:nvPr>
        </p:nvSpPr>
        <p:spPr/>
        <p:txBody>
          <a:bodyPr/>
          <a:lstStyle/>
          <a:p>
            <a:fld id="{93BA730E-AAFF-2541-88EA-C40FAC4581EB}" type="datetime1">
              <a:rPr lang="en-US" smtClean="0"/>
              <a:t>3/5/26</a:t>
            </a:fld>
            <a:endParaRPr lang="en-US"/>
          </a:p>
        </p:txBody>
      </p:sp>
      <p:sp>
        <p:nvSpPr>
          <p:cNvPr id="4" name="Footer Placeholder 3">
            <a:extLst>
              <a:ext uri="{FF2B5EF4-FFF2-40B4-BE49-F238E27FC236}">
                <a16:creationId xmlns:a16="http://schemas.microsoft.com/office/drawing/2014/main" id="{09088DED-FD14-5A43-A23C-8D9F8A36D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196563-C578-0142-91A5-07883C69078B}"/>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602608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01FA23-6BC6-1A43-AA60-1EE091C4B928}"/>
              </a:ext>
            </a:extLst>
          </p:cNvPr>
          <p:cNvSpPr>
            <a:spLocks noGrp="1"/>
          </p:cNvSpPr>
          <p:nvPr>
            <p:ph type="dt" sz="half" idx="10"/>
          </p:nvPr>
        </p:nvSpPr>
        <p:spPr/>
        <p:txBody>
          <a:bodyPr/>
          <a:lstStyle/>
          <a:p>
            <a:fld id="{BB90A9CC-A48F-7345-92ED-DBC0BE789712}" type="datetime1">
              <a:rPr lang="en-US" smtClean="0"/>
              <a:t>3/5/26</a:t>
            </a:fld>
            <a:endParaRPr lang="en-US"/>
          </a:p>
        </p:txBody>
      </p:sp>
      <p:sp>
        <p:nvSpPr>
          <p:cNvPr id="3" name="Footer Placeholder 2">
            <a:extLst>
              <a:ext uri="{FF2B5EF4-FFF2-40B4-BE49-F238E27FC236}">
                <a16:creationId xmlns:a16="http://schemas.microsoft.com/office/drawing/2014/main" id="{ECBD30AF-449F-E348-80EE-95CD120A1E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50CBBD-4DD0-6B4B-A968-F874C13F7576}"/>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324826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79139-8106-E64E-A5D1-B993873D0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B00122-9061-254A-9C1B-648873FE61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173A6-5BCF-D142-B28A-C897C55BA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5A085B-99EF-D94A-ABDF-879F0BDCE3DF}"/>
              </a:ext>
            </a:extLst>
          </p:cNvPr>
          <p:cNvSpPr>
            <a:spLocks noGrp="1"/>
          </p:cNvSpPr>
          <p:nvPr>
            <p:ph type="dt" sz="half" idx="10"/>
          </p:nvPr>
        </p:nvSpPr>
        <p:spPr/>
        <p:txBody>
          <a:bodyPr/>
          <a:lstStyle/>
          <a:p>
            <a:fld id="{E7DFEC43-94C1-7342-AC80-62F591DC636C}" type="datetime1">
              <a:rPr lang="en-US" smtClean="0"/>
              <a:t>3/5/26</a:t>
            </a:fld>
            <a:endParaRPr lang="en-US"/>
          </a:p>
        </p:txBody>
      </p:sp>
      <p:sp>
        <p:nvSpPr>
          <p:cNvPr id="6" name="Footer Placeholder 5">
            <a:extLst>
              <a:ext uri="{FF2B5EF4-FFF2-40B4-BE49-F238E27FC236}">
                <a16:creationId xmlns:a16="http://schemas.microsoft.com/office/drawing/2014/main" id="{0C4EE0D3-C990-E746-A6A8-FE9399982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4C3A2-F394-F44C-86D2-D48D07FEBCC6}"/>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939567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B1CCA-3D69-AD45-B015-42E0777B89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A719E2-DD78-FD4E-85FF-7DB6898D4B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BB07FB-5F64-F84E-87F8-8E4E29C1B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89ECA1-BDD3-D442-8527-52DA5E0863CC}"/>
              </a:ext>
            </a:extLst>
          </p:cNvPr>
          <p:cNvSpPr>
            <a:spLocks noGrp="1"/>
          </p:cNvSpPr>
          <p:nvPr>
            <p:ph type="dt" sz="half" idx="10"/>
          </p:nvPr>
        </p:nvSpPr>
        <p:spPr/>
        <p:txBody>
          <a:bodyPr/>
          <a:lstStyle/>
          <a:p>
            <a:fld id="{E7BA43F0-5FC0-214C-96FB-24B162C4C63E}" type="datetime1">
              <a:rPr lang="en-US" smtClean="0"/>
              <a:t>3/5/26</a:t>
            </a:fld>
            <a:endParaRPr lang="en-US"/>
          </a:p>
        </p:txBody>
      </p:sp>
      <p:sp>
        <p:nvSpPr>
          <p:cNvPr id="6" name="Footer Placeholder 5">
            <a:extLst>
              <a:ext uri="{FF2B5EF4-FFF2-40B4-BE49-F238E27FC236}">
                <a16:creationId xmlns:a16="http://schemas.microsoft.com/office/drawing/2014/main" id="{C776FF47-E426-A34E-8BDD-5B6B3021E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CBBFF-5893-B747-8682-C938FA121A12}"/>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3816637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4E91D3-6461-E04E-B200-01E1A0CF8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1F11F7-F8FD-774C-BA9D-B4A1ED1B1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1EA96-44C5-0246-8B80-B714341921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63177-328E-FA4F-86C9-13CED0611584}" type="datetime1">
              <a:rPr lang="en-US" smtClean="0"/>
              <a:t>3/5/26</a:t>
            </a:fld>
            <a:endParaRPr lang="en-US"/>
          </a:p>
        </p:txBody>
      </p:sp>
      <p:sp>
        <p:nvSpPr>
          <p:cNvPr id="5" name="Footer Placeholder 4">
            <a:extLst>
              <a:ext uri="{FF2B5EF4-FFF2-40B4-BE49-F238E27FC236}">
                <a16:creationId xmlns:a16="http://schemas.microsoft.com/office/drawing/2014/main" id="{D0BA653E-0E50-8C46-AD18-54F7E393B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977A66-F0BE-3745-99EC-FF2FFBA31C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47BB3-9452-5D4B-9D0C-3312D4EA15F7}" type="slidenum">
              <a:rPr lang="en-US" smtClean="0"/>
              <a:t>‹#›</a:t>
            </a:fld>
            <a:endParaRPr lang="en-US"/>
          </a:p>
        </p:txBody>
      </p:sp>
    </p:spTree>
    <p:extLst>
      <p:ext uri="{BB962C8B-B14F-4D97-AF65-F5344CB8AC3E}">
        <p14:creationId xmlns:p14="http://schemas.microsoft.com/office/powerpoint/2010/main" val="3984042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todo.syssec.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includehelp.com/c-programs/guess-a-random-number.aspx"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23EB-A658-6446-B7BF-6A0E47D4EF4B}"/>
              </a:ext>
            </a:extLst>
          </p:cNvPr>
          <p:cNvSpPr>
            <a:spLocks noGrp="1"/>
          </p:cNvSpPr>
          <p:nvPr>
            <p:ph type="ctrTitle"/>
          </p:nvPr>
        </p:nvSpPr>
        <p:spPr/>
        <p:txBody>
          <a:bodyPr/>
          <a:lstStyle/>
          <a:p>
            <a:r>
              <a:rPr lang="en-US">
                <a:latin typeface="Aptos Display" panose="020B0004020202020204" pitchFamily="34" charset="0"/>
              </a:rPr>
              <a:t>CS4459.001</a:t>
            </a:r>
            <a:br>
              <a:rPr lang="en-US">
                <a:latin typeface="Aptos Display" panose="020B0004020202020204" pitchFamily="34" charset="0"/>
              </a:rPr>
            </a:br>
            <a:r>
              <a:rPr lang="en-US">
                <a:latin typeface="Aptos Display" panose="020B0004020202020204" pitchFamily="34" charset="0"/>
              </a:rPr>
              <a:t>Cyber Attacks &amp; Defense Lab</a:t>
            </a:r>
          </a:p>
        </p:txBody>
      </p:sp>
      <p:sp>
        <p:nvSpPr>
          <p:cNvPr id="3" name="Subtitle 2">
            <a:extLst>
              <a:ext uri="{FF2B5EF4-FFF2-40B4-BE49-F238E27FC236}">
                <a16:creationId xmlns:a16="http://schemas.microsoft.com/office/drawing/2014/main" id="{F99A993E-8AC1-1144-BB84-2922B377E00C}"/>
              </a:ext>
            </a:extLst>
          </p:cNvPr>
          <p:cNvSpPr>
            <a:spLocks noGrp="1"/>
          </p:cNvSpPr>
          <p:nvPr>
            <p:ph type="subTitle" idx="1"/>
          </p:nvPr>
        </p:nvSpPr>
        <p:spPr/>
        <p:txBody>
          <a:bodyPr/>
          <a:lstStyle/>
          <a:p>
            <a:r>
              <a:rPr lang="en-US" dirty="0"/>
              <a:t>Stack Cookies &amp; NX/DEP &amp; ASLR</a:t>
            </a:r>
          </a:p>
          <a:p>
            <a:r>
              <a:rPr lang="en-US" dirty="0"/>
              <a:t>Mar 3, 2026</a:t>
            </a:r>
          </a:p>
        </p:txBody>
      </p:sp>
      <p:sp>
        <p:nvSpPr>
          <p:cNvPr id="4" name="Slide Number Placeholder 3">
            <a:extLst>
              <a:ext uri="{FF2B5EF4-FFF2-40B4-BE49-F238E27FC236}">
                <a16:creationId xmlns:a16="http://schemas.microsoft.com/office/drawing/2014/main" id="{8A7D1D17-E154-AB45-B0CB-3D537B18AFA2}"/>
              </a:ext>
            </a:extLst>
          </p:cNvPr>
          <p:cNvSpPr>
            <a:spLocks noGrp="1"/>
          </p:cNvSpPr>
          <p:nvPr>
            <p:ph type="sldNum" sz="quarter" idx="12"/>
          </p:nvPr>
        </p:nvSpPr>
        <p:spPr/>
        <p:txBody>
          <a:bodyPr/>
          <a:lstStyle/>
          <a:p>
            <a:fld id="{A8847BB3-9452-5D4B-9D0C-3312D4EA15F7}" type="slidenum">
              <a:rPr lang="en-US" smtClean="0"/>
              <a:t>1</a:t>
            </a:fld>
            <a:endParaRPr lang="en-US"/>
          </a:p>
        </p:txBody>
      </p:sp>
    </p:spTree>
    <p:extLst>
      <p:ext uri="{BB962C8B-B14F-4D97-AF65-F5344CB8AC3E}">
        <p14:creationId xmlns:p14="http://schemas.microsoft.com/office/powerpoint/2010/main" val="14818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1A74FD5-FBE5-0045-96E9-B4D39673D54A}"/>
              </a:ext>
            </a:extLst>
          </p:cNvPr>
          <p:cNvSpPr/>
          <p:nvPr/>
        </p:nvSpPr>
        <p:spPr>
          <a:xfrm>
            <a:off x="1292433" y="3429000"/>
            <a:ext cx="4803567" cy="1356422"/>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onsolas" panose="020B0609020204030204" pitchFamily="49" charset="0"/>
                <a:cs typeface="Consolas" panose="020B0609020204030204" pitchFamily="49" charset="0"/>
              </a:rPr>
              <a:t>c[1] = ‘a’;</a:t>
            </a:r>
          </a:p>
          <a:p>
            <a:r>
              <a:rPr lang="en-US">
                <a:solidFill>
                  <a:schemeClr val="tx1"/>
                </a:solidFill>
                <a:latin typeface="Consolas" panose="020B0609020204030204" pitchFamily="49" charset="0"/>
                <a:cs typeface="Consolas" panose="020B0609020204030204" pitchFamily="49" charset="0"/>
              </a:rPr>
              <a:t>    c== b+2 == a+2</a:t>
            </a:r>
          </a:p>
          <a:p>
            <a:r>
              <a:rPr lang="en-US">
                <a:solidFill>
                  <a:schemeClr val="tx1"/>
                </a:solidFill>
                <a:latin typeface="Consolas" panose="020B0609020204030204" pitchFamily="49" charset="0"/>
                <a:cs typeface="Consolas" panose="020B0609020204030204" pitchFamily="49" charset="0"/>
              </a:rPr>
              <a:t>    c+1 == b+3 == a+3</a:t>
            </a:r>
          </a:p>
          <a:p>
            <a:r>
              <a:rPr lang="en-US">
                <a:solidFill>
                  <a:schemeClr val="tx1"/>
                </a:solidFill>
                <a:latin typeface="Consolas" panose="020B0609020204030204" pitchFamily="49" charset="0"/>
                <a:cs typeface="Consolas" panose="020B0609020204030204" pitchFamily="49" charset="0"/>
              </a:rPr>
              <a:t>    </a:t>
            </a:r>
            <a:r>
              <a:rPr lang="en-US" err="1">
                <a:solidFill>
                  <a:schemeClr val="accent1"/>
                </a:solidFill>
                <a:latin typeface="Consolas" panose="020B0609020204030204" pitchFamily="49" charset="0"/>
                <a:cs typeface="Consolas" panose="020B0609020204030204" pitchFamily="49" charset="0"/>
              </a:rPr>
              <a:t>c_base</a:t>
            </a:r>
            <a:r>
              <a:rPr lang="en-US">
                <a:solidFill>
                  <a:schemeClr val="accent1"/>
                </a:solidFill>
                <a:latin typeface="Consolas" panose="020B0609020204030204" pitchFamily="49" charset="0"/>
                <a:cs typeface="Consolas" panose="020B0609020204030204" pitchFamily="49" charset="0"/>
              </a:rPr>
              <a:t> </a:t>
            </a:r>
            <a:r>
              <a:rPr lang="en-US">
                <a:solidFill>
                  <a:schemeClr val="tx1"/>
                </a:solidFill>
                <a:latin typeface="Consolas" panose="020B0609020204030204" pitchFamily="49" charset="0"/>
                <a:cs typeface="Consolas" panose="020B0609020204030204" pitchFamily="49" charset="0"/>
              </a:rPr>
              <a:t>&lt;= c+1 &amp;&amp; c+1 &lt; </a:t>
            </a:r>
            <a:r>
              <a:rPr lang="en-US" err="1">
                <a:solidFill>
                  <a:schemeClr val="accent1"/>
                </a:solidFill>
                <a:latin typeface="Consolas" panose="020B0609020204030204" pitchFamily="49" charset="0"/>
                <a:cs typeface="Consolas" panose="020B0609020204030204" pitchFamily="49" charset="0"/>
              </a:rPr>
              <a:t>c_bound</a:t>
            </a:r>
            <a:endParaRPr lang="en-US">
              <a:solidFill>
                <a:schemeClr val="accent1"/>
              </a:solidFill>
              <a:latin typeface="Consolas" panose="020B0609020204030204" pitchFamily="49" charset="0"/>
              <a:cs typeface="Consolas" panose="020B0609020204030204" pitchFamily="49" charset="0"/>
            </a:endParaRPr>
          </a:p>
        </p:txBody>
      </p:sp>
      <p:sp>
        <p:nvSpPr>
          <p:cNvPr id="21" name="Rectangle 20">
            <a:extLst>
              <a:ext uri="{FF2B5EF4-FFF2-40B4-BE49-F238E27FC236}">
                <a16:creationId xmlns:a16="http://schemas.microsoft.com/office/drawing/2014/main" id="{477D9B8A-51D7-774A-A9DB-7050E5767616}"/>
              </a:ext>
            </a:extLst>
          </p:cNvPr>
          <p:cNvSpPr/>
          <p:nvPr/>
        </p:nvSpPr>
        <p:spPr>
          <a:xfrm>
            <a:off x="1265637" y="2055116"/>
            <a:ext cx="3984850" cy="1079970"/>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onsolas" panose="020B0609020204030204" pitchFamily="49" charset="0"/>
                <a:cs typeface="Consolas" panose="020B0609020204030204" pitchFamily="49" charset="0"/>
              </a:rPr>
              <a:t>char *c = &amp;b[2];</a:t>
            </a:r>
          </a:p>
          <a:p>
            <a:r>
              <a:rPr lang="en-US">
                <a:solidFill>
                  <a:schemeClr val="tx1"/>
                </a:solidFill>
                <a:latin typeface="Consolas" panose="020B0609020204030204" pitchFamily="49" charset="0"/>
                <a:cs typeface="Consolas" panose="020B0609020204030204" pitchFamily="49" charset="0"/>
              </a:rPr>
              <a:t>    </a:t>
            </a:r>
            <a:r>
              <a:rPr lang="en-US" err="1">
                <a:solidFill>
                  <a:schemeClr val="tx1"/>
                </a:solidFill>
                <a:latin typeface="Consolas" panose="020B0609020204030204" pitchFamily="49" charset="0"/>
                <a:cs typeface="Consolas" panose="020B0609020204030204" pitchFamily="49" charset="0"/>
              </a:rPr>
              <a:t>c_base</a:t>
            </a:r>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b_base</a:t>
            </a:r>
            <a:endParaRPr lang="en-US">
              <a:solidFill>
                <a:schemeClr val="tx1"/>
              </a:solidFill>
              <a:latin typeface="Consolas" panose="020B0609020204030204" pitchFamily="49" charset="0"/>
              <a:cs typeface="Consolas" panose="020B0609020204030204" pitchFamily="49" charset="0"/>
            </a:endParaRPr>
          </a:p>
          <a:p>
            <a:r>
              <a:rPr lang="en-US">
                <a:solidFill>
                  <a:schemeClr val="tx1"/>
                </a:solidFill>
                <a:latin typeface="Consolas" panose="020B0609020204030204" pitchFamily="49" charset="0"/>
                <a:cs typeface="Consolas" panose="020B0609020204030204" pitchFamily="49" charset="0"/>
              </a:rPr>
              <a:t>    </a:t>
            </a:r>
            <a:r>
              <a:rPr lang="en-US" err="1">
                <a:solidFill>
                  <a:schemeClr val="tx1"/>
                </a:solidFill>
                <a:latin typeface="Consolas" panose="020B0609020204030204" pitchFamily="49" charset="0"/>
                <a:cs typeface="Consolas" panose="020B0609020204030204" pitchFamily="49" charset="0"/>
              </a:rPr>
              <a:t>c_bound</a:t>
            </a:r>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b_bound</a:t>
            </a:r>
            <a:endParaRPr lang="en-US">
              <a:solidFill>
                <a:schemeClr val="tx1"/>
              </a:solidFill>
              <a:latin typeface="Consolas" panose="020B0609020204030204" pitchFamily="49" charset="0"/>
              <a:cs typeface="Consolas" panose="020B0609020204030204" pitchFamily="49" charset="0"/>
            </a:endParaRPr>
          </a:p>
        </p:txBody>
      </p:sp>
      <p:sp>
        <p:nvSpPr>
          <p:cNvPr id="22" name="Rectangle 21">
            <a:extLst>
              <a:ext uri="{FF2B5EF4-FFF2-40B4-BE49-F238E27FC236}">
                <a16:creationId xmlns:a16="http://schemas.microsoft.com/office/drawing/2014/main" id="{A9120B71-5723-FB4B-AB58-07D0FB0F71BA}"/>
              </a:ext>
            </a:extLst>
          </p:cNvPr>
          <p:cNvSpPr/>
          <p:nvPr/>
        </p:nvSpPr>
        <p:spPr>
          <a:xfrm>
            <a:off x="1292433" y="5013684"/>
            <a:ext cx="6581206" cy="1597074"/>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onsolas" panose="020B0609020204030204" pitchFamily="49" charset="0"/>
                <a:cs typeface="Consolas" panose="020B0609020204030204" pitchFamily="49" charset="0"/>
              </a:rPr>
              <a:t>c[510] = ‘a’;</a:t>
            </a:r>
          </a:p>
          <a:p>
            <a:r>
              <a:rPr lang="en-US">
                <a:solidFill>
                  <a:schemeClr val="tx1"/>
                </a:solidFill>
                <a:latin typeface="Consolas" panose="020B0609020204030204" pitchFamily="49" charset="0"/>
                <a:cs typeface="Consolas" panose="020B0609020204030204" pitchFamily="49" charset="0"/>
              </a:rPr>
              <a:t>    c == b+2 == a+2</a:t>
            </a:r>
          </a:p>
          <a:p>
            <a:r>
              <a:rPr lang="en-US">
                <a:solidFill>
                  <a:schemeClr val="tx1"/>
                </a:solidFill>
                <a:latin typeface="Consolas" panose="020B0609020204030204" pitchFamily="49" charset="0"/>
                <a:cs typeface="Consolas" panose="020B0609020204030204" pitchFamily="49" charset="0"/>
              </a:rPr>
              <a:t>    c+510 == b+510+2 == a+510+2 == a+512</a:t>
            </a:r>
          </a:p>
          <a:p>
            <a:r>
              <a:rPr lang="en-US">
                <a:solidFill>
                  <a:schemeClr val="tx1"/>
                </a:solidFill>
                <a:latin typeface="Consolas" panose="020B0609020204030204" pitchFamily="49" charset="0"/>
                <a:cs typeface="Consolas" panose="020B0609020204030204" pitchFamily="49" charset="0"/>
              </a:rPr>
              <a:t>    </a:t>
            </a:r>
            <a:r>
              <a:rPr lang="en-US" err="1">
                <a:solidFill>
                  <a:schemeClr val="tx1"/>
                </a:solidFill>
                <a:latin typeface="Consolas" panose="020B0609020204030204" pitchFamily="49" charset="0"/>
                <a:cs typeface="Consolas" panose="020B0609020204030204" pitchFamily="49" charset="0"/>
              </a:rPr>
              <a:t>c_base</a:t>
            </a:r>
            <a:r>
              <a:rPr lang="en-US">
                <a:solidFill>
                  <a:schemeClr val="tx1"/>
                </a:solidFill>
                <a:latin typeface="Consolas" panose="020B0609020204030204" pitchFamily="49" charset="0"/>
                <a:cs typeface="Consolas" panose="020B0609020204030204" pitchFamily="49" charset="0"/>
              </a:rPr>
              <a:t> &lt;= c+510 but c+510 &gt;= </a:t>
            </a:r>
            <a:r>
              <a:rPr lang="en-US" err="1">
                <a:solidFill>
                  <a:srgbClr val="C00000"/>
                </a:solidFill>
                <a:latin typeface="Consolas" panose="020B0609020204030204" pitchFamily="49" charset="0"/>
                <a:cs typeface="Consolas" panose="020B0609020204030204" pitchFamily="49" charset="0"/>
              </a:rPr>
              <a:t>c_bound</a:t>
            </a:r>
            <a:endParaRPr lang="en-US">
              <a:solidFill>
                <a:srgbClr val="C00000"/>
              </a:solidFill>
              <a:latin typeface="Consolas" panose="020B0609020204030204" pitchFamily="49" charset="0"/>
              <a:cs typeface="Consolas" panose="020B0609020204030204" pitchFamily="49" charset="0"/>
            </a:endParaRPr>
          </a:p>
          <a:p>
            <a:r>
              <a:rPr lang="en-US">
                <a:solidFill>
                  <a:srgbClr val="C00000"/>
                </a:solidFill>
                <a:latin typeface="Consolas" panose="020B0609020204030204" pitchFamily="49" charset="0"/>
                <a:cs typeface="Consolas" panose="020B0609020204030204" pitchFamily="49" charset="0"/>
              </a:rPr>
              <a:t>Disallow write!</a:t>
            </a:r>
          </a:p>
        </p:txBody>
      </p:sp>
      <p:sp>
        <p:nvSpPr>
          <p:cNvPr id="2" name="Title 1">
            <a:extLst>
              <a:ext uri="{FF2B5EF4-FFF2-40B4-BE49-F238E27FC236}">
                <a16:creationId xmlns:a16="http://schemas.microsoft.com/office/drawing/2014/main" id="{D58AE2D2-298C-6640-AF7C-06E0FF748E71}"/>
              </a:ext>
            </a:extLst>
          </p:cNvPr>
          <p:cNvSpPr>
            <a:spLocks noGrp="1"/>
          </p:cNvSpPr>
          <p:nvPr>
            <p:ph type="title"/>
          </p:nvPr>
        </p:nvSpPr>
        <p:spPr/>
        <p:txBody>
          <a:bodyPr/>
          <a:lstStyle/>
          <a:p>
            <a:r>
              <a:rPr lang="en-US"/>
              <a:t>Base and Bound Check</a:t>
            </a:r>
          </a:p>
        </p:txBody>
      </p:sp>
      <p:sp>
        <p:nvSpPr>
          <p:cNvPr id="3" name="Content Placeholder 2">
            <a:extLst>
              <a:ext uri="{FF2B5EF4-FFF2-40B4-BE49-F238E27FC236}">
                <a16:creationId xmlns:a16="http://schemas.microsoft.com/office/drawing/2014/main" id="{E91180C7-0050-604A-ACE4-D95A6E441503}"/>
              </a:ext>
            </a:extLst>
          </p:cNvPr>
          <p:cNvSpPr>
            <a:spLocks noGrp="1"/>
          </p:cNvSpPr>
          <p:nvPr>
            <p:ph idx="1"/>
          </p:nvPr>
        </p:nvSpPr>
        <p:spPr>
          <a:xfrm>
            <a:off x="838200" y="1463312"/>
            <a:ext cx="10515600" cy="455638"/>
          </a:xfrm>
        </p:spPr>
        <p:txBody>
          <a:bodyPr>
            <a:normAutofit lnSpcReduction="10000"/>
          </a:bodyPr>
          <a:lstStyle/>
          <a:p>
            <a:r>
              <a:rPr lang="en-US"/>
              <a:t>Propagation</a:t>
            </a:r>
          </a:p>
          <a:p>
            <a:endParaRPr lang="en-US"/>
          </a:p>
          <a:p>
            <a:pPr marL="914400" lvl="2" indent="0">
              <a:buNone/>
            </a:pPr>
            <a:endParaRPr lang="en-US">
              <a:latin typeface="Consolas" panose="020B0609020204030204" pitchFamily="49" charset="0"/>
            </a:endParaRPr>
          </a:p>
          <a:p>
            <a:pPr marL="914400" lvl="2" indent="0">
              <a:buNone/>
            </a:pPr>
            <a:endParaRPr lang="en-US" b="1">
              <a:solidFill>
                <a:srgbClr val="000CFF"/>
              </a:solidFill>
              <a:latin typeface="Consolas" panose="020B0609020204030204" pitchFamily="49" charset="0"/>
            </a:endParaRPr>
          </a:p>
        </p:txBody>
      </p:sp>
      <p:sp>
        <p:nvSpPr>
          <p:cNvPr id="4" name="Rectangle 3">
            <a:extLst>
              <a:ext uri="{FF2B5EF4-FFF2-40B4-BE49-F238E27FC236}">
                <a16:creationId xmlns:a16="http://schemas.microsoft.com/office/drawing/2014/main" id="{2C67B350-EB4C-304A-B697-7B80EBA7597D}"/>
              </a:ext>
            </a:extLst>
          </p:cNvPr>
          <p:cNvSpPr/>
          <p:nvPr/>
        </p:nvSpPr>
        <p:spPr>
          <a:xfrm>
            <a:off x="5739740" y="193460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C3F83D-A646-454D-9DCE-78FEA45435D1}"/>
              </a:ext>
            </a:extLst>
          </p:cNvPr>
          <p:cNvSpPr/>
          <p:nvPr/>
        </p:nvSpPr>
        <p:spPr>
          <a:xfrm>
            <a:off x="7504389" y="193460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6" name="Rectangle 5">
            <a:extLst>
              <a:ext uri="{FF2B5EF4-FFF2-40B4-BE49-F238E27FC236}">
                <a16:creationId xmlns:a16="http://schemas.microsoft.com/office/drawing/2014/main" id="{29F0B30F-C89A-2F42-B301-B5AF353089BD}"/>
              </a:ext>
            </a:extLst>
          </p:cNvPr>
          <p:cNvSpPr/>
          <p:nvPr/>
        </p:nvSpPr>
        <p:spPr>
          <a:xfrm>
            <a:off x="9269038" y="19346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94F8C519-8637-A949-9485-9CE09842664F}"/>
              </a:ext>
            </a:extLst>
          </p:cNvPr>
          <p:cNvCxnSpPr/>
          <p:nvPr/>
        </p:nvCxnSpPr>
        <p:spPr>
          <a:xfrm flipV="1">
            <a:off x="7508383"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80E1E4F-F239-EA4B-807A-60C911A74D31}"/>
              </a:ext>
            </a:extLst>
          </p:cNvPr>
          <p:cNvCxnSpPr/>
          <p:nvPr/>
        </p:nvCxnSpPr>
        <p:spPr>
          <a:xfrm flipV="1">
            <a:off x="9269038"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DA6494E-6AAE-7540-890E-8D919440188D}"/>
              </a:ext>
            </a:extLst>
          </p:cNvPr>
          <p:cNvSpPr txBox="1"/>
          <p:nvPr/>
        </p:nvSpPr>
        <p:spPr>
          <a:xfrm>
            <a:off x="7191643" y="3306369"/>
            <a:ext cx="625492" cy="369332"/>
          </a:xfrm>
          <a:prstGeom prst="rect">
            <a:avLst/>
          </a:prstGeom>
          <a:noFill/>
        </p:spPr>
        <p:txBody>
          <a:bodyPr wrap="none" rtlCol="0">
            <a:spAutoFit/>
          </a:bodyPr>
          <a:lstStyle/>
          <a:p>
            <a:r>
              <a:rPr lang="en-US"/>
              <a:t>Base</a:t>
            </a:r>
          </a:p>
        </p:txBody>
      </p:sp>
      <p:sp>
        <p:nvSpPr>
          <p:cNvPr id="10" name="TextBox 9">
            <a:extLst>
              <a:ext uri="{FF2B5EF4-FFF2-40B4-BE49-F238E27FC236}">
                <a16:creationId xmlns:a16="http://schemas.microsoft.com/office/drawing/2014/main" id="{39E17F08-A4D1-1442-9CC1-80AF7D58531F}"/>
              </a:ext>
            </a:extLst>
          </p:cNvPr>
          <p:cNvSpPr txBox="1"/>
          <p:nvPr/>
        </p:nvSpPr>
        <p:spPr>
          <a:xfrm>
            <a:off x="8924208" y="3315028"/>
            <a:ext cx="797013" cy="369332"/>
          </a:xfrm>
          <a:prstGeom prst="rect">
            <a:avLst/>
          </a:prstGeom>
          <a:noFill/>
        </p:spPr>
        <p:txBody>
          <a:bodyPr wrap="none" rtlCol="0">
            <a:spAutoFit/>
          </a:bodyPr>
          <a:lstStyle/>
          <a:p>
            <a:r>
              <a:rPr lang="en-US"/>
              <a:t>Bound</a:t>
            </a:r>
          </a:p>
        </p:txBody>
      </p:sp>
      <p:cxnSp>
        <p:nvCxnSpPr>
          <p:cNvPr id="11" name="Straight Arrow Connector 10">
            <a:extLst>
              <a:ext uri="{FF2B5EF4-FFF2-40B4-BE49-F238E27FC236}">
                <a16:creationId xmlns:a16="http://schemas.microsoft.com/office/drawing/2014/main" id="{E1A1DCFB-979A-3D48-8070-6D6478D9A19C}"/>
              </a:ext>
            </a:extLst>
          </p:cNvPr>
          <p:cNvCxnSpPr/>
          <p:nvPr/>
        </p:nvCxnSpPr>
        <p:spPr>
          <a:xfrm flipV="1">
            <a:off x="6409499"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4180A91-D02C-FC44-B13F-AA1DC9598D2F}"/>
              </a:ext>
            </a:extLst>
          </p:cNvPr>
          <p:cNvCxnSpPr/>
          <p:nvPr/>
        </p:nvCxnSpPr>
        <p:spPr>
          <a:xfrm flipV="1">
            <a:off x="10428046"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53A319-45F5-304E-99C3-8412DB6A4403}"/>
              </a:ext>
            </a:extLst>
          </p:cNvPr>
          <p:cNvSpPr txBox="1"/>
          <p:nvPr/>
        </p:nvSpPr>
        <p:spPr>
          <a:xfrm>
            <a:off x="6117450" y="3306369"/>
            <a:ext cx="623889" cy="369332"/>
          </a:xfrm>
          <a:prstGeom prst="rect">
            <a:avLst/>
          </a:prstGeom>
          <a:noFill/>
        </p:spPr>
        <p:txBody>
          <a:bodyPr wrap="none" rtlCol="0">
            <a:spAutoFit/>
          </a:bodyPr>
          <a:lstStyle/>
          <a:p>
            <a:r>
              <a:rPr lang="en-US"/>
              <a:t>a[-1]</a:t>
            </a:r>
          </a:p>
        </p:txBody>
      </p:sp>
      <p:sp>
        <p:nvSpPr>
          <p:cNvPr id="14" name="TextBox 13">
            <a:extLst>
              <a:ext uri="{FF2B5EF4-FFF2-40B4-BE49-F238E27FC236}">
                <a16:creationId xmlns:a16="http://schemas.microsoft.com/office/drawing/2014/main" id="{635B369F-A6C6-B449-960F-DD5D67A04260}"/>
              </a:ext>
            </a:extLst>
          </p:cNvPr>
          <p:cNvSpPr txBox="1"/>
          <p:nvPr/>
        </p:nvSpPr>
        <p:spPr>
          <a:xfrm>
            <a:off x="10112172" y="3302370"/>
            <a:ext cx="787395" cy="369332"/>
          </a:xfrm>
          <a:prstGeom prst="rect">
            <a:avLst/>
          </a:prstGeom>
          <a:noFill/>
        </p:spPr>
        <p:txBody>
          <a:bodyPr wrap="none" rtlCol="0">
            <a:spAutoFit/>
          </a:bodyPr>
          <a:lstStyle/>
          <a:p>
            <a:r>
              <a:rPr lang="en-US"/>
              <a:t>a[512]</a:t>
            </a:r>
          </a:p>
        </p:txBody>
      </p:sp>
      <p:cxnSp>
        <p:nvCxnSpPr>
          <p:cNvPr id="16" name="Straight Arrow Connector 15">
            <a:extLst>
              <a:ext uri="{FF2B5EF4-FFF2-40B4-BE49-F238E27FC236}">
                <a16:creationId xmlns:a16="http://schemas.microsoft.com/office/drawing/2014/main" id="{5960505D-2A86-EA43-A0AF-DFEC86869398}"/>
              </a:ext>
            </a:extLst>
          </p:cNvPr>
          <p:cNvCxnSpPr/>
          <p:nvPr/>
        </p:nvCxnSpPr>
        <p:spPr>
          <a:xfrm>
            <a:off x="7504389" y="1090863"/>
            <a:ext cx="0" cy="734762"/>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5D8AB1D-FCDC-DC4F-BF04-A46042A63A72}"/>
              </a:ext>
            </a:extLst>
          </p:cNvPr>
          <p:cNvCxnSpPr/>
          <p:nvPr/>
        </p:nvCxnSpPr>
        <p:spPr>
          <a:xfrm>
            <a:off x="7817210" y="1098884"/>
            <a:ext cx="0" cy="734762"/>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B82C2C-FF9F-9544-9F2F-0808561697E7}"/>
              </a:ext>
            </a:extLst>
          </p:cNvPr>
          <p:cNvSpPr txBox="1"/>
          <p:nvPr/>
        </p:nvSpPr>
        <p:spPr>
          <a:xfrm>
            <a:off x="7349539" y="721530"/>
            <a:ext cx="309700" cy="369332"/>
          </a:xfrm>
          <a:prstGeom prst="rect">
            <a:avLst/>
          </a:prstGeom>
          <a:noFill/>
        </p:spPr>
        <p:txBody>
          <a:bodyPr wrap="none" rtlCol="0">
            <a:spAutoFit/>
          </a:bodyPr>
          <a:lstStyle/>
          <a:p>
            <a:r>
              <a:rPr lang="en-US"/>
              <a:t>B</a:t>
            </a:r>
          </a:p>
        </p:txBody>
      </p:sp>
      <p:sp>
        <p:nvSpPr>
          <p:cNvPr id="19" name="TextBox 18">
            <a:extLst>
              <a:ext uri="{FF2B5EF4-FFF2-40B4-BE49-F238E27FC236}">
                <a16:creationId xmlns:a16="http://schemas.microsoft.com/office/drawing/2014/main" id="{C2143F31-848E-DD41-8659-B5A610FFDE52}"/>
              </a:ext>
            </a:extLst>
          </p:cNvPr>
          <p:cNvSpPr txBox="1"/>
          <p:nvPr/>
        </p:nvSpPr>
        <p:spPr>
          <a:xfrm>
            <a:off x="7682436" y="729552"/>
            <a:ext cx="309700" cy="369332"/>
          </a:xfrm>
          <a:prstGeom prst="rect">
            <a:avLst/>
          </a:prstGeom>
          <a:noFill/>
        </p:spPr>
        <p:txBody>
          <a:bodyPr wrap="none" rtlCol="0">
            <a:spAutoFit/>
          </a:bodyPr>
          <a:lstStyle/>
          <a:p>
            <a:r>
              <a:rPr lang="en-US"/>
              <a:t>C</a:t>
            </a:r>
          </a:p>
        </p:txBody>
      </p:sp>
    </p:spTree>
    <p:extLst>
      <p:ext uri="{BB962C8B-B14F-4D97-AF65-F5344CB8AC3E}">
        <p14:creationId xmlns:p14="http://schemas.microsoft.com/office/powerpoint/2010/main" val="30570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E2D2-298C-6640-AF7C-06E0FF748E71}"/>
              </a:ext>
            </a:extLst>
          </p:cNvPr>
          <p:cNvSpPr>
            <a:spLocks noGrp="1"/>
          </p:cNvSpPr>
          <p:nvPr>
            <p:ph type="title"/>
          </p:nvPr>
        </p:nvSpPr>
        <p:spPr/>
        <p:txBody>
          <a:bodyPr/>
          <a:lstStyle/>
          <a:p>
            <a:r>
              <a:rPr lang="en-US"/>
              <a:t>Base and Bound Check</a:t>
            </a:r>
          </a:p>
        </p:txBody>
      </p:sp>
      <p:sp>
        <p:nvSpPr>
          <p:cNvPr id="3" name="Content Placeholder 2">
            <a:extLst>
              <a:ext uri="{FF2B5EF4-FFF2-40B4-BE49-F238E27FC236}">
                <a16:creationId xmlns:a16="http://schemas.microsoft.com/office/drawing/2014/main" id="{E91180C7-0050-604A-ACE4-D95A6E441503}"/>
              </a:ext>
            </a:extLst>
          </p:cNvPr>
          <p:cNvSpPr>
            <a:spLocks noGrp="1"/>
          </p:cNvSpPr>
          <p:nvPr>
            <p:ph idx="1"/>
          </p:nvPr>
        </p:nvSpPr>
        <p:spPr/>
        <p:txBody>
          <a:bodyPr>
            <a:normAutofit fontScale="92500" lnSpcReduction="20000"/>
          </a:bodyPr>
          <a:lstStyle/>
          <a:p>
            <a:r>
              <a:rPr lang="en-US"/>
              <a:t>Buffer?</a:t>
            </a:r>
          </a:p>
          <a:p>
            <a:pPr marL="457200" lvl="1" indent="0">
              <a:buNone/>
            </a:pPr>
            <a:r>
              <a:rPr lang="en-US" err="1">
                <a:latin typeface="Consolas" panose="020B0609020204030204" pitchFamily="49" charset="0"/>
                <a:cs typeface="Courier New" panose="02070309020205020404" pitchFamily="49" charset="0"/>
              </a:rPr>
              <a:t>strcpy</a:t>
            </a:r>
            <a:r>
              <a:rPr lang="en-US">
                <a:latin typeface="Consolas" panose="020B0609020204030204" pitchFamily="49" charset="0"/>
                <a:cs typeface="Courier New" panose="02070309020205020404" pitchFamily="49" charset="0"/>
              </a:rPr>
              <a:t>(c, “A”*510);</a:t>
            </a:r>
          </a:p>
          <a:p>
            <a:endParaRPr lang="en-US"/>
          </a:p>
          <a:p>
            <a:r>
              <a:rPr lang="en-US"/>
              <a:t>When copying 510</a:t>
            </a:r>
            <a:r>
              <a:rPr lang="en-US" baseline="30000"/>
              <a:t>th</a:t>
            </a:r>
            <a:r>
              <a:rPr lang="en-US"/>
              <a:t> character:</a:t>
            </a:r>
          </a:p>
          <a:p>
            <a:pPr marL="914400" lvl="2" indent="0">
              <a:buNone/>
            </a:pPr>
            <a:br>
              <a:rPr lang="en-US"/>
            </a:br>
            <a:br>
              <a:rPr lang="en-US"/>
            </a:br>
            <a:br>
              <a:rPr lang="en-US"/>
            </a:br>
            <a:br>
              <a:rPr lang="en-US"/>
            </a:br>
            <a:endParaRPr lang="en-US"/>
          </a:p>
          <a:p>
            <a:r>
              <a:rPr lang="en-US"/>
              <a:t>This is how dynamic languages (e.g., Java, Python, Golang) protect </a:t>
            </a:r>
            <a:br>
              <a:rPr lang="en-US"/>
            </a:br>
            <a:r>
              <a:rPr lang="en-US"/>
              <a:t>buffer overflows</a:t>
            </a:r>
          </a:p>
          <a:p>
            <a:endParaRPr lang="en-US"/>
          </a:p>
          <a:p>
            <a:r>
              <a:rPr lang="en-US"/>
              <a:t>C++ STL (Standard Template </a:t>
            </a:r>
            <a:r>
              <a:rPr lang="en-US" err="1"/>
              <a:t>Libraies</a:t>
            </a:r>
            <a:r>
              <a:rPr lang="en-US"/>
              <a:t>)</a:t>
            </a:r>
          </a:p>
          <a:p>
            <a:pPr lvl="1"/>
            <a:r>
              <a:rPr lang="en-US">
                <a:latin typeface="Consolas" panose="020B0609020204030204" pitchFamily="49" charset="0"/>
                <a:cs typeface="Consolas" panose="020B0609020204030204" pitchFamily="49" charset="0"/>
                <a:hlinkClick r:id="rId3"/>
              </a:rPr>
              <a:t>std::vector in C++</a:t>
            </a:r>
            <a:endParaRPr lang="en-US">
              <a:latin typeface="Consolas" panose="020B0609020204030204" pitchFamily="49" charset="0"/>
              <a:cs typeface="Consolas" panose="020B0609020204030204" pitchFamily="49" charset="0"/>
            </a:endParaRPr>
          </a:p>
          <a:p>
            <a:pPr lvl="1"/>
            <a:endParaRPr lang="en-US"/>
          </a:p>
          <a:p>
            <a:pPr lvl="1"/>
            <a:endParaRPr lang="en-US"/>
          </a:p>
        </p:txBody>
      </p:sp>
      <p:sp>
        <p:nvSpPr>
          <p:cNvPr id="7" name="TextBox 6">
            <a:extLst>
              <a:ext uri="{FF2B5EF4-FFF2-40B4-BE49-F238E27FC236}">
                <a16:creationId xmlns:a16="http://schemas.microsoft.com/office/drawing/2014/main" id="{BD91D9FB-498F-524F-8E07-5C6DF013A149}"/>
              </a:ext>
            </a:extLst>
          </p:cNvPr>
          <p:cNvSpPr txBox="1"/>
          <p:nvPr/>
        </p:nvSpPr>
        <p:spPr>
          <a:xfrm>
            <a:off x="1410788" y="3346157"/>
            <a:ext cx="6694715" cy="923330"/>
          </a:xfrm>
          <a:prstGeom prst="rect">
            <a:avLst/>
          </a:prstGeom>
          <a:solidFill>
            <a:schemeClr val="bg2">
              <a:alpha val="35000"/>
            </a:schemeClr>
          </a:solidFill>
        </p:spPr>
        <p:txBody>
          <a:bodyPr wrap="square">
            <a:spAutoFit/>
          </a:bodyPr>
          <a:lstStyle/>
          <a:p>
            <a:r>
              <a:rPr lang="en-US">
                <a:latin typeface="Consolas" panose="020B0609020204030204" pitchFamily="49" charset="0"/>
                <a:cs typeface="Consolas" panose="020B0609020204030204" pitchFamily="49" charset="0"/>
              </a:rPr>
              <a:t>c[510] = ’A’;</a:t>
            </a:r>
          </a:p>
          <a:p>
            <a:r>
              <a:rPr lang="en-US">
                <a:latin typeface="Consolas" panose="020B0609020204030204" pitchFamily="49" charset="0"/>
                <a:cs typeface="Consolas" panose="020B0609020204030204" pitchFamily="49" charset="0"/>
              </a:rPr>
              <a:t>	c+510 &gt; </a:t>
            </a:r>
            <a:r>
              <a:rPr lang="en-US" err="1">
                <a:latin typeface="Consolas" panose="020B0609020204030204" pitchFamily="49" charset="0"/>
                <a:cs typeface="Consolas" panose="020B0609020204030204" pitchFamily="49" charset="0"/>
              </a:rPr>
              <a:t>c_bound</a:t>
            </a:r>
            <a:r>
              <a:rPr lang="en-US">
                <a:latin typeface="Consolas" panose="020B0609020204030204" pitchFamily="49" charset="0"/>
                <a:cs typeface="Consolas" panose="020B0609020204030204" pitchFamily="49" charset="0"/>
              </a:rPr>
              <a:t>  (c+510 == a+512 &gt; bound…)</a:t>
            </a:r>
          </a:p>
          <a:p>
            <a:r>
              <a:rPr lang="en-US">
                <a:latin typeface="Consolas" panose="020B0609020204030204" pitchFamily="49" charset="0"/>
                <a:cs typeface="Consolas" panose="020B0609020204030204" pitchFamily="49" charset="0"/>
              </a:rPr>
              <a:t>	Detect buffer overrun!</a:t>
            </a:r>
          </a:p>
        </p:txBody>
      </p:sp>
    </p:spTree>
    <p:extLst>
      <p:ext uri="{BB962C8B-B14F-4D97-AF65-F5344CB8AC3E}">
        <p14:creationId xmlns:p14="http://schemas.microsoft.com/office/powerpoint/2010/main" val="139052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FC4E-9B3F-894D-B7E5-191583155B68}"/>
              </a:ext>
            </a:extLst>
          </p:cNvPr>
          <p:cNvSpPr>
            <a:spLocks noGrp="1"/>
          </p:cNvSpPr>
          <p:nvPr>
            <p:ph type="title"/>
          </p:nvPr>
        </p:nvSpPr>
        <p:spPr>
          <a:xfrm>
            <a:off x="838200" y="365125"/>
            <a:ext cx="6009167" cy="1325563"/>
          </a:xfrm>
        </p:spPr>
        <p:txBody>
          <a:bodyPr/>
          <a:lstStyle/>
          <a:p>
            <a:r>
              <a:rPr lang="en-US"/>
              <a:t>                                                      [PLDI’09]</a:t>
            </a:r>
          </a:p>
        </p:txBody>
      </p:sp>
      <p:pic>
        <p:nvPicPr>
          <p:cNvPr id="5" name="Content Placeholder 4">
            <a:extLst>
              <a:ext uri="{FF2B5EF4-FFF2-40B4-BE49-F238E27FC236}">
                <a16:creationId xmlns:a16="http://schemas.microsoft.com/office/drawing/2014/main" id="{14050919-B05A-3D4C-AF3F-58E7BBD23EE3}"/>
              </a:ext>
            </a:extLst>
          </p:cNvPr>
          <p:cNvPicPr>
            <a:picLocks noGrp="1" noChangeAspect="1"/>
          </p:cNvPicPr>
          <p:nvPr>
            <p:ph idx="1"/>
          </p:nvPr>
        </p:nvPicPr>
        <p:blipFill>
          <a:blip r:embed="rId3"/>
          <a:stretch>
            <a:fillRect/>
          </a:stretch>
        </p:blipFill>
        <p:spPr>
          <a:xfrm>
            <a:off x="342900" y="62706"/>
            <a:ext cx="6362700" cy="1930400"/>
          </a:xfrm>
        </p:spPr>
      </p:pic>
      <p:sp>
        <p:nvSpPr>
          <p:cNvPr id="3" name="TextBox 2">
            <a:extLst>
              <a:ext uri="{FF2B5EF4-FFF2-40B4-BE49-F238E27FC236}">
                <a16:creationId xmlns:a16="http://schemas.microsoft.com/office/drawing/2014/main" id="{57325E8C-D28F-4749-96AF-42E65811555C}"/>
              </a:ext>
            </a:extLst>
          </p:cNvPr>
          <p:cNvSpPr txBox="1"/>
          <p:nvPr/>
        </p:nvSpPr>
        <p:spPr>
          <a:xfrm>
            <a:off x="6936006" y="345157"/>
            <a:ext cx="5139036" cy="923330"/>
          </a:xfrm>
          <a:prstGeom prst="rect">
            <a:avLst/>
          </a:prstGeom>
          <a:noFill/>
        </p:spPr>
        <p:txBody>
          <a:bodyPr wrap="none" rtlCol="0">
            <a:spAutoFit/>
          </a:bodyPr>
          <a:lstStyle/>
          <a:p>
            <a:r>
              <a:rPr lang="en-US"/>
              <a:t>In Proceedings of</a:t>
            </a:r>
          </a:p>
          <a:p>
            <a:r>
              <a:rPr lang="en-US"/>
              <a:t>Programming Language Design and Implementation</a:t>
            </a:r>
          </a:p>
          <a:p>
            <a:r>
              <a:rPr lang="en-US"/>
              <a:t>(PLDI) 2009</a:t>
            </a:r>
          </a:p>
        </p:txBody>
      </p:sp>
      <p:sp>
        <p:nvSpPr>
          <p:cNvPr id="6" name="TextBox 5">
            <a:extLst>
              <a:ext uri="{FF2B5EF4-FFF2-40B4-BE49-F238E27FC236}">
                <a16:creationId xmlns:a16="http://schemas.microsoft.com/office/drawing/2014/main" id="{FFC57B19-CE5C-7AF9-E985-1A32492AD5B7}"/>
              </a:ext>
            </a:extLst>
          </p:cNvPr>
          <p:cNvSpPr txBox="1"/>
          <p:nvPr/>
        </p:nvSpPr>
        <p:spPr>
          <a:xfrm>
            <a:off x="484415" y="2295525"/>
            <a:ext cx="7007134" cy="1200329"/>
          </a:xfrm>
          <a:prstGeom prst="rect">
            <a:avLst/>
          </a:prstGeom>
          <a:solidFill>
            <a:schemeClr val="bg2">
              <a:alpha val="35000"/>
            </a:schemeClr>
          </a:solidFill>
          <a:ln>
            <a:noFill/>
          </a:ln>
        </p:spPr>
        <p:txBody>
          <a:bodyPr wrap="square">
            <a:spAutoFit/>
          </a:bodyPr>
          <a:lstStyle/>
          <a:p>
            <a:r>
              <a:rPr lang="en-US" err="1">
                <a:latin typeface="Consolas" panose="020B0609020204030204" pitchFamily="49" charset="0"/>
                <a:cs typeface="Consolas" panose="020B0609020204030204" pitchFamily="49" charset="0"/>
              </a:rPr>
              <a:t>ptr</a:t>
            </a:r>
            <a:r>
              <a:rPr lang="en-US">
                <a:latin typeface="Consolas" panose="020B0609020204030204" pitchFamily="49" charset="0"/>
                <a:cs typeface="Consolas" panose="020B0609020204030204" pitchFamily="49" charset="0"/>
              </a:rPr>
              <a:t> = malloc(size);</a:t>
            </a:r>
          </a:p>
          <a:p>
            <a:r>
              <a:rPr lang="en-US" err="1">
                <a:latin typeface="Consolas" panose="020B0609020204030204" pitchFamily="49" charset="0"/>
                <a:cs typeface="Consolas" panose="020B0609020204030204" pitchFamily="49" charset="0"/>
              </a:rPr>
              <a:t>ptr_base</a:t>
            </a:r>
            <a:r>
              <a:rPr lang="en-US">
                <a:latin typeface="Consolas" panose="020B0609020204030204" pitchFamily="49" charset="0"/>
                <a:cs typeface="Consolas" panose="020B0609020204030204" pitchFamily="49" charset="0"/>
              </a:rPr>
              <a:t> = </a:t>
            </a:r>
            <a:r>
              <a:rPr lang="en-US" err="1">
                <a:latin typeface="Consolas" panose="020B0609020204030204" pitchFamily="49" charset="0"/>
                <a:cs typeface="Consolas" panose="020B0609020204030204" pitchFamily="49" charset="0"/>
              </a:rPr>
              <a:t>ptr</a:t>
            </a:r>
            <a:r>
              <a:rPr lang="en-US">
                <a:latin typeface="Consolas" panose="020B0609020204030204" pitchFamily="49" charset="0"/>
                <a:cs typeface="Consolas" panose="020B0609020204030204" pitchFamily="49" charset="0"/>
              </a:rPr>
              <a:t>;</a:t>
            </a:r>
          </a:p>
          <a:p>
            <a:r>
              <a:rPr lang="en-US" err="1">
                <a:latin typeface="Consolas" panose="020B0609020204030204" pitchFamily="49" charset="0"/>
                <a:cs typeface="Consolas" panose="020B0609020204030204" pitchFamily="49" charset="0"/>
              </a:rPr>
              <a:t>ptr_bound</a:t>
            </a:r>
            <a:r>
              <a:rPr lang="en-US">
                <a:latin typeface="Consolas" panose="020B0609020204030204" pitchFamily="49" charset="0"/>
                <a:cs typeface="Consolas" panose="020B0609020204030204" pitchFamily="49" charset="0"/>
              </a:rPr>
              <a:t> = </a:t>
            </a:r>
            <a:r>
              <a:rPr lang="en-US" err="1">
                <a:latin typeface="Consolas" panose="020B0609020204030204" pitchFamily="49" charset="0"/>
                <a:cs typeface="Consolas" panose="020B0609020204030204" pitchFamily="49" charset="0"/>
              </a:rPr>
              <a:t>ptr</a:t>
            </a:r>
            <a:r>
              <a:rPr lang="en-US">
                <a:latin typeface="Consolas" panose="020B0609020204030204" pitchFamily="49" charset="0"/>
                <a:cs typeface="Consolas" panose="020B0609020204030204" pitchFamily="49" charset="0"/>
              </a:rPr>
              <a:t> + size;</a:t>
            </a:r>
          </a:p>
          <a:p>
            <a:r>
              <a:rPr lang="en-US">
                <a:latin typeface="Consolas" panose="020B0609020204030204" pitchFamily="49" charset="0"/>
                <a:cs typeface="Consolas" panose="020B0609020204030204" pitchFamily="49" charset="0"/>
              </a:rPr>
              <a:t>if (</a:t>
            </a:r>
            <a:r>
              <a:rPr lang="en-US" err="1">
                <a:latin typeface="Consolas" panose="020B0609020204030204" pitchFamily="49" charset="0"/>
                <a:cs typeface="Consolas" panose="020B0609020204030204" pitchFamily="49" charset="0"/>
              </a:rPr>
              <a:t>ptr</a:t>
            </a:r>
            <a:r>
              <a:rPr lang="en-US">
                <a:latin typeface="Consolas" panose="020B0609020204030204" pitchFamily="49" charset="0"/>
                <a:cs typeface="Consolas" panose="020B0609020204030204" pitchFamily="49" charset="0"/>
              </a:rPr>
              <a:t> == NULL) </a:t>
            </a:r>
            <a:r>
              <a:rPr lang="en-US" err="1">
                <a:latin typeface="Consolas" panose="020B0609020204030204" pitchFamily="49" charset="0"/>
                <a:cs typeface="Consolas" panose="020B0609020204030204" pitchFamily="49" charset="0"/>
              </a:rPr>
              <a:t>ptr_bound</a:t>
            </a:r>
            <a:r>
              <a:rPr lang="en-US">
                <a:latin typeface="Consolas" panose="020B0609020204030204" pitchFamily="49" charset="0"/>
                <a:cs typeface="Consolas" panose="020B0609020204030204" pitchFamily="49" charset="0"/>
              </a:rPr>
              <a:t> = NULL;</a:t>
            </a:r>
          </a:p>
        </p:txBody>
      </p:sp>
      <p:sp>
        <p:nvSpPr>
          <p:cNvPr id="8" name="TextBox 7">
            <a:extLst>
              <a:ext uri="{FF2B5EF4-FFF2-40B4-BE49-F238E27FC236}">
                <a16:creationId xmlns:a16="http://schemas.microsoft.com/office/drawing/2014/main" id="{B870BB1A-A07B-75A7-DAE9-B87902956844}"/>
              </a:ext>
            </a:extLst>
          </p:cNvPr>
          <p:cNvSpPr txBox="1"/>
          <p:nvPr/>
        </p:nvSpPr>
        <p:spPr>
          <a:xfrm>
            <a:off x="475704" y="3771164"/>
            <a:ext cx="7015843" cy="1200329"/>
          </a:xfrm>
          <a:prstGeom prst="rect">
            <a:avLst/>
          </a:prstGeom>
          <a:solidFill>
            <a:schemeClr val="bg2">
              <a:alpha val="35000"/>
            </a:schemeClr>
          </a:solidFill>
        </p:spPr>
        <p:txBody>
          <a:bodyPr wrap="square">
            <a:spAutoFit/>
          </a:bodyPr>
          <a:lstStyle/>
          <a:p>
            <a:r>
              <a:rPr lang="en-US">
                <a:latin typeface="Consolas" panose="020B0609020204030204" pitchFamily="49" charset="0"/>
                <a:cs typeface="Consolas" panose="020B0609020204030204" pitchFamily="49" charset="0"/>
              </a:rPr>
              <a:t>int array[100];</a:t>
            </a:r>
          </a:p>
          <a:p>
            <a:r>
              <a:rPr lang="en-US" err="1">
                <a:latin typeface="Consolas" panose="020B0609020204030204" pitchFamily="49" charset="0"/>
                <a:cs typeface="Consolas" panose="020B0609020204030204" pitchFamily="49" charset="0"/>
              </a:rPr>
              <a:t>ptr</a:t>
            </a:r>
            <a:r>
              <a:rPr lang="en-US">
                <a:latin typeface="Consolas" panose="020B0609020204030204" pitchFamily="49" charset="0"/>
                <a:cs typeface="Consolas" panose="020B0609020204030204" pitchFamily="49" charset="0"/>
              </a:rPr>
              <a:t> = &amp;array;</a:t>
            </a:r>
          </a:p>
          <a:p>
            <a:r>
              <a:rPr lang="en-US" err="1">
                <a:latin typeface="Consolas" panose="020B0609020204030204" pitchFamily="49" charset="0"/>
                <a:cs typeface="Consolas" panose="020B0609020204030204" pitchFamily="49" charset="0"/>
              </a:rPr>
              <a:t>ptr_base</a:t>
            </a:r>
            <a:r>
              <a:rPr lang="en-US">
                <a:latin typeface="Consolas" panose="020B0609020204030204" pitchFamily="49" charset="0"/>
                <a:cs typeface="Consolas" panose="020B0609020204030204" pitchFamily="49" charset="0"/>
              </a:rPr>
              <a:t> = &amp;array[0];</a:t>
            </a:r>
          </a:p>
          <a:p>
            <a:r>
              <a:rPr lang="en-US" err="1">
                <a:latin typeface="Consolas" panose="020B0609020204030204" pitchFamily="49" charset="0"/>
                <a:cs typeface="Consolas" panose="020B0609020204030204" pitchFamily="49" charset="0"/>
              </a:rPr>
              <a:t>ptr_bound</a:t>
            </a:r>
            <a:r>
              <a:rPr lang="en-US">
                <a:latin typeface="Consolas" panose="020B0609020204030204" pitchFamily="49" charset="0"/>
                <a:cs typeface="Consolas" panose="020B0609020204030204" pitchFamily="49" charset="0"/>
              </a:rPr>
              <a:t> = &amp;array[100];</a:t>
            </a:r>
          </a:p>
        </p:txBody>
      </p:sp>
      <p:sp>
        <p:nvSpPr>
          <p:cNvPr id="10" name="TextBox 9">
            <a:extLst>
              <a:ext uri="{FF2B5EF4-FFF2-40B4-BE49-F238E27FC236}">
                <a16:creationId xmlns:a16="http://schemas.microsoft.com/office/drawing/2014/main" id="{F4E137BD-300E-069E-B16E-338CBA435714}"/>
              </a:ext>
            </a:extLst>
          </p:cNvPr>
          <p:cNvSpPr txBox="1"/>
          <p:nvPr/>
        </p:nvSpPr>
        <p:spPr>
          <a:xfrm>
            <a:off x="484414" y="5246804"/>
            <a:ext cx="7007133" cy="923330"/>
          </a:xfrm>
          <a:prstGeom prst="rect">
            <a:avLst/>
          </a:prstGeom>
          <a:solidFill>
            <a:schemeClr val="bg2">
              <a:alpha val="35000"/>
            </a:schemeClr>
          </a:solidFill>
        </p:spPr>
        <p:txBody>
          <a:bodyPr wrap="square">
            <a:spAutoFit/>
          </a:bodyPr>
          <a:lstStyle/>
          <a:p>
            <a:r>
              <a:rPr lang="en-US" err="1">
                <a:latin typeface="Consolas" panose="020B0609020204030204" pitchFamily="49" charset="0"/>
                <a:cs typeface="Consolas" panose="020B0609020204030204" pitchFamily="49" charset="0"/>
              </a:rPr>
              <a:t>newptr</a:t>
            </a:r>
            <a:r>
              <a:rPr lang="en-US">
                <a:latin typeface="Consolas" panose="020B0609020204030204" pitchFamily="49" charset="0"/>
                <a:cs typeface="Consolas" panose="020B0609020204030204" pitchFamily="49" charset="0"/>
              </a:rPr>
              <a:t> = </a:t>
            </a:r>
            <a:r>
              <a:rPr lang="en-US" err="1">
                <a:latin typeface="Consolas" panose="020B0609020204030204" pitchFamily="49" charset="0"/>
                <a:cs typeface="Consolas" panose="020B0609020204030204" pitchFamily="49" charset="0"/>
              </a:rPr>
              <a:t>ptr</a:t>
            </a:r>
            <a:r>
              <a:rPr lang="en-US">
                <a:latin typeface="Consolas" panose="020B0609020204030204" pitchFamily="49" charset="0"/>
                <a:cs typeface="Consolas" panose="020B0609020204030204" pitchFamily="49" charset="0"/>
              </a:rPr>
              <a:t> + index;  // or &amp;</a:t>
            </a:r>
            <a:r>
              <a:rPr lang="en-US" err="1">
                <a:latin typeface="Consolas" panose="020B0609020204030204" pitchFamily="49" charset="0"/>
                <a:cs typeface="Consolas" panose="020B0609020204030204" pitchFamily="49" charset="0"/>
              </a:rPr>
              <a:t>ptr</a:t>
            </a:r>
            <a:r>
              <a:rPr lang="en-US">
                <a:latin typeface="Consolas" panose="020B0609020204030204" pitchFamily="49" charset="0"/>
                <a:cs typeface="Consolas" panose="020B0609020204030204" pitchFamily="49" charset="0"/>
              </a:rPr>
              <a:t>[index]</a:t>
            </a:r>
          </a:p>
          <a:p>
            <a:r>
              <a:rPr lang="en-US" err="1">
                <a:latin typeface="Consolas" panose="020B0609020204030204" pitchFamily="49" charset="0"/>
                <a:cs typeface="Consolas" panose="020B0609020204030204" pitchFamily="49" charset="0"/>
              </a:rPr>
              <a:t>newptr_base</a:t>
            </a:r>
            <a:r>
              <a:rPr lang="en-US">
                <a:latin typeface="Consolas" panose="020B0609020204030204" pitchFamily="49" charset="0"/>
                <a:cs typeface="Consolas" panose="020B0609020204030204" pitchFamily="49" charset="0"/>
              </a:rPr>
              <a:t> = </a:t>
            </a:r>
            <a:r>
              <a:rPr lang="en-US" err="1">
                <a:latin typeface="Consolas" panose="020B0609020204030204" pitchFamily="49" charset="0"/>
                <a:cs typeface="Consolas" panose="020B0609020204030204" pitchFamily="49" charset="0"/>
              </a:rPr>
              <a:t>ptr_base</a:t>
            </a:r>
            <a:r>
              <a:rPr lang="en-US">
                <a:latin typeface="Consolas" panose="020B0609020204030204" pitchFamily="49" charset="0"/>
                <a:cs typeface="Consolas" panose="020B0609020204030204" pitchFamily="49" charset="0"/>
              </a:rPr>
              <a:t>;</a:t>
            </a:r>
          </a:p>
          <a:p>
            <a:r>
              <a:rPr lang="en-US" err="1">
                <a:latin typeface="Consolas" panose="020B0609020204030204" pitchFamily="49" charset="0"/>
                <a:cs typeface="Consolas" panose="020B0609020204030204" pitchFamily="49" charset="0"/>
              </a:rPr>
              <a:t>newptr_bound</a:t>
            </a:r>
            <a:r>
              <a:rPr lang="en-US">
                <a:latin typeface="Consolas" panose="020B0609020204030204" pitchFamily="49" charset="0"/>
                <a:cs typeface="Consolas" panose="020B0609020204030204" pitchFamily="49" charset="0"/>
              </a:rPr>
              <a:t> = </a:t>
            </a:r>
            <a:r>
              <a:rPr lang="en-US" err="1">
                <a:latin typeface="Consolas" panose="020B0609020204030204" pitchFamily="49" charset="0"/>
                <a:cs typeface="Consolas" panose="020B0609020204030204" pitchFamily="49" charset="0"/>
              </a:rPr>
              <a:t>ptr_bound</a:t>
            </a:r>
            <a:r>
              <a:rPr lang="en-US">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315280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FC4E-9B3F-894D-B7E5-191583155B68}"/>
              </a:ext>
            </a:extLst>
          </p:cNvPr>
          <p:cNvSpPr>
            <a:spLocks noGrp="1"/>
          </p:cNvSpPr>
          <p:nvPr>
            <p:ph type="title"/>
          </p:nvPr>
        </p:nvSpPr>
        <p:spPr>
          <a:xfrm>
            <a:off x="838200" y="365125"/>
            <a:ext cx="6009167" cy="1325563"/>
          </a:xfrm>
        </p:spPr>
        <p:txBody>
          <a:bodyPr/>
          <a:lstStyle/>
          <a:p>
            <a:r>
              <a:rPr lang="en-US"/>
              <a:t>                                                      [PLDI’09]</a:t>
            </a:r>
          </a:p>
        </p:txBody>
      </p:sp>
      <p:pic>
        <p:nvPicPr>
          <p:cNvPr id="5" name="Content Placeholder 4">
            <a:extLst>
              <a:ext uri="{FF2B5EF4-FFF2-40B4-BE49-F238E27FC236}">
                <a16:creationId xmlns:a16="http://schemas.microsoft.com/office/drawing/2014/main" id="{14050919-B05A-3D4C-AF3F-58E7BBD23EE3}"/>
              </a:ext>
            </a:extLst>
          </p:cNvPr>
          <p:cNvPicPr>
            <a:picLocks noGrp="1" noChangeAspect="1"/>
          </p:cNvPicPr>
          <p:nvPr>
            <p:ph idx="1"/>
          </p:nvPr>
        </p:nvPicPr>
        <p:blipFill>
          <a:blip r:embed="rId3"/>
          <a:stretch>
            <a:fillRect/>
          </a:stretch>
        </p:blipFill>
        <p:spPr>
          <a:xfrm>
            <a:off x="342900" y="62706"/>
            <a:ext cx="6362700" cy="1930400"/>
          </a:xfrm>
        </p:spPr>
      </p:pic>
      <p:pic>
        <p:nvPicPr>
          <p:cNvPr id="11" name="Picture 10">
            <a:extLst>
              <a:ext uri="{FF2B5EF4-FFF2-40B4-BE49-F238E27FC236}">
                <a16:creationId xmlns:a16="http://schemas.microsoft.com/office/drawing/2014/main" id="{5B5D9C6E-2581-D04F-8395-67843B27875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2900" y="2281863"/>
            <a:ext cx="7363577" cy="1243514"/>
          </a:xfrm>
          <a:prstGeom prst="rect">
            <a:avLst/>
          </a:prstGeom>
        </p:spPr>
      </p:pic>
      <p:pic>
        <p:nvPicPr>
          <p:cNvPr id="12" name="Picture 11">
            <a:extLst>
              <a:ext uri="{FF2B5EF4-FFF2-40B4-BE49-F238E27FC236}">
                <a16:creationId xmlns:a16="http://schemas.microsoft.com/office/drawing/2014/main" id="{A89F41B7-B314-6F4C-8157-6184AAF948E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42899" y="3814134"/>
            <a:ext cx="7363577" cy="1315453"/>
          </a:xfrm>
          <a:prstGeom prst="rect">
            <a:avLst/>
          </a:prstGeom>
        </p:spPr>
      </p:pic>
      <p:pic>
        <p:nvPicPr>
          <p:cNvPr id="13" name="Picture 12">
            <a:extLst>
              <a:ext uri="{FF2B5EF4-FFF2-40B4-BE49-F238E27FC236}">
                <a16:creationId xmlns:a16="http://schemas.microsoft.com/office/drawing/2014/main" id="{A30A0116-E343-D648-8A5D-EBD701DC8EB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42900" y="5438272"/>
            <a:ext cx="7363577" cy="1074571"/>
          </a:xfrm>
          <a:prstGeom prst="rect">
            <a:avLst/>
          </a:prstGeom>
        </p:spPr>
      </p:pic>
      <p:sp>
        <p:nvSpPr>
          <p:cNvPr id="3" name="TextBox 2">
            <a:extLst>
              <a:ext uri="{FF2B5EF4-FFF2-40B4-BE49-F238E27FC236}">
                <a16:creationId xmlns:a16="http://schemas.microsoft.com/office/drawing/2014/main" id="{57325E8C-D28F-4749-96AF-42E65811555C}"/>
              </a:ext>
            </a:extLst>
          </p:cNvPr>
          <p:cNvSpPr txBox="1"/>
          <p:nvPr/>
        </p:nvSpPr>
        <p:spPr>
          <a:xfrm>
            <a:off x="6936006" y="345157"/>
            <a:ext cx="5139036" cy="923330"/>
          </a:xfrm>
          <a:prstGeom prst="rect">
            <a:avLst/>
          </a:prstGeom>
          <a:noFill/>
        </p:spPr>
        <p:txBody>
          <a:bodyPr wrap="none" rtlCol="0">
            <a:spAutoFit/>
          </a:bodyPr>
          <a:lstStyle/>
          <a:p>
            <a:r>
              <a:rPr lang="en-US"/>
              <a:t>In Proceedings of</a:t>
            </a:r>
          </a:p>
          <a:p>
            <a:r>
              <a:rPr lang="en-US"/>
              <a:t>Programming Language Design and Implementation</a:t>
            </a:r>
          </a:p>
          <a:p>
            <a:r>
              <a:rPr lang="en-US"/>
              <a:t>(PLDI) 2009</a:t>
            </a:r>
          </a:p>
        </p:txBody>
      </p:sp>
    </p:spTree>
    <p:extLst>
      <p:ext uri="{BB962C8B-B14F-4D97-AF65-F5344CB8AC3E}">
        <p14:creationId xmlns:p14="http://schemas.microsoft.com/office/powerpoint/2010/main" val="1370445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3E2AEC-66B1-766D-6FC6-29A2F952AC20}"/>
              </a:ext>
            </a:extLst>
          </p:cNvPr>
          <p:cNvSpPr/>
          <p:nvPr/>
        </p:nvSpPr>
        <p:spPr>
          <a:xfrm>
            <a:off x="1186539" y="2228851"/>
            <a:ext cx="3896661" cy="967950"/>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F1DE39A-EA96-B261-E35A-08D8FA3436BE}"/>
              </a:ext>
            </a:extLst>
          </p:cNvPr>
          <p:cNvSpPr/>
          <p:nvPr/>
        </p:nvSpPr>
        <p:spPr>
          <a:xfrm>
            <a:off x="1186539" y="3742051"/>
            <a:ext cx="3896661" cy="967950"/>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37A30E-35CA-C996-54CA-021012BD266D}"/>
              </a:ext>
            </a:extLst>
          </p:cNvPr>
          <p:cNvSpPr/>
          <p:nvPr/>
        </p:nvSpPr>
        <p:spPr>
          <a:xfrm>
            <a:off x="1186539" y="5255251"/>
            <a:ext cx="3896661" cy="967950"/>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5C437-115D-E242-98CC-5D7646C21E68}"/>
              </a:ext>
            </a:extLst>
          </p:cNvPr>
          <p:cNvSpPr>
            <a:spLocks noGrp="1"/>
          </p:cNvSpPr>
          <p:nvPr>
            <p:ph type="title"/>
          </p:nvPr>
        </p:nvSpPr>
        <p:spPr/>
        <p:txBody>
          <a:bodyPr/>
          <a:lstStyle/>
          <a:p>
            <a:r>
              <a:rPr lang="en-US"/>
              <a:t>Drawbacks</a:t>
            </a:r>
          </a:p>
        </p:txBody>
      </p:sp>
      <p:sp>
        <p:nvSpPr>
          <p:cNvPr id="3" name="Content Placeholder 2">
            <a:extLst>
              <a:ext uri="{FF2B5EF4-FFF2-40B4-BE49-F238E27FC236}">
                <a16:creationId xmlns:a16="http://schemas.microsoft.com/office/drawing/2014/main" id="{EC4E476D-3353-8848-AF50-5232E1E7E4B4}"/>
              </a:ext>
            </a:extLst>
          </p:cNvPr>
          <p:cNvSpPr>
            <a:spLocks noGrp="1"/>
          </p:cNvSpPr>
          <p:nvPr>
            <p:ph idx="1"/>
          </p:nvPr>
        </p:nvSpPr>
        <p:spPr>
          <a:xfrm>
            <a:off x="838200" y="1825624"/>
            <a:ext cx="10515600" cy="4539175"/>
          </a:xfrm>
        </p:spPr>
        <p:txBody>
          <a:bodyPr>
            <a:normAutofit fontScale="92500" lnSpcReduction="10000"/>
          </a:bodyPr>
          <a:lstStyle/>
          <a:p>
            <a:r>
              <a:rPr lang="en-US"/>
              <a:t>+2x overhead on storing a pointer</a:t>
            </a:r>
          </a:p>
          <a:p>
            <a:pPr marL="457200" lvl="1" indent="0">
              <a:buNone/>
            </a:pPr>
            <a:r>
              <a:rPr lang="en-US" sz="2200">
                <a:latin typeface="Consolas" panose="020B0609020204030204" pitchFamily="49" charset="0"/>
                <a:cs typeface="Consolas" panose="020B0609020204030204" pitchFamily="49" charset="0"/>
              </a:rPr>
              <a:t>char *a</a:t>
            </a:r>
          </a:p>
          <a:p>
            <a:pPr marL="914400" lvl="2" indent="0">
              <a:buNone/>
            </a:pPr>
            <a:r>
              <a:rPr lang="en-US" sz="1900">
                <a:latin typeface="Consolas" panose="020B0609020204030204" pitchFamily="49" charset="0"/>
                <a:cs typeface="Consolas" panose="020B0609020204030204" pitchFamily="49" charset="0"/>
              </a:rPr>
              <a:t>char *</a:t>
            </a:r>
            <a:r>
              <a:rPr lang="en-US" sz="1900" err="1">
                <a:latin typeface="Consolas" panose="020B0609020204030204" pitchFamily="49" charset="0"/>
                <a:cs typeface="Consolas" panose="020B0609020204030204" pitchFamily="49" charset="0"/>
              </a:rPr>
              <a:t>a_base</a:t>
            </a:r>
            <a:r>
              <a:rPr lang="en-US" sz="1900">
                <a:latin typeface="Consolas" panose="020B0609020204030204" pitchFamily="49" charset="0"/>
                <a:cs typeface="Consolas" panose="020B0609020204030204" pitchFamily="49" charset="0"/>
              </a:rPr>
              <a:t>;</a:t>
            </a:r>
          </a:p>
          <a:p>
            <a:pPr marL="914400" lvl="2" indent="0">
              <a:buNone/>
            </a:pPr>
            <a:r>
              <a:rPr lang="en-US" sz="1900">
                <a:latin typeface="Consolas" panose="020B0609020204030204" pitchFamily="49" charset="0"/>
                <a:cs typeface="Consolas" panose="020B0609020204030204" pitchFamily="49" charset="0"/>
              </a:rPr>
              <a:t>char *</a:t>
            </a:r>
            <a:r>
              <a:rPr lang="en-US" sz="1900" err="1">
                <a:latin typeface="Consolas" panose="020B0609020204030204" pitchFamily="49" charset="0"/>
                <a:cs typeface="Consolas" panose="020B0609020204030204" pitchFamily="49" charset="0"/>
              </a:rPr>
              <a:t>a_bound</a:t>
            </a:r>
            <a:r>
              <a:rPr lang="en-US" sz="1900">
                <a:latin typeface="Consolas" panose="020B0609020204030204" pitchFamily="49" charset="0"/>
                <a:cs typeface="Consolas" panose="020B0609020204030204" pitchFamily="49" charset="0"/>
              </a:rPr>
              <a:t>;</a:t>
            </a:r>
            <a:br>
              <a:rPr lang="en-US"/>
            </a:br>
            <a:endParaRPr lang="en-US"/>
          </a:p>
          <a:p>
            <a:r>
              <a:rPr lang="en-US"/>
              <a:t>+2x overhead on assignment</a:t>
            </a:r>
          </a:p>
          <a:p>
            <a:pPr marL="457200" lvl="1" indent="0">
              <a:buNone/>
            </a:pPr>
            <a:r>
              <a:rPr lang="en-US" sz="2200">
                <a:latin typeface="Consolas" panose="020B0609020204030204" pitchFamily="49" charset="0"/>
                <a:cs typeface="Consolas" panose="020B0609020204030204" pitchFamily="49" charset="0"/>
              </a:rPr>
              <a:t>char *b = a;</a:t>
            </a:r>
          </a:p>
          <a:p>
            <a:pPr marL="914400" lvl="2" indent="0">
              <a:buNone/>
            </a:pPr>
            <a:r>
              <a:rPr lang="en-US" sz="1900" err="1">
                <a:latin typeface="Consolas" panose="020B0609020204030204" pitchFamily="49" charset="0"/>
                <a:cs typeface="Consolas" panose="020B0609020204030204" pitchFamily="49" charset="0"/>
              </a:rPr>
              <a:t>b_base</a:t>
            </a:r>
            <a:r>
              <a:rPr lang="en-US" sz="1900">
                <a:latin typeface="Consolas" panose="020B0609020204030204" pitchFamily="49" charset="0"/>
                <a:cs typeface="Consolas" panose="020B0609020204030204" pitchFamily="49" charset="0"/>
              </a:rPr>
              <a:t> = </a:t>
            </a:r>
            <a:r>
              <a:rPr lang="en-US" sz="1900" err="1">
                <a:latin typeface="Consolas" panose="020B0609020204030204" pitchFamily="49" charset="0"/>
                <a:cs typeface="Consolas" panose="020B0609020204030204" pitchFamily="49" charset="0"/>
              </a:rPr>
              <a:t>a_base</a:t>
            </a:r>
            <a:r>
              <a:rPr lang="en-US" sz="1900">
                <a:latin typeface="Consolas" panose="020B0609020204030204" pitchFamily="49" charset="0"/>
                <a:cs typeface="Consolas" panose="020B0609020204030204" pitchFamily="49" charset="0"/>
              </a:rPr>
              <a:t>;</a:t>
            </a:r>
          </a:p>
          <a:p>
            <a:pPr marL="914400" lvl="2" indent="0">
              <a:buNone/>
            </a:pPr>
            <a:r>
              <a:rPr lang="en-US" sz="1900" err="1">
                <a:latin typeface="Consolas" panose="020B0609020204030204" pitchFamily="49" charset="0"/>
                <a:cs typeface="Consolas" panose="020B0609020204030204" pitchFamily="49" charset="0"/>
              </a:rPr>
              <a:t>b_bound</a:t>
            </a:r>
            <a:r>
              <a:rPr lang="en-US" sz="1900">
                <a:latin typeface="Consolas" panose="020B0609020204030204" pitchFamily="49" charset="0"/>
                <a:cs typeface="Consolas" panose="020B0609020204030204" pitchFamily="49" charset="0"/>
              </a:rPr>
              <a:t> = </a:t>
            </a:r>
            <a:r>
              <a:rPr lang="en-US" sz="1900" err="1">
                <a:latin typeface="Consolas" panose="020B0609020204030204" pitchFamily="49" charset="0"/>
                <a:cs typeface="Consolas" panose="020B0609020204030204" pitchFamily="49" charset="0"/>
              </a:rPr>
              <a:t>a_bound</a:t>
            </a:r>
            <a:r>
              <a:rPr lang="en-US" sz="1900">
                <a:latin typeface="Consolas" panose="020B0609020204030204" pitchFamily="49" charset="0"/>
                <a:cs typeface="Consolas" panose="020B0609020204030204" pitchFamily="49" charset="0"/>
              </a:rPr>
              <a:t>;</a:t>
            </a:r>
            <a:br>
              <a:rPr lang="en-US"/>
            </a:br>
            <a:endParaRPr lang="en-US"/>
          </a:p>
          <a:p>
            <a:r>
              <a:rPr lang="en-US"/>
              <a:t>+2 comparisons added on access</a:t>
            </a:r>
          </a:p>
          <a:p>
            <a:pPr marL="457200" lvl="1" indent="0">
              <a:buNone/>
            </a:pPr>
            <a:r>
              <a:rPr lang="en-US" sz="2200">
                <a:latin typeface="Consolas" panose="020B0609020204030204" pitchFamily="49" charset="0"/>
                <a:cs typeface="Consolas" panose="020B0609020204030204" pitchFamily="49" charset="0"/>
              </a:rPr>
              <a:t>c[</a:t>
            </a:r>
            <a:r>
              <a:rPr lang="en-US" sz="2200" err="1">
                <a:latin typeface="Consolas" panose="020B0609020204030204" pitchFamily="49" charset="0"/>
                <a:cs typeface="Consolas" panose="020B0609020204030204" pitchFamily="49" charset="0"/>
              </a:rPr>
              <a:t>i</a:t>
            </a:r>
            <a:r>
              <a:rPr lang="en-US" sz="2200">
                <a:latin typeface="Consolas" panose="020B0609020204030204" pitchFamily="49" charset="0"/>
                <a:cs typeface="Consolas" panose="020B0609020204030204" pitchFamily="49" charset="0"/>
              </a:rPr>
              <a:t>]</a:t>
            </a:r>
          </a:p>
          <a:p>
            <a:pPr marL="914400" lvl="2" indent="0">
              <a:buNone/>
            </a:pPr>
            <a:r>
              <a:rPr lang="en-US" sz="1900">
                <a:latin typeface="Consolas" panose="020B0609020204030204" pitchFamily="49" charset="0"/>
                <a:cs typeface="Consolas" panose="020B0609020204030204" pitchFamily="49" charset="0"/>
              </a:rPr>
              <a:t>if(</a:t>
            </a:r>
            <a:r>
              <a:rPr lang="en-US" sz="1900" err="1">
                <a:latin typeface="Consolas" panose="020B0609020204030204" pitchFamily="49" charset="0"/>
                <a:cs typeface="Consolas" panose="020B0609020204030204" pitchFamily="49" charset="0"/>
              </a:rPr>
              <a:t>c+i</a:t>
            </a:r>
            <a:r>
              <a:rPr lang="en-US" sz="1900">
                <a:latin typeface="Consolas" panose="020B0609020204030204" pitchFamily="49" charset="0"/>
                <a:cs typeface="Consolas" panose="020B0609020204030204" pitchFamily="49" charset="0"/>
              </a:rPr>
              <a:t> &gt;= </a:t>
            </a:r>
            <a:r>
              <a:rPr lang="en-US" sz="1900" err="1">
                <a:latin typeface="Consolas" panose="020B0609020204030204" pitchFamily="49" charset="0"/>
                <a:cs typeface="Consolas" panose="020B0609020204030204" pitchFamily="49" charset="0"/>
              </a:rPr>
              <a:t>c_base</a:t>
            </a:r>
            <a:r>
              <a:rPr lang="en-US" sz="1900">
                <a:latin typeface="Consolas" panose="020B0609020204030204" pitchFamily="49" charset="0"/>
                <a:cs typeface="Consolas" panose="020B0609020204030204" pitchFamily="49" charset="0"/>
              </a:rPr>
              <a:t>) { … }</a:t>
            </a:r>
          </a:p>
          <a:p>
            <a:pPr marL="914400" lvl="2" indent="0">
              <a:buNone/>
            </a:pPr>
            <a:r>
              <a:rPr lang="en-US" sz="1900">
                <a:latin typeface="Consolas" panose="020B0609020204030204" pitchFamily="49" charset="0"/>
                <a:cs typeface="Consolas" panose="020B0609020204030204" pitchFamily="49" charset="0"/>
              </a:rPr>
              <a:t>if(</a:t>
            </a:r>
            <a:r>
              <a:rPr lang="en-US" sz="1900" err="1">
                <a:latin typeface="Consolas" panose="020B0609020204030204" pitchFamily="49" charset="0"/>
                <a:cs typeface="Consolas" panose="020B0609020204030204" pitchFamily="49" charset="0"/>
              </a:rPr>
              <a:t>c+i</a:t>
            </a:r>
            <a:r>
              <a:rPr lang="en-US" sz="1900">
                <a:latin typeface="Consolas" panose="020B0609020204030204" pitchFamily="49" charset="0"/>
                <a:cs typeface="Consolas" panose="020B0609020204030204" pitchFamily="49" charset="0"/>
              </a:rPr>
              <a:t> &lt; </a:t>
            </a:r>
            <a:r>
              <a:rPr lang="en-US" sz="1900" err="1">
                <a:latin typeface="Consolas" panose="020B0609020204030204" pitchFamily="49" charset="0"/>
                <a:cs typeface="Consolas" panose="020B0609020204030204" pitchFamily="49" charset="0"/>
              </a:rPr>
              <a:t>c_bound</a:t>
            </a:r>
            <a:r>
              <a:rPr lang="en-US" sz="1900">
                <a:latin typeface="Consolas" panose="020B0609020204030204" pitchFamily="49" charset="0"/>
                <a:cs typeface="Consolas" panose="020B0609020204030204" pitchFamily="49" charset="0"/>
              </a:rPr>
              <a:t>) { … }</a:t>
            </a:r>
          </a:p>
        </p:txBody>
      </p:sp>
      <p:sp>
        <p:nvSpPr>
          <p:cNvPr id="4" name="TextBox 3">
            <a:extLst>
              <a:ext uri="{FF2B5EF4-FFF2-40B4-BE49-F238E27FC236}">
                <a16:creationId xmlns:a16="http://schemas.microsoft.com/office/drawing/2014/main" id="{1C4A6FB2-6CBE-2341-BEF5-AE708ED4DA43}"/>
              </a:ext>
            </a:extLst>
          </p:cNvPr>
          <p:cNvSpPr txBox="1"/>
          <p:nvPr/>
        </p:nvSpPr>
        <p:spPr>
          <a:xfrm>
            <a:off x="6664741" y="1825624"/>
            <a:ext cx="3107517" cy="1569660"/>
          </a:xfrm>
          <a:prstGeom prst="rect">
            <a:avLst/>
          </a:prstGeom>
          <a:solidFill>
            <a:srgbClr val="FFC000"/>
          </a:solidFill>
        </p:spPr>
        <p:txBody>
          <a:bodyPr wrap="none" rtlCol="0">
            <a:spAutoFit/>
          </a:bodyPr>
          <a:lstStyle/>
          <a:p>
            <a:r>
              <a:rPr lang="en-US" sz="2400"/>
              <a:t>Many other problems…</a:t>
            </a:r>
          </a:p>
          <a:p>
            <a:pPr marL="285750" indent="-285750">
              <a:buFont typeface="Arial" panose="020B0604020202020204" pitchFamily="34" charset="0"/>
              <a:buChar char="•"/>
            </a:pPr>
            <a:r>
              <a:rPr lang="en-US" sz="2400"/>
              <a:t>Use more cache</a:t>
            </a:r>
          </a:p>
          <a:p>
            <a:pPr marL="285750" indent="-285750">
              <a:buFont typeface="Arial" panose="020B0604020202020204" pitchFamily="34" charset="0"/>
              <a:buChar char="•"/>
            </a:pPr>
            <a:r>
              <a:rPr lang="en-US" sz="2400"/>
              <a:t>More TLBs</a:t>
            </a:r>
          </a:p>
          <a:p>
            <a:pPr marL="285750" indent="-285750">
              <a:buFont typeface="Arial" panose="020B0604020202020204" pitchFamily="34" charset="0"/>
              <a:buChar char="•"/>
            </a:pPr>
            <a:r>
              <a:rPr lang="en-US" sz="2400" err="1"/>
              <a:t>etc</a:t>
            </a:r>
            <a:r>
              <a:rPr lang="en-US" sz="2400"/>
              <a:t>….</a:t>
            </a:r>
          </a:p>
        </p:txBody>
      </p:sp>
    </p:spTree>
    <p:extLst>
      <p:ext uri="{BB962C8B-B14F-4D97-AF65-F5344CB8AC3E}">
        <p14:creationId xmlns:p14="http://schemas.microsoft.com/office/powerpoint/2010/main" val="24997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FC4E-9B3F-894D-B7E5-191583155B68}"/>
              </a:ext>
            </a:extLst>
          </p:cNvPr>
          <p:cNvSpPr>
            <a:spLocks noGrp="1"/>
          </p:cNvSpPr>
          <p:nvPr>
            <p:ph type="title"/>
          </p:nvPr>
        </p:nvSpPr>
        <p:spPr>
          <a:xfrm>
            <a:off x="838200" y="365125"/>
            <a:ext cx="5562600" cy="1325563"/>
          </a:xfrm>
        </p:spPr>
        <p:txBody>
          <a:bodyPr/>
          <a:lstStyle/>
          <a:p>
            <a:r>
              <a:rPr lang="en-US"/>
              <a:t>                                                      [PLDI’09]</a:t>
            </a:r>
          </a:p>
        </p:txBody>
      </p:sp>
      <p:pic>
        <p:nvPicPr>
          <p:cNvPr id="5" name="Content Placeholder 4">
            <a:extLst>
              <a:ext uri="{FF2B5EF4-FFF2-40B4-BE49-F238E27FC236}">
                <a16:creationId xmlns:a16="http://schemas.microsoft.com/office/drawing/2014/main" id="{14050919-B05A-3D4C-AF3F-58E7BBD23EE3}"/>
              </a:ext>
            </a:extLst>
          </p:cNvPr>
          <p:cNvPicPr>
            <a:picLocks noGrp="1" noChangeAspect="1"/>
          </p:cNvPicPr>
          <p:nvPr>
            <p:ph idx="1"/>
          </p:nvPr>
        </p:nvPicPr>
        <p:blipFill>
          <a:blip r:embed="rId2"/>
          <a:stretch>
            <a:fillRect/>
          </a:stretch>
        </p:blipFill>
        <p:spPr>
          <a:xfrm>
            <a:off x="342900" y="62706"/>
            <a:ext cx="6362700" cy="1930400"/>
          </a:xfrm>
        </p:spPr>
      </p:pic>
      <p:pic>
        <p:nvPicPr>
          <p:cNvPr id="4" name="Picture 3">
            <a:extLst>
              <a:ext uri="{FF2B5EF4-FFF2-40B4-BE49-F238E27FC236}">
                <a16:creationId xmlns:a16="http://schemas.microsoft.com/office/drawing/2014/main" id="{66FF43FD-57E9-C541-888E-A80769B89713}"/>
              </a:ext>
            </a:extLst>
          </p:cNvPr>
          <p:cNvPicPr>
            <a:picLocks noChangeAspect="1"/>
          </p:cNvPicPr>
          <p:nvPr/>
        </p:nvPicPr>
        <p:blipFill>
          <a:blip r:embed="rId3"/>
          <a:stretch>
            <a:fillRect/>
          </a:stretch>
        </p:blipFill>
        <p:spPr>
          <a:xfrm>
            <a:off x="0" y="1690688"/>
            <a:ext cx="12192000" cy="4078540"/>
          </a:xfrm>
          <a:prstGeom prst="rect">
            <a:avLst/>
          </a:prstGeom>
        </p:spPr>
      </p:pic>
    </p:spTree>
    <p:extLst>
      <p:ext uri="{BB962C8B-B14F-4D97-AF65-F5344CB8AC3E}">
        <p14:creationId xmlns:p14="http://schemas.microsoft.com/office/powerpoint/2010/main" val="3369168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2647-A6AD-FD48-BC59-1A927C26C811}"/>
              </a:ext>
            </a:extLst>
          </p:cNvPr>
          <p:cNvSpPr>
            <a:spLocks noGrp="1"/>
          </p:cNvSpPr>
          <p:nvPr>
            <p:ph type="title"/>
          </p:nvPr>
        </p:nvSpPr>
        <p:spPr/>
        <p:txBody>
          <a:bodyPr/>
          <a:lstStyle/>
          <a:p>
            <a:r>
              <a:rPr lang="en-US"/>
              <a:t>Security vs. Performance Trade-Off</a:t>
            </a:r>
          </a:p>
        </p:txBody>
      </p:sp>
      <p:sp>
        <p:nvSpPr>
          <p:cNvPr id="3" name="Content Placeholder 2">
            <a:extLst>
              <a:ext uri="{FF2B5EF4-FFF2-40B4-BE49-F238E27FC236}">
                <a16:creationId xmlns:a16="http://schemas.microsoft.com/office/drawing/2014/main" id="{599AF09A-6D56-AF42-9DD2-2E42C843C2C2}"/>
              </a:ext>
            </a:extLst>
          </p:cNvPr>
          <p:cNvSpPr>
            <a:spLocks noGrp="1"/>
          </p:cNvSpPr>
          <p:nvPr>
            <p:ph idx="1"/>
          </p:nvPr>
        </p:nvSpPr>
        <p:spPr>
          <a:xfrm>
            <a:off x="7166344" y="1605896"/>
            <a:ext cx="4518837" cy="4886979"/>
          </a:xfrm>
        </p:spPr>
        <p:txBody>
          <a:bodyPr>
            <a:normAutofit/>
          </a:bodyPr>
          <a:lstStyle/>
          <a:p>
            <a:r>
              <a:rPr lang="en-US"/>
              <a:t>100% Buffer Overflow Free</a:t>
            </a:r>
          </a:p>
          <a:p>
            <a:pPr lvl="1"/>
            <a:r>
              <a:rPr lang="en-US"/>
              <a:t>You pay +200% Performance Overhead </a:t>
            </a:r>
          </a:p>
          <a:p>
            <a:pPr lvl="2"/>
            <a:r>
              <a:rPr lang="en-US"/>
              <a:t>Specifically, for </a:t>
            </a:r>
            <a:r>
              <a:rPr lang="en-US" i="1"/>
              <a:t>memory operations </a:t>
            </a:r>
          </a:p>
          <a:p>
            <a:pPr lvl="2"/>
            <a:r>
              <a:rPr lang="en-US"/>
              <a:t>Does it matter?</a:t>
            </a:r>
          </a:p>
          <a:p>
            <a:pPr lvl="1"/>
            <a:endParaRPr lang="en-US"/>
          </a:p>
          <a:p>
            <a:pPr lvl="1"/>
            <a:r>
              <a:rPr lang="en-US"/>
              <a:t>Think about the economy…</a:t>
            </a:r>
          </a:p>
          <a:p>
            <a:pPr lvl="2"/>
            <a:r>
              <a:rPr lang="en-US"/>
              <a:t>Or “Usability”</a:t>
            </a:r>
          </a:p>
          <a:p>
            <a:pPr lvl="1"/>
            <a:endParaRPr lang="en-US"/>
          </a:p>
          <a:p>
            <a:pPr lvl="1"/>
            <a:r>
              <a:rPr lang="en-US"/>
              <a:t>Most of the cases, it may not matter</a:t>
            </a:r>
          </a:p>
          <a:p>
            <a:endParaRPr lang="en-US"/>
          </a:p>
        </p:txBody>
      </p:sp>
      <p:pic>
        <p:nvPicPr>
          <p:cNvPr id="4" name="Picture 3">
            <a:extLst>
              <a:ext uri="{FF2B5EF4-FFF2-40B4-BE49-F238E27FC236}">
                <a16:creationId xmlns:a16="http://schemas.microsoft.com/office/drawing/2014/main" id="{CF231D23-4F05-CB4E-BB1A-7DA73A2A952B}"/>
              </a:ext>
            </a:extLst>
          </p:cNvPr>
          <p:cNvPicPr>
            <a:picLocks noChangeAspect="1"/>
          </p:cNvPicPr>
          <p:nvPr/>
        </p:nvPicPr>
        <p:blipFill>
          <a:blip r:embed="rId3"/>
          <a:stretch>
            <a:fillRect/>
          </a:stretch>
        </p:blipFill>
        <p:spPr>
          <a:xfrm>
            <a:off x="370368" y="1999682"/>
            <a:ext cx="6557211" cy="3646207"/>
          </a:xfrm>
          <a:prstGeom prst="rect">
            <a:avLst/>
          </a:prstGeom>
        </p:spPr>
      </p:pic>
    </p:spTree>
    <p:extLst>
      <p:ext uri="{BB962C8B-B14F-4D97-AF65-F5344CB8AC3E}">
        <p14:creationId xmlns:p14="http://schemas.microsoft.com/office/powerpoint/2010/main" val="155141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74FB7-01DE-D641-BE8E-FC682831FE5E}"/>
              </a:ext>
            </a:extLst>
          </p:cNvPr>
          <p:cNvSpPr>
            <a:spLocks noGrp="1"/>
          </p:cNvSpPr>
          <p:nvPr>
            <p:ph idx="1"/>
          </p:nvPr>
        </p:nvSpPr>
        <p:spPr/>
        <p:txBody>
          <a:bodyPr>
            <a:normAutofit/>
          </a:bodyPr>
          <a:lstStyle/>
          <a:p>
            <a:r>
              <a:rPr lang="en-US"/>
              <a:t>A defense specific to sequential stack overflow</a:t>
            </a:r>
          </a:p>
          <a:p>
            <a:endParaRPr lang="en-US"/>
          </a:p>
          <a:p>
            <a:r>
              <a:rPr lang="en-US"/>
              <a:t>On a function call</a:t>
            </a:r>
          </a:p>
          <a:p>
            <a:endParaRPr lang="en-US"/>
          </a:p>
          <a:p>
            <a:endParaRPr lang="en-US"/>
          </a:p>
          <a:p>
            <a:r>
              <a:rPr lang="en-US"/>
              <a:t>Before the function returns</a:t>
            </a:r>
          </a:p>
        </p:txBody>
      </p:sp>
      <p:sp>
        <p:nvSpPr>
          <p:cNvPr id="2" name="Title 1">
            <a:extLst>
              <a:ext uri="{FF2B5EF4-FFF2-40B4-BE49-F238E27FC236}">
                <a16:creationId xmlns:a16="http://schemas.microsoft.com/office/drawing/2014/main" id="{139CDB2D-39A0-B24B-83A0-01169A1346CB}"/>
              </a:ext>
            </a:extLst>
          </p:cNvPr>
          <p:cNvSpPr>
            <a:spLocks noGrp="1"/>
          </p:cNvSpPr>
          <p:nvPr>
            <p:ph type="title"/>
          </p:nvPr>
        </p:nvSpPr>
        <p:spPr/>
        <p:txBody>
          <a:bodyPr/>
          <a:lstStyle/>
          <a:p>
            <a:r>
              <a:rPr lang="en-US"/>
              <a:t>An Economic Defense: Stack Cookie</a:t>
            </a:r>
          </a:p>
        </p:txBody>
      </p:sp>
      <p:sp>
        <p:nvSpPr>
          <p:cNvPr id="5" name="Rectangle 4">
            <a:extLst>
              <a:ext uri="{FF2B5EF4-FFF2-40B4-BE49-F238E27FC236}">
                <a16:creationId xmlns:a16="http://schemas.microsoft.com/office/drawing/2014/main" id="{4107F001-EE05-F848-BADD-4C7F1ABF3F59}"/>
              </a:ext>
            </a:extLst>
          </p:cNvPr>
          <p:cNvSpPr/>
          <p:nvPr/>
        </p:nvSpPr>
        <p:spPr>
          <a:xfrm>
            <a:off x="9268305" y="3424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COOKIE</a:t>
            </a:r>
          </a:p>
        </p:txBody>
      </p:sp>
      <p:sp>
        <p:nvSpPr>
          <p:cNvPr id="6" name="Rectangle 5">
            <a:extLst>
              <a:ext uri="{FF2B5EF4-FFF2-40B4-BE49-F238E27FC236}">
                <a16:creationId xmlns:a16="http://schemas.microsoft.com/office/drawing/2014/main" id="{311BE835-F2BC-D640-8593-EBE7DA05C986}"/>
              </a:ext>
            </a:extLst>
          </p:cNvPr>
          <p:cNvSpPr/>
          <p:nvPr/>
        </p:nvSpPr>
        <p:spPr>
          <a:xfrm>
            <a:off x="9268307" y="3920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7" name="Rectangle 6">
            <a:extLst>
              <a:ext uri="{FF2B5EF4-FFF2-40B4-BE49-F238E27FC236}">
                <a16:creationId xmlns:a16="http://schemas.microsoft.com/office/drawing/2014/main" id="{D3519A89-4745-6442-B318-9D636CF2E911}"/>
              </a:ext>
            </a:extLst>
          </p:cNvPr>
          <p:cNvSpPr/>
          <p:nvPr/>
        </p:nvSpPr>
        <p:spPr>
          <a:xfrm>
            <a:off x="9268308" y="4416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8" name="Rectangle 7">
            <a:extLst>
              <a:ext uri="{FF2B5EF4-FFF2-40B4-BE49-F238E27FC236}">
                <a16:creationId xmlns:a16="http://schemas.microsoft.com/office/drawing/2014/main" id="{A81E2199-3106-8345-8CB0-E2C509AFE6D2}"/>
              </a:ext>
            </a:extLst>
          </p:cNvPr>
          <p:cNvSpPr/>
          <p:nvPr/>
        </p:nvSpPr>
        <p:spPr>
          <a:xfrm>
            <a:off x="9268309" y="4911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1" name="Rectangle 10">
            <a:extLst>
              <a:ext uri="{FF2B5EF4-FFF2-40B4-BE49-F238E27FC236}">
                <a16:creationId xmlns:a16="http://schemas.microsoft.com/office/drawing/2014/main" id="{2985B45B-8C6D-484E-A0C1-A32012FD51AF}"/>
              </a:ext>
            </a:extLst>
          </p:cNvPr>
          <p:cNvSpPr/>
          <p:nvPr/>
        </p:nvSpPr>
        <p:spPr>
          <a:xfrm>
            <a:off x="9268301" y="2927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12" name="Rectangle 11">
            <a:extLst>
              <a:ext uri="{FF2B5EF4-FFF2-40B4-BE49-F238E27FC236}">
                <a16:creationId xmlns:a16="http://schemas.microsoft.com/office/drawing/2014/main" id="{51EA5D5A-91B6-8A43-80E9-ECDBB675319A}"/>
              </a:ext>
            </a:extLst>
          </p:cNvPr>
          <p:cNvSpPr/>
          <p:nvPr/>
        </p:nvSpPr>
        <p:spPr>
          <a:xfrm>
            <a:off x="9268301" y="2431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14" name="Elbow Connector 13">
            <a:extLst>
              <a:ext uri="{FF2B5EF4-FFF2-40B4-BE49-F238E27FC236}">
                <a16:creationId xmlns:a16="http://schemas.microsoft.com/office/drawing/2014/main" id="{6BD8818A-FECD-754F-97F1-33ECEBC39E10}"/>
              </a:ext>
            </a:extLst>
          </p:cNvPr>
          <p:cNvCxnSpPr>
            <a:stCxn id="8" idx="1"/>
          </p:cNvCxnSpPr>
          <p:nvPr/>
        </p:nvCxnSpPr>
        <p:spPr>
          <a:xfrm rot="10800000">
            <a:off x="8967537" y="267909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BABB48-8D0A-B2A0-747E-72A3DC0C082D}"/>
              </a:ext>
            </a:extLst>
          </p:cNvPr>
          <p:cNvSpPr/>
          <p:nvPr/>
        </p:nvSpPr>
        <p:spPr>
          <a:xfrm>
            <a:off x="1159046" y="3325088"/>
            <a:ext cx="5182267" cy="594288"/>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Consolas" panose="020B0609020204030204" pitchFamily="49" charset="0"/>
              </a:rPr>
              <a:t>cookie = </a:t>
            </a:r>
            <a:r>
              <a:rPr lang="en-US" sz="2400" err="1">
                <a:solidFill>
                  <a:schemeClr val="tx1"/>
                </a:solidFill>
                <a:latin typeface="Consolas" panose="020B0609020204030204" pitchFamily="49" charset="0"/>
              </a:rPr>
              <a:t>some_random_value</a:t>
            </a:r>
            <a:r>
              <a:rPr lang="en-US" sz="2400">
                <a:solidFill>
                  <a:schemeClr val="tx1"/>
                </a:solidFill>
                <a:latin typeface="Consolas" panose="020B0609020204030204" pitchFamily="49" charset="0"/>
              </a:rPr>
              <a:t>;</a:t>
            </a:r>
          </a:p>
        </p:txBody>
      </p:sp>
      <p:sp>
        <p:nvSpPr>
          <p:cNvPr id="13" name="Rectangle 12">
            <a:extLst>
              <a:ext uri="{FF2B5EF4-FFF2-40B4-BE49-F238E27FC236}">
                <a16:creationId xmlns:a16="http://schemas.microsoft.com/office/drawing/2014/main" id="{0D56B3C3-C094-0395-3777-2B7B9915D748}"/>
              </a:ext>
            </a:extLst>
          </p:cNvPr>
          <p:cNvSpPr/>
          <p:nvPr/>
        </p:nvSpPr>
        <p:spPr>
          <a:xfrm>
            <a:off x="1108384" y="4911597"/>
            <a:ext cx="7588969" cy="904192"/>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Consolas" panose="020B0609020204030204" pitchFamily="49" charset="0"/>
              </a:rPr>
              <a:t>if(cookie != </a:t>
            </a:r>
            <a:r>
              <a:rPr lang="en-US" sz="2400" err="1">
                <a:solidFill>
                  <a:schemeClr val="tx1"/>
                </a:solidFill>
                <a:latin typeface="Consolas" panose="020B0609020204030204" pitchFamily="49" charset="0"/>
              </a:rPr>
              <a:t>some_random_value</a:t>
            </a:r>
            <a:r>
              <a:rPr lang="en-US" sz="2400">
                <a:solidFill>
                  <a:schemeClr val="tx1"/>
                </a:solidFill>
                <a:latin typeface="Consolas" panose="020B0609020204030204" pitchFamily="49" charset="0"/>
              </a:rPr>
              <a:t>)</a:t>
            </a:r>
          </a:p>
          <a:p>
            <a:r>
              <a:rPr lang="en-US" sz="2400">
                <a:solidFill>
                  <a:schemeClr val="tx1"/>
                </a:solidFill>
                <a:latin typeface="Consolas" panose="020B0609020204030204" pitchFamily="49" charset="0"/>
              </a:rPr>
              <a:t>        </a:t>
            </a:r>
            <a:r>
              <a:rPr lang="en-US" sz="2400" err="1">
                <a:solidFill>
                  <a:schemeClr val="tx1"/>
                </a:solidFill>
                <a:latin typeface="Consolas" panose="020B0609020204030204" pitchFamily="49" charset="0"/>
              </a:rPr>
              <a:t>printf</a:t>
            </a:r>
            <a:r>
              <a:rPr lang="en-US" sz="2400">
                <a:solidFill>
                  <a:schemeClr val="tx1"/>
                </a:solidFill>
                <a:latin typeface="Consolas" panose="020B0609020204030204" pitchFamily="49" charset="0"/>
              </a:rPr>
              <a:t>(“Your stack is smashed\n”);</a:t>
            </a:r>
          </a:p>
        </p:txBody>
      </p:sp>
    </p:spTree>
    <p:extLst>
      <p:ext uri="{BB962C8B-B14F-4D97-AF65-F5344CB8AC3E}">
        <p14:creationId xmlns:p14="http://schemas.microsoft.com/office/powerpoint/2010/main" val="2079254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DB2D-39A0-B24B-83A0-01169A1346CB}"/>
              </a:ext>
            </a:extLst>
          </p:cNvPr>
          <p:cNvSpPr>
            <a:spLocks noGrp="1"/>
          </p:cNvSpPr>
          <p:nvPr>
            <p:ph type="title"/>
          </p:nvPr>
        </p:nvSpPr>
        <p:spPr/>
        <p:txBody>
          <a:bodyPr/>
          <a:lstStyle/>
          <a:p>
            <a:r>
              <a:rPr lang="en-US"/>
              <a:t>Stack Cookie: Attack Example</a:t>
            </a:r>
          </a:p>
        </p:txBody>
      </p:sp>
      <p:sp>
        <p:nvSpPr>
          <p:cNvPr id="3" name="Content Placeholder 2">
            <a:extLst>
              <a:ext uri="{FF2B5EF4-FFF2-40B4-BE49-F238E27FC236}">
                <a16:creationId xmlns:a16="http://schemas.microsoft.com/office/drawing/2014/main" id="{2F574FB7-01DE-D641-BE8E-FC682831FE5E}"/>
              </a:ext>
            </a:extLst>
          </p:cNvPr>
          <p:cNvSpPr>
            <a:spLocks noGrp="1"/>
          </p:cNvSpPr>
          <p:nvPr>
            <p:ph idx="1"/>
          </p:nvPr>
        </p:nvSpPr>
        <p:spPr>
          <a:xfrm>
            <a:off x="838200" y="1829246"/>
            <a:ext cx="10515600" cy="4351338"/>
          </a:xfrm>
        </p:spPr>
        <p:txBody>
          <a:bodyPr>
            <a:normAutofit/>
          </a:bodyPr>
          <a:lstStyle/>
          <a:p>
            <a:endParaRPr lang="en-US"/>
          </a:p>
          <a:p>
            <a:r>
              <a:rPr lang="en-US"/>
              <a:t>On a function call</a:t>
            </a:r>
          </a:p>
          <a:p>
            <a:pPr marL="0" indent="0">
              <a:buNone/>
            </a:pPr>
            <a:endParaRPr lang="en-US"/>
          </a:p>
          <a:p>
            <a:endParaRPr lang="en-US"/>
          </a:p>
          <a:p>
            <a:r>
              <a:rPr lang="en-US"/>
              <a:t>Before a function returns</a:t>
            </a:r>
          </a:p>
        </p:txBody>
      </p:sp>
      <p:sp>
        <p:nvSpPr>
          <p:cNvPr id="5" name="Rectangle 4">
            <a:extLst>
              <a:ext uri="{FF2B5EF4-FFF2-40B4-BE49-F238E27FC236}">
                <a16:creationId xmlns:a16="http://schemas.microsoft.com/office/drawing/2014/main" id="{4107F001-EE05-F848-BADD-4C7F1ABF3F59}"/>
              </a:ext>
            </a:extLst>
          </p:cNvPr>
          <p:cNvSpPr/>
          <p:nvPr/>
        </p:nvSpPr>
        <p:spPr>
          <a:xfrm>
            <a:off x="9268305" y="3424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COOKIE</a:t>
            </a:r>
          </a:p>
        </p:txBody>
      </p:sp>
      <p:sp>
        <p:nvSpPr>
          <p:cNvPr id="6" name="Rectangle 5">
            <a:extLst>
              <a:ext uri="{FF2B5EF4-FFF2-40B4-BE49-F238E27FC236}">
                <a16:creationId xmlns:a16="http://schemas.microsoft.com/office/drawing/2014/main" id="{311BE835-F2BC-D640-8593-EBE7DA05C986}"/>
              </a:ext>
            </a:extLst>
          </p:cNvPr>
          <p:cNvSpPr/>
          <p:nvPr/>
        </p:nvSpPr>
        <p:spPr>
          <a:xfrm>
            <a:off x="9268307" y="3920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7" name="Rectangle 6">
            <a:extLst>
              <a:ext uri="{FF2B5EF4-FFF2-40B4-BE49-F238E27FC236}">
                <a16:creationId xmlns:a16="http://schemas.microsoft.com/office/drawing/2014/main" id="{D3519A89-4745-6442-B318-9D636CF2E911}"/>
              </a:ext>
            </a:extLst>
          </p:cNvPr>
          <p:cNvSpPr/>
          <p:nvPr/>
        </p:nvSpPr>
        <p:spPr>
          <a:xfrm>
            <a:off x="9268308" y="4416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8" name="Rectangle 7">
            <a:extLst>
              <a:ext uri="{FF2B5EF4-FFF2-40B4-BE49-F238E27FC236}">
                <a16:creationId xmlns:a16="http://schemas.microsoft.com/office/drawing/2014/main" id="{A81E2199-3106-8345-8CB0-E2C509AFE6D2}"/>
              </a:ext>
            </a:extLst>
          </p:cNvPr>
          <p:cNvSpPr/>
          <p:nvPr/>
        </p:nvSpPr>
        <p:spPr>
          <a:xfrm>
            <a:off x="9268309" y="4911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1" name="Rectangle 10">
            <a:extLst>
              <a:ext uri="{FF2B5EF4-FFF2-40B4-BE49-F238E27FC236}">
                <a16:creationId xmlns:a16="http://schemas.microsoft.com/office/drawing/2014/main" id="{2985B45B-8C6D-484E-A0C1-A32012FD51AF}"/>
              </a:ext>
            </a:extLst>
          </p:cNvPr>
          <p:cNvSpPr/>
          <p:nvPr/>
        </p:nvSpPr>
        <p:spPr>
          <a:xfrm>
            <a:off x="9268301" y="2927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12" name="Rectangle 11">
            <a:extLst>
              <a:ext uri="{FF2B5EF4-FFF2-40B4-BE49-F238E27FC236}">
                <a16:creationId xmlns:a16="http://schemas.microsoft.com/office/drawing/2014/main" id="{51EA5D5A-91B6-8A43-80E9-ECDBB675319A}"/>
              </a:ext>
            </a:extLst>
          </p:cNvPr>
          <p:cNvSpPr/>
          <p:nvPr/>
        </p:nvSpPr>
        <p:spPr>
          <a:xfrm>
            <a:off x="9268301" y="2431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14" name="Elbow Connector 13">
            <a:extLst>
              <a:ext uri="{FF2B5EF4-FFF2-40B4-BE49-F238E27FC236}">
                <a16:creationId xmlns:a16="http://schemas.microsoft.com/office/drawing/2014/main" id="{6BD8818A-FECD-754F-97F1-33ECEBC39E10}"/>
              </a:ext>
            </a:extLst>
          </p:cNvPr>
          <p:cNvCxnSpPr>
            <a:stCxn id="8" idx="1"/>
          </p:cNvCxnSpPr>
          <p:nvPr/>
        </p:nvCxnSpPr>
        <p:spPr>
          <a:xfrm rot="10800000">
            <a:off x="8967537" y="267909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A6B742C-2833-C547-87E3-BBA85EC45A2C}"/>
              </a:ext>
            </a:extLst>
          </p:cNvPr>
          <p:cNvSpPr/>
          <p:nvPr/>
        </p:nvSpPr>
        <p:spPr>
          <a:xfrm>
            <a:off x="9268300" y="490506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15" name="Rectangle 14">
            <a:extLst>
              <a:ext uri="{FF2B5EF4-FFF2-40B4-BE49-F238E27FC236}">
                <a16:creationId xmlns:a16="http://schemas.microsoft.com/office/drawing/2014/main" id="{8DA907CB-ABDD-1E41-ADC9-CFC2E4396599}"/>
              </a:ext>
            </a:extLst>
          </p:cNvPr>
          <p:cNvSpPr/>
          <p:nvPr/>
        </p:nvSpPr>
        <p:spPr>
          <a:xfrm>
            <a:off x="9269597" y="440905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BBBB</a:t>
            </a:r>
          </a:p>
        </p:txBody>
      </p:sp>
      <p:sp>
        <p:nvSpPr>
          <p:cNvPr id="16" name="Rectangle 15">
            <a:extLst>
              <a:ext uri="{FF2B5EF4-FFF2-40B4-BE49-F238E27FC236}">
                <a16:creationId xmlns:a16="http://schemas.microsoft.com/office/drawing/2014/main" id="{6340BCB2-9135-254A-BD7F-BD4B4C083A7F}"/>
              </a:ext>
            </a:extLst>
          </p:cNvPr>
          <p:cNvSpPr/>
          <p:nvPr/>
        </p:nvSpPr>
        <p:spPr>
          <a:xfrm>
            <a:off x="9269597" y="391174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CCCC</a:t>
            </a:r>
          </a:p>
        </p:txBody>
      </p:sp>
      <p:sp>
        <p:nvSpPr>
          <p:cNvPr id="17" name="Rectangle 16">
            <a:extLst>
              <a:ext uri="{FF2B5EF4-FFF2-40B4-BE49-F238E27FC236}">
                <a16:creationId xmlns:a16="http://schemas.microsoft.com/office/drawing/2014/main" id="{63B2F642-F820-004F-AC62-DEE2104538EB}"/>
              </a:ext>
            </a:extLst>
          </p:cNvPr>
          <p:cNvSpPr/>
          <p:nvPr/>
        </p:nvSpPr>
        <p:spPr>
          <a:xfrm>
            <a:off x="9267356" y="341196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DDDD</a:t>
            </a:r>
          </a:p>
        </p:txBody>
      </p:sp>
      <p:sp>
        <p:nvSpPr>
          <p:cNvPr id="18" name="Rectangle 17">
            <a:extLst>
              <a:ext uri="{FF2B5EF4-FFF2-40B4-BE49-F238E27FC236}">
                <a16:creationId xmlns:a16="http://schemas.microsoft.com/office/drawing/2014/main" id="{2A8A4C72-410E-C54E-BC43-D43787516113}"/>
              </a:ext>
            </a:extLst>
          </p:cNvPr>
          <p:cNvSpPr/>
          <p:nvPr/>
        </p:nvSpPr>
        <p:spPr>
          <a:xfrm>
            <a:off x="9266407" y="290670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EEEE</a:t>
            </a:r>
          </a:p>
        </p:txBody>
      </p:sp>
      <p:sp>
        <p:nvSpPr>
          <p:cNvPr id="19" name="Rectangle 18">
            <a:extLst>
              <a:ext uri="{FF2B5EF4-FFF2-40B4-BE49-F238E27FC236}">
                <a16:creationId xmlns:a16="http://schemas.microsoft.com/office/drawing/2014/main" id="{0775D8FF-E971-F44E-97C1-ECAB3BCD88BC}"/>
              </a:ext>
            </a:extLst>
          </p:cNvPr>
          <p:cNvSpPr/>
          <p:nvPr/>
        </p:nvSpPr>
        <p:spPr>
          <a:xfrm>
            <a:off x="9264166" y="2420365"/>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0x8044535</a:t>
            </a:r>
          </a:p>
        </p:txBody>
      </p:sp>
      <p:sp>
        <p:nvSpPr>
          <p:cNvPr id="4" name="TextBox 3">
            <a:extLst>
              <a:ext uri="{FF2B5EF4-FFF2-40B4-BE49-F238E27FC236}">
                <a16:creationId xmlns:a16="http://schemas.microsoft.com/office/drawing/2014/main" id="{EED9D4CC-19F5-894A-B6D7-844D67D424B5}"/>
              </a:ext>
            </a:extLst>
          </p:cNvPr>
          <p:cNvSpPr txBox="1"/>
          <p:nvPr/>
        </p:nvSpPr>
        <p:spPr>
          <a:xfrm>
            <a:off x="11247165" y="2483754"/>
            <a:ext cx="534121" cy="369332"/>
          </a:xfrm>
          <a:prstGeom prst="rect">
            <a:avLst/>
          </a:prstGeom>
          <a:noFill/>
        </p:spPr>
        <p:txBody>
          <a:bodyPr wrap="none" rtlCol="0">
            <a:spAutoFit/>
          </a:bodyPr>
          <a:lstStyle/>
          <a:p>
            <a:r>
              <a:rPr lang="en-US"/>
              <a:t>RET</a:t>
            </a:r>
          </a:p>
        </p:txBody>
      </p:sp>
      <p:sp>
        <p:nvSpPr>
          <p:cNvPr id="20" name="TextBox 19">
            <a:extLst>
              <a:ext uri="{FF2B5EF4-FFF2-40B4-BE49-F238E27FC236}">
                <a16:creationId xmlns:a16="http://schemas.microsoft.com/office/drawing/2014/main" id="{73906A86-EFF4-EA4D-A109-958D0D9D9763}"/>
              </a:ext>
            </a:extLst>
          </p:cNvPr>
          <p:cNvSpPr txBox="1"/>
          <p:nvPr/>
        </p:nvSpPr>
        <p:spPr>
          <a:xfrm>
            <a:off x="11247163" y="3461486"/>
            <a:ext cx="824265" cy="369332"/>
          </a:xfrm>
          <a:prstGeom prst="rect">
            <a:avLst/>
          </a:prstGeom>
          <a:noFill/>
        </p:spPr>
        <p:txBody>
          <a:bodyPr wrap="none" rtlCol="0">
            <a:spAutoFit/>
          </a:bodyPr>
          <a:lstStyle/>
          <a:p>
            <a:r>
              <a:rPr lang="en-US"/>
              <a:t>Cookie</a:t>
            </a:r>
          </a:p>
        </p:txBody>
      </p:sp>
      <p:sp>
        <p:nvSpPr>
          <p:cNvPr id="9" name="Rectangle 8">
            <a:extLst>
              <a:ext uri="{FF2B5EF4-FFF2-40B4-BE49-F238E27FC236}">
                <a16:creationId xmlns:a16="http://schemas.microsoft.com/office/drawing/2014/main" id="{10872692-4BED-8AC0-F86C-34565AFA9D9D}"/>
              </a:ext>
            </a:extLst>
          </p:cNvPr>
          <p:cNvSpPr/>
          <p:nvPr/>
        </p:nvSpPr>
        <p:spPr>
          <a:xfrm>
            <a:off x="957428" y="2916476"/>
            <a:ext cx="5182267" cy="594288"/>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onsolas" panose="020B0609020204030204" pitchFamily="49" charset="0"/>
              </a:rPr>
              <a:t>cookie = </a:t>
            </a:r>
            <a:r>
              <a:rPr lang="en-US" sz="2400" dirty="0" err="1">
                <a:solidFill>
                  <a:schemeClr val="tx1"/>
                </a:solidFill>
                <a:latin typeface="Consolas" panose="020B0609020204030204" pitchFamily="49" charset="0"/>
              </a:rPr>
              <a:t>some_random_value</a:t>
            </a:r>
            <a:r>
              <a:rPr lang="en-US" sz="2400" dirty="0">
                <a:solidFill>
                  <a:schemeClr val="tx1"/>
                </a:solidFill>
                <a:latin typeface="Consolas" panose="020B0609020204030204" pitchFamily="49" charset="0"/>
              </a:rPr>
              <a:t>;</a:t>
            </a:r>
          </a:p>
        </p:txBody>
      </p:sp>
      <p:sp>
        <p:nvSpPr>
          <p:cNvPr id="22" name="Rectangle 21">
            <a:extLst>
              <a:ext uri="{FF2B5EF4-FFF2-40B4-BE49-F238E27FC236}">
                <a16:creationId xmlns:a16="http://schemas.microsoft.com/office/drawing/2014/main" id="{B0102D36-F16C-C9F5-6FFE-2CEC8A9EAE1E}"/>
              </a:ext>
            </a:extLst>
          </p:cNvPr>
          <p:cNvSpPr/>
          <p:nvPr/>
        </p:nvSpPr>
        <p:spPr>
          <a:xfrm>
            <a:off x="1057725" y="4503516"/>
            <a:ext cx="7588969" cy="904192"/>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onsolas" panose="020B0609020204030204" pitchFamily="49" charset="0"/>
              </a:rPr>
              <a:t>if (cookie != </a:t>
            </a:r>
            <a:r>
              <a:rPr lang="en-US" sz="2400" dirty="0" err="1">
                <a:solidFill>
                  <a:schemeClr val="tx1"/>
                </a:solidFill>
                <a:latin typeface="Consolas" panose="020B0609020204030204" pitchFamily="49" charset="0"/>
              </a:rPr>
              <a:t>some_random_value</a:t>
            </a:r>
            <a:r>
              <a:rPr lang="en-US" sz="2400" dirty="0">
                <a:solidFill>
                  <a:schemeClr val="tx1"/>
                </a:solidFill>
                <a:latin typeface="Consolas" panose="020B0609020204030204" pitchFamily="49" charset="0"/>
              </a:rPr>
              <a:t>)</a:t>
            </a:r>
          </a:p>
          <a:p>
            <a:r>
              <a:rPr lang="en-US" sz="2400" dirty="0">
                <a:solidFill>
                  <a:schemeClr val="tx1"/>
                </a:solidFill>
                <a:latin typeface="Consolas" panose="020B0609020204030204" pitchFamily="49" charset="0"/>
              </a:rPr>
              <a:t>        </a:t>
            </a:r>
            <a:r>
              <a:rPr lang="en-US" sz="2400" dirty="0" err="1">
                <a:solidFill>
                  <a:schemeClr val="tx1"/>
                </a:solidFill>
                <a:latin typeface="Consolas" panose="020B0609020204030204" pitchFamily="49" charset="0"/>
              </a:rPr>
              <a:t>printf</a:t>
            </a:r>
            <a:r>
              <a:rPr lang="en-US" sz="2400" dirty="0">
                <a:solidFill>
                  <a:schemeClr val="tx1"/>
                </a:solidFill>
                <a:latin typeface="Consolas" panose="020B0609020204030204" pitchFamily="49" charset="0"/>
              </a:rPr>
              <a:t>(“Your stack is smashed\n”);</a:t>
            </a:r>
          </a:p>
        </p:txBody>
      </p:sp>
      <p:sp>
        <p:nvSpPr>
          <p:cNvPr id="23" name="Rectangle 22">
            <a:extLst>
              <a:ext uri="{FF2B5EF4-FFF2-40B4-BE49-F238E27FC236}">
                <a16:creationId xmlns:a16="http://schemas.microsoft.com/office/drawing/2014/main" id="{4899ACFF-52B0-9965-CDD3-831628D82DAC}"/>
              </a:ext>
            </a:extLst>
          </p:cNvPr>
          <p:cNvSpPr/>
          <p:nvPr/>
        </p:nvSpPr>
        <p:spPr>
          <a:xfrm>
            <a:off x="957428" y="1575876"/>
            <a:ext cx="9460972" cy="594288"/>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err="1">
                <a:solidFill>
                  <a:schemeClr val="tx1"/>
                </a:solidFill>
                <a:latin typeface="Consolas" panose="020B0609020204030204" pitchFamily="49" charset="0"/>
              </a:rPr>
              <a:t>strcpy</a:t>
            </a:r>
            <a:r>
              <a:rPr lang="en-US" sz="2400">
                <a:solidFill>
                  <a:schemeClr val="tx1"/>
                </a:solidFill>
                <a:latin typeface="Consolas" panose="020B0609020204030204" pitchFamily="49" charset="0"/>
              </a:rPr>
              <a:t>(buffer, “AAAABBBBCCCCDDDDEEEE\x35\x45\x04\x08”)</a:t>
            </a:r>
          </a:p>
        </p:txBody>
      </p:sp>
    </p:spTree>
    <p:extLst>
      <p:ext uri="{BB962C8B-B14F-4D97-AF65-F5344CB8AC3E}">
        <p14:creationId xmlns:p14="http://schemas.microsoft.com/office/powerpoint/2010/main" val="3345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9"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9A4F-A37F-2742-B8D5-BF4393BE2D53}"/>
              </a:ext>
            </a:extLst>
          </p:cNvPr>
          <p:cNvSpPr>
            <a:spLocks noGrp="1"/>
          </p:cNvSpPr>
          <p:nvPr>
            <p:ph type="title"/>
          </p:nvPr>
        </p:nvSpPr>
        <p:spPr/>
        <p:txBody>
          <a:bodyPr/>
          <a:lstStyle/>
          <a:p>
            <a:r>
              <a:rPr lang="en-US"/>
              <a:t>                                                     [SEC’98]</a:t>
            </a:r>
          </a:p>
        </p:txBody>
      </p:sp>
      <p:pic>
        <p:nvPicPr>
          <p:cNvPr id="5" name="Content Placeholder 4">
            <a:extLst>
              <a:ext uri="{FF2B5EF4-FFF2-40B4-BE49-F238E27FC236}">
                <a16:creationId xmlns:a16="http://schemas.microsoft.com/office/drawing/2014/main" id="{210E2A3F-2530-E04E-A3B7-7D3952E2DCAF}"/>
              </a:ext>
            </a:extLst>
          </p:cNvPr>
          <p:cNvPicPr>
            <a:picLocks noGrp="1" noChangeAspect="1"/>
          </p:cNvPicPr>
          <p:nvPr>
            <p:ph idx="1"/>
          </p:nvPr>
        </p:nvPicPr>
        <p:blipFill>
          <a:blip r:embed="rId2"/>
          <a:stretch>
            <a:fillRect/>
          </a:stretch>
        </p:blipFill>
        <p:spPr>
          <a:xfrm>
            <a:off x="154516" y="144728"/>
            <a:ext cx="6565900" cy="2159000"/>
          </a:xfrm>
        </p:spPr>
      </p:pic>
      <p:pic>
        <p:nvPicPr>
          <p:cNvPr id="9" name="Picture 8">
            <a:extLst>
              <a:ext uri="{FF2B5EF4-FFF2-40B4-BE49-F238E27FC236}">
                <a16:creationId xmlns:a16="http://schemas.microsoft.com/office/drawing/2014/main" id="{D9641C56-7D59-3043-BB6D-4EA43691B1D2}"/>
              </a:ext>
            </a:extLst>
          </p:cNvPr>
          <p:cNvPicPr>
            <a:picLocks noChangeAspect="1"/>
          </p:cNvPicPr>
          <p:nvPr/>
        </p:nvPicPr>
        <p:blipFill>
          <a:blip r:embed="rId3"/>
          <a:stretch>
            <a:fillRect/>
          </a:stretch>
        </p:blipFill>
        <p:spPr>
          <a:xfrm>
            <a:off x="154516" y="3142893"/>
            <a:ext cx="3999829" cy="3315541"/>
          </a:xfrm>
          <a:prstGeom prst="rect">
            <a:avLst/>
          </a:prstGeom>
        </p:spPr>
      </p:pic>
      <p:pic>
        <p:nvPicPr>
          <p:cNvPr id="11" name="Picture 10">
            <a:extLst>
              <a:ext uri="{FF2B5EF4-FFF2-40B4-BE49-F238E27FC236}">
                <a16:creationId xmlns:a16="http://schemas.microsoft.com/office/drawing/2014/main" id="{9348C644-772F-E649-B080-FFD3BA4E3BE2}"/>
              </a:ext>
            </a:extLst>
          </p:cNvPr>
          <p:cNvPicPr>
            <a:picLocks noChangeAspect="1"/>
          </p:cNvPicPr>
          <p:nvPr/>
        </p:nvPicPr>
        <p:blipFill>
          <a:blip r:embed="rId4"/>
          <a:stretch>
            <a:fillRect/>
          </a:stretch>
        </p:blipFill>
        <p:spPr>
          <a:xfrm>
            <a:off x="4900821" y="3144907"/>
            <a:ext cx="4355315" cy="3313527"/>
          </a:xfrm>
          <a:prstGeom prst="rect">
            <a:avLst/>
          </a:prstGeom>
        </p:spPr>
      </p:pic>
      <p:sp>
        <p:nvSpPr>
          <p:cNvPr id="12" name="Rectangle 11">
            <a:extLst>
              <a:ext uri="{FF2B5EF4-FFF2-40B4-BE49-F238E27FC236}">
                <a16:creationId xmlns:a16="http://schemas.microsoft.com/office/drawing/2014/main" id="{61A34DA6-27B3-E04D-B50E-0EC5F8D76C43}"/>
              </a:ext>
            </a:extLst>
          </p:cNvPr>
          <p:cNvSpPr/>
          <p:nvPr/>
        </p:nvSpPr>
        <p:spPr>
          <a:xfrm>
            <a:off x="10335105" y="3668376"/>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COOKIE</a:t>
            </a:r>
          </a:p>
        </p:txBody>
      </p:sp>
      <p:sp>
        <p:nvSpPr>
          <p:cNvPr id="13" name="Rectangle 12">
            <a:extLst>
              <a:ext uri="{FF2B5EF4-FFF2-40B4-BE49-F238E27FC236}">
                <a16:creationId xmlns:a16="http://schemas.microsoft.com/office/drawing/2014/main" id="{95DEE27D-52B3-B741-8A97-393449DB920C}"/>
              </a:ext>
            </a:extLst>
          </p:cNvPr>
          <p:cNvSpPr/>
          <p:nvPr/>
        </p:nvSpPr>
        <p:spPr>
          <a:xfrm>
            <a:off x="10335107" y="416417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4" name="Rectangle 13">
            <a:extLst>
              <a:ext uri="{FF2B5EF4-FFF2-40B4-BE49-F238E27FC236}">
                <a16:creationId xmlns:a16="http://schemas.microsoft.com/office/drawing/2014/main" id="{B93738E6-1B7B-A04C-AA05-EF99DEB5F2C4}"/>
              </a:ext>
            </a:extLst>
          </p:cNvPr>
          <p:cNvSpPr/>
          <p:nvPr/>
        </p:nvSpPr>
        <p:spPr>
          <a:xfrm>
            <a:off x="10335108" y="466091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5" name="Rectangle 14">
            <a:extLst>
              <a:ext uri="{FF2B5EF4-FFF2-40B4-BE49-F238E27FC236}">
                <a16:creationId xmlns:a16="http://schemas.microsoft.com/office/drawing/2014/main" id="{3E678335-705F-114E-A495-75B9CF38402D}"/>
              </a:ext>
            </a:extLst>
          </p:cNvPr>
          <p:cNvSpPr/>
          <p:nvPr/>
        </p:nvSpPr>
        <p:spPr>
          <a:xfrm>
            <a:off x="10335109" y="515576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6" name="Rectangle 15">
            <a:extLst>
              <a:ext uri="{FF2B5EF4-FFF2-40B4-BE49-F238E27FC236}">
                <a16:creationId xmlns:a16="http://schemas.microsoft.com/office/drawing/2014/main" id="{E98A28BB-52C7-3648-B6E5-E5765F01848A}"/>
              </a:ext>
            </a:extLst>
          </p:cNvPr>
          <p:cNvSpPr/>
          <p:nvPr/>
        </p:nvSpPr>
        <p:spPr>
          <a:xfrm>
            <a:off x="10335101" y="317163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17" name="Rectangle 16">
            <a:extLst>
              <a:ext uri="{FF2B5EF4-FFF2-40B4-BE49-F238E27FC236}">
                <a16:creationId xmlns:a16="http://schemas.microsoft.com/office/drawing/2014/main" id="{8046BEF8-1255-F54E-878E-0E79A8C63CAF}"/>
              </a:ext>
            </a:extLst>
          </p:cNvPr>
          <p:cNvSpPr/>
          <p:nvPr/>
        </p:nvSpPr>
        <p:spPr>
          <a:xfrm>
            <a:off x="10335101" y="2675208"/>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18" name="Elbow Connector 17">
            <a:extLst>
              <a:ext uri="{FF2B5EF4-FFF2-40B4-BE49-F238E27FC236}">
                <a16:creationId xmlns:a16="http://schemas.microsoft.com/office/drawing/2014/main" id="{170E1FD2-B36D-9842-9B74-367E50A6F410}"/>
              </a:ext>
            </a:extLst>
          </p:cNvPr>
          <p:cNvCxnSpPr>
            <a:stCxn id="18" idx="1"/>
          </p:cNvCxnSpPr>
          <p:nvPr/>
        </p:nvCxnSpPr>
        <p:spPr>
          <a:xfrm rot="10800000">
            <a:off x="10034337" y="2923263"/>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73B69FF-4894-CA48-841F-EA01B9694F01}"/>
              </a:ext>
            </a:extLst>
          </p:cNvPr>
          <p:cNvSpPr txBox="1"/>
          <p:nvPr/>
        </p:nvSpPr>
        <p:spPr>
          <a:xfrm>
            <a:off x="7000876" y="144728"/>
            <a:ext cx="4187749" cy="646331"/>
          </a:xfrm>
          <a:prstGeom prst="rect">
            <a:avLst/>
          </a:prstGeom>
          <a:noFill/>
        </p:spPr>
        <p:txBody>
          <a:bodyPr wrap="none" rtlCol="0">
            <a:spAutoFit/>
          </a:bodyPr>
          <a:lstStyle/>
          <a:p>
            <a:r>
              <a:rPr lang="en-US"/>
              <a:t>In Proceedings of</a:t>
            </a:r>
          </a:p>
          <a:p>
            <a:r>
              <a:rPr lang="en-US"/>
              <a:t>The 7</a:t>
            </a:r>
            <a:r>
              <a:rPr lang="en-US" baseline="30000"/>
              <a:t>th</a:t>
            </a:r>
            <a:r>
              <a:rPr lang="en-US"/>
              <a:t> USENIX Security Symposium (1998)</a:t>
            </a:r>
          </a:p>
        </p:txBody>
      </p:sp>
      <p:pic>
        <p:nvPicPr>
          <p:cNvPr id="4" name="Picture 3">
            <a:extLst>
              <a:ext uri="{FF2B5EF4-FFF2-40B4-BE49-F238E27FC236}">
                <a16:creationId xmlns:a16="http://schemas.microsoft.com/office/drawing/2014/main" id="{408076B6-F144-A74C-B4C2-6CAFA82B6EB8}"/>
              </a:ext>
            </a:extLst>
          </p:cNvPr>
          <p:cNvPicPr>
            <a:picLocks noChangeAspect="1"/>
          </p:cNvPicPr>
          <p:nvPr/>
        </p:nvPicPr>
        <p:blipFill>
          <a:blip r:embed="rId5"/>
          <a:stretch>
            <a:fillRect/>
          </a:stretch>
        </p:blipFill>
        <p:spPr>
          <a:xfrm>
            <a:off x="7046802" y="998672"/>
            <a:ext cx="1416450" cy="1416450"/>
          </a:xfrm>
          <a:prstGeom prst="rect">
            <a:avLst/>
          </a:prstGeom>
        </p:spPr>
      </p:pic>
      <p:pic>
        <p:nvPicPr>
          <p:cNvPr id="6" name="Picture 5">
            <a:extLst>
              <a:ext uri="{FF2B5EF4-FFF2-40B4-BE49-F238E27FC236}">
                <a16:creationId xmlns:a16="http://schemas.microsoft.com/office/drawing/2014/main" id="{81953FE1-8A84-314D-BFDF-215203BBC995}"/>
              </a:ext>
            </a:extLst>
          </p:cNvPr>
          <p:cNvPicPr>
            <a:picLocks noChangeAspect="1"/>
          </p:cNvPicPr>
          <p:nvPr/>
        </p:nvPicPr>
        <p:blipFill>
          <a:blip r:embed="rId6"/>
          <a:stretch>
            <a:fillRect/>
          </a:stretch>
        </p:blipFill>
        <p:spPr>
          <a:xfrm>
            <a:off x="8729399" y="945136"/>
            <a:ext cx="2595771" cy="1619761"/>
          </a:xfrm>
          <a:prstGeom prst="rect">
            <a:avLst/>
          </a:prstGeom>
        </p:spPr>
      </p:pic>
    </p:spTree>
    <p:extLst>
      <p:ext uri="{BB962C8B-B14F-4D97-AF65-F5344CB8AC3E}">
        <p14:creationId xmlns:p14="http://schemas.microsoft.com/office/powerpoint/2010/main" val="283038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972F35-E61C-C44B-92FE-D1F8E37138FA}"/>
              </a:ext>
            </a:extLst>
          </p:cNvPr>
          <p:cNvSpPr>
            <a:spLocks noGrp="1"/>
          </p:cNvSpPr>
          <p:nvPr>
            <p:ph type="sldNum" sz="quarter" idx="12"/>
          </p:nvPr>
        </p:nvSpPr>
        <p:spPr/>
        <p:txBody>
          <a:bodyPr/>
          <a:lstStyle/>
          <a:p>
            <a:fld id="{A8847BB3-9452-5D4B-9D0C-3312D4EA15F7}" type="slidenum">
              <a:rPr lang="en-US" smtClean="0"/>
              <a:t>2</a:t>
            </a:fld>
            <a:endParaRPr lang="en-US"/>
          </a:p>
        </p:txBody>
      </p:sp>
      <p:pic>
        <p:nvPicPr>
          <p:cNvPr id="7" name="Picture 6">
            <a:extLst>
              <a:ext uri="{FF2B5EF4-FFF2-40B4-BE49-F238E27FC236}">
                <a16:creationId xmlns:a16="http://schemas.microsoft.com/office/drawing/2014/main" id="{97B62C25-DAE4-694A-8C68-A9D8281F3F1D}"/>
              </a:ext>
            </a:extLst>
          </p:cNvPr>
          <p:cNvPicPr>
            <a:picLocks noChangeAspect="1"/>
          </p:cNvPicPr>
          <p:nvPr/>
        </p:nvPicPr>
        <p:blipFill>
          <a:blip r:embed="rId3"/>
          <a:stretch>
            <a:fillRect/>
          </a:stretch>
        </p:blipFill>
        <p:spPr>
          <a:xfrm>
            <a:off x="0" y="1367058"/>
            <a:ext cx="12192000" cy="601654"/>
          </a:xfrm>
          <a:prstGeom prst="rect">
            <a:avLst/>
          </a:prstGeom>
        </p:spPr>
      </p:pic>
      <p:pic>
        <p:nvPicPr>
          <p:cNvPr id="8" name="Picture 7">
            <a:extLst>
              <a:ext uri="{FF2B5EF4-FFF2-40B4-BE49-F238E27FC236}">
                <a16:creationId xmlns:a16="http://schemas.microsoft.com/office/drawing/2014/main" id="{E9108DBF-9ACF-F340-9452-737F4FCEDF91}"/>
              </a:ext>
            </a:extLst>
          </p:cNvPr>
          <p:cNvPicPr>
            <a:picLocks noChangeAspect="1"/>
          </p:cNvPicPr>
          <p:nvPr/>
        </p:nvPicPr>
        <p:blipFill>
          <a:blip r:embed="rId4"/>
          <a:stretch>
            <a:fillRect/>
          </a:stretch>
        </p:blipFill>
        <p:spPr>
          <a:xfrm>
            <a:off x="0" y="3539929"/>
            <a:ext cx="12192000" cy="601654"/>
          </a:xfrm>
          <a:prstGeom prst="rect">
            <a:avLst/>
          </a:prstGeom>
        </p:spPr>
      </p:pic>
      <p:sp>
        <p:nvSpPr>
          <p:cNvPr id="9" name="TextBox 8">
            <a:extLst>
              <a:ext uri="{FF2B5EF4-FFF2-40B4-BE49-F238E27FC236}">
                <a16:creationId xmlns:a16="http://schemas.microsoft.com/office/drawing/2014/main" id="{D34F9F57-CFB9-CC4C-8ABD-7EF4F2583983}"/>
              </a:ext>
            </a:extLst>
          </p:cNvPr>
          <p:cNvSpPr txBox="1"/>
          <p:nvPr/>
        </p:nvSpPr>
        <p:spPr>
          <a:xfrm>
            <a:off x="0" y="4478967"/>
            <a:ext cx="11942956" cy="1754326"/>
          </a:xfrm>
          <a:prstGeom prst="rect">
            <a:avLst/>
          </a:prstGeom>
          <a:noFill/>
        </p:spPr>
        <p:txBody>
          <a:bodyPr wrap="square" rtlCol="0">
            <a:spAutoFit/>
          </a:bodyPr>
          <a:lstStyle/>
          <a:p>
            <a:r>
              <a:rPr lang="en-US" b="1"/>
              <a:t>0: </a:t>
            </a:r>
            <a:r>
              <a:rPr lang="en-US"/>
              <a:t>Disable ASLR. This setting is applied if the kernel is booted with the ”</a:t>
            </a:r>
            <a:r>
              <a:rPr lang="en-US" err="1">
                <a:latin typeface="Consolas" panose="020B0609020204030204" pitchFamily="49" charset="0"/>
                <a:cs typeface="Consolas" panose="020B0609020204030204" pitchFamily="49" charset="0"/>
              </a:rPr>
              <a:t>norandmaps</a:t>
            </a:r>
            <a:r>
              <a:rPr lang="en-US">
                <a:latin typeface="Consolas" panose="020B0609020204030204" pitchFamily="49" charset="0"/>
                <a:cs typeface="Consolas" panose="020B0609020204030204" pitchFamily="49" charset="0"/>
              </a:rPr>
              <a:t>”</a:t>
            </a:r>
            <a:r>
              <a:rPr lang="en-US"/>
              <a:t> boot parameter.</a:t>
            </a:r>
          </a:p>
          <a:p>
            <a:endParaRPr lang="en-US"/>
          </a:p>
          <a:p>
            <a:r>
              <a:rPr lang="en-US" b="1"/>
              <a:t>1: </a:t>
            </a:r>
            <a:r>
              <a:rPr lang="en-US"/>
              <a:t>Randomize the positions of the stack, virtual dynamic shared object (VDSO) page, and shared memory regions. The base address of the data segment is located immediately after the end of the executable code segment.</a:t>
            </a:r>
          </a:p>
          <a:p>
            <a:endParaRPr lang="en-US"/>
          </a:p>
          <a:p>
            <a:r>
              <a:rPr lang="en-US" b="1"/>
              <a:t>2: </a:t>
            </a:r>
            <a:r>
              <a:rPr lang="en-US"/>
              <a:t>Randomize the positions of the stack, VDSO page, shared memory regions, and the data segment. This is the default setting.</a:t>
            </a:r>
          </a:p>
        </p:txBody>
      </p:sp>
      <p:sp>
        <p:nvSpPr>
          <p:cNvPr id="12" name="TextBox 11">
            <a:extLst>
              <a:ext uri="{FF2B5EF4-FFF2-40B4-BE49-F238E27FC236}">
                <a16:creationId xmlns:a16="http://schemas.microsoft.com/office/drawing/2014/main" id="{7BF059C2-36A6-2941-8CDD-E0E35A7BE6BA}"/>
              </a:ext>
            </a:extLst>
          </p:cNvPr>
          <p:cNvSpPr txBox="1"/>
          <p:nvPr/>
        </p:nvSpPr>
        <p:spPr>
          <a:xfrm>
            <a:off x="95693" y="861942"/>
            <a:ext cx="6124352" cy="369332"/>
          </a:xfrm>
          <a:prstGeom prst="rect">
            <a:avLst/>
          </a:prstGeom>
          <a:noFill/>
        </p:spPr>
        <p:txBody>
          <a:bodyPr wrap="square">
            <a:spAutoFit/>
          </a:bodyPr>
          <a:lstStyle/>
          <a:p>
            <a:r>
              <a:rPr lang="en-US"/>
              <a:t>‘</a:t>
            </a:r>
            <a:r>
              <a:rPr lang="en-US" err="1"/>
              <a:t>checksec</a:t>
            </a:r>
            <a:r>
              <a:rPr lang="en-US"/>
              <a:t>’ command </a:t>
            </a:r>
          </a:p>
        </p:txBody>
      </p:sp>
      <p:sp>
        <p:nvSpPr>
          <p:cNvPr id="14" name="TextBox 13">
            <a:extLst>
              <a:ext uri="{FF2B5EF4-FFF2-40B4-BE49-F238E27FC236}">
                <a16:creationId xmlns:a16="http://schemas.microsoft.com/office/drawing/2014/main" id="{0342359B-52C6-EC4B-9DF7-4A61E4BB0B50}"/>
              </a:ext>
            </a:extLst>
          </p:cNvPr>
          <p:cNvSpPr txBox="1"/>
          <p:nvPr/>
        </p:nvSpPr>
        <p:spPr>
          <a:xfrm>
            <a:off x="95693" y="3102705"/>
            <a:ext cx="6124352" cy="369332"/>
          </a:xfrm>
          <a:prstGeom prst="rect">
            <a:avLst/>
          </a:prstGeom>
          <a:noFill/>
        </p:spPr>
        <p:txBody>
          <a:bodyPr wrap="square">
            <a:spAutoFit/>
          </a:bodyPr>
          <a:lstStyle/>
          <a:p>
            <a:r>
              <a:rPr lang="en-US"/>
              <a:t>ASLR check</a:t>
            </a:r>
          </a:p>
        </p:txBody>
      </p:sp>
    </p:spTree>
    <p:extLst>
      <p:ext uri="{BB962C8B-B14F-4D97-AF65-F5344CB8AC3E}">
        <p14:creationId xmlns:p14="http://schemas.microsoft.com/office/powerpoint/2010/main" val="524584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9A4F-A37F-2742-B8D5-BF4393BE2D53}"/>
              </a:ext>
            </a:extLst>
          </p:cNvPr>
          <p:cNvSpPr>
            <a:spLocks noGrp="1"/>
          </p:cNvSpPr>
          <p:nvPr>
            <p:ph type="title"/>
          </p:nvPr>
        </p:nvSpPr>
        <p:spPr>
          <a:xfrm>
            <a:off x="131475" y="108493"/>
            <a:ext cx="10515600" cy="1325563"/>
          </a:xfrm>
        </p:spPr>
        <p:txBody>
          <a:bodyPr/>
          <a:lstStyle/>
          <a:p>
            <a:r>
              <a:rPr lang="en-US" dirty="0"/>
              <a:t>Stack Cookie </a:t>
            </a:r>
            <a:r>
              <a:rPr lang="en-US" altLang="ko-KR" dirty="0">
                <a:ea typeface="맑은 고딕"/>
              </a:rPr>
              <a:t>in</a:t>
            </a:r>
            <a:r>
              <a:rPr lang="ko-KR" altLang="en-US" dirty="0">
                <a:ea typeface="맑은 고딕"/>
              </a:rPr>
              <a:t> </a:t>
            </a:r>
            <a:r>
              <a:rPr lang="en-US" altLang="ko-KR" dirty="0" err="1">
                <a:latin typeface="Courier"/>
                <a:ea typeface="맑은 고딕"/>
              </a:rPr>
              <a:t>gcc</a:t>
            </a:r>
            <a:br>
              <a:rPr lang="en-US" altLang="ko-KR" dirty="0">
                <a:latin typeface="Courier"/>
                <a:ea typeface="맑은 고딕"/>
              </a:rPr>
            </a:br>
            <a:r>
              <a:rPr lang="en-US" altLang="ko-KR" dirty="0">
                <a:latin typeface="Kannada MN"/>
                <a:ea typeface="맑은 고딕"/>
                <a:cs typeface="Kannada MN" pitchFamily="2" charset="0"/>
              </a:rPr>
              <a:t>(</a:t>
            </a:r>
            <a:r>
              <a:rPr lang="en-US" altLang="ko-KR" dirty="0" err="1">
                <a:latin typeface="Kannada MN"/>
                <a:ea typeface="맑은 고딕"/>
                <a:cs typeface="Kannada MN" pitchFamily="2" charset="0"/>
              </a:rPr>
              <a:t>ProPolice</a:t>
            </a:r>
            <a:r>
              <a:rPr lang="en-US" altLang="ko-KR" dirty="0">
                <a:latin typeface="Kannada MN"/>
                <a:ea typeface="맑은 고딕"/>
                <a:cs typeface="Kannada MN" pitchFamily="2" charset="0"/>
              </a:rPr>
              <a:t>)</a:t>
            </a:r>
            <a:endParaRPr lang="en-US" dirty="0">
              <a:latin typeface="Kannada MN"/>
              <a:ea typeface="맑은 고딕"/>
              <a:cs typeface="Kannada MN" pitchFamily="2" charset="0"/>
            </a:endParaRPr>
          </a:p>
        </p:txBody>
      </p:sp>
      <p:pic>
        <p:nvPicPr>
          <p:cNvPr id="10" name="Content Placeholder 9">
            <a:extLst>
              <a:ext uri="{FF2B5EF4-FFF2-40B4-BE49-F238E27FC236}">
                <a16:creationId xmlns:a16="http://schemas.microsoft.com/office/drawing/2014/main" id="{35C02EEA-B2B0-E04D-958B-F62BDB25F99D}"/>
              </a:ext>
            </a:extLst>
          </p:cNvPr>
          <p:cNvPicPr>
            <a:picLocks noGrp="1" noChangeAspect="1"/>
          </p:cNvPicPr>
          <p:nvPr>
            <p:ph idx="1"/>
          </p:nvPr>
        </p:nvPicPr>
        <p:blipFill>
          <a:blip r:embed="rId2"/>
          <a:stretch>
            <a:fillRect/>
          </a:stretch>
        </p:blipFill>
        <p:spPr>
          <a:xfrm>
            <a:off x="173483" y="2291241"/>
            <a:ext cx="4230050" cy="1931723"/>
          </a:xfrm>
        </p:spPr>
      </p:pic>
      <p:pic>
        <p:nvPicPr>
          <p:cNvPr id="20" name="Picture 19">
            <a:extLst>
              <a:ext uri="{FF2B5EF4-FFF2-40B4-BE49-F238E27FC236}">
                <a16:creationId xmlns:a16="http://schemas.microsoft.com/office/drawing/2014/main" id="{B8CB29EA-B364-9A47-ABD9-52893D7D07F4}"/>
              </a:ext>
            </a:extLst>
          </p:cNvPr>
          <p:cNvPicPr>
            <a:picLocks noChangeAspect="1"/>
          </p:cNvPicPr>
          <p:nvPr/>
        </p:nvPicPr>
        <p:blipFill>
          <a:blip r:embed="rId3"/>
          <a:stretch>
            <a:fillRect/>
          </a:stretch>
        </p:blipFill>
        <p:spPr>
          <a:xfrm>
            <a:off x="173483" y="4516098"/>
            <a:ext cx="2844800" cy="342900"/>
          </a:xfrm>
          <a:prstGeom prst="rect">
            <a:avLst/>
          </a:prstGeom>
        </p:spPr>
      </p:pic>
      <p:pic>
        <p:nvPicPr>
          <p:cNvPr id="22" name="Picture 21">
            <a:extLst>
              <a:ext uri="{FF2B5EF4-FFF2-40B4-BE49-F238E27FC236}">
                <a16:creationId xmlns:a16="http://schemas.microsoft.com/office/drawing/2014/main" id="{B8CC45CE-DFC4-0841-992B-953C29F49A38}"/>
              </a:ext>
            </a:extLst>
          </p:cNvPr>
          <p:cNvPicPr>
            <a:picLocks noChangeAspect="1"/>
          </p:cNvPicPr>
          <p:nvPr/>
        </p:nvPicPr>
        <p:blipFill>
          <a:blip r:embed="rId4"/>
          <a:stretch>
            <a:fillRect/>
          </a:stretch>
        </p:blipFill>
        <p:spPr>
          <a:xfrm>
            <a:off x="4825302" y="0"/>
            <a:ext cx="7366698" cy="6858000"/>
          </a:xfrm>
          <a:prstGeom prst="rect">
            <a:avLst/>
          </a:prstGeom>
        </p:spPr>
      </p:pic>
      <p:sp>
        <p:nvSpPr>
          <p:cNvPr id="23" name="Rectangle 22">
            <a:extLst>
              <a:ext uri="{FF2B5EF4-FFF2-40B4-BE49-F238E27FC236}">
                <a16:creationId xmlns:a16="http://schemas.microsoft.com/office/drawing/2014/main" id="{05A7154F-D8ED-DC48-9BF8-4B24389A4536}"/>
              </a:ext>
            </a:extLst>
          </p:cNvPr>
          <p:cNvSpPr/>
          <p:nvPr/>
        </p:nvSpPr>
        <p:spPr>
          <a:xfrm>
            <a:off x="4825302" y="1236133"/>
            <a:ext cx="5419365" cy="81968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AD5811E-7618-2244-A4EA-15B222F03120}"/>
              </a:ext>
            </a:extLst>
          </p:cNvPr>
          <p:cNvSpPr/>
          <p:nvPr/>
        </p:nvSpPr>
        <p:spPr>
          <a:xfrm>
            <a:off x="4842236" y="5096933"/>
            <a:ext cx="7231231" cy="999067"/>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8570E3B-6120-0A48-AFF4-D157AC9E60D1}"/>
              </a:ext>
            </a:extLst>
          </p:cNvPr>
          <p:cNvSpPr txBox="1"/>
          <p:nvPr/>
        </p:nvSpPr>
        <p:spPr>
          <a:xfrm>
            <a:off x="173483" y="5365633"/>
            <a:ext cx="3993401" cy="400110"/>
          </a:xfrm>
          <a:prstGeom prst="rect">
            <a:avLst/>
          </a:prstGeom>
          <a:solidFill>
            <a:srgbClr val="FFC000"/>
          </a:solidFill>
        </p:spPr>
        <p:txBody>
          <a:bodyPr wrap="none" rtlCol="0">
            <a:spAutoFit/>
          </a:bodyPr>
          <a:lstStyle/>
          <a:p>
            <a:r>
              <a:rPr lang="en-US" sz="2000" b="1">
                <a:latin typeface="Consolas" panose="020B0609020204030204" pitchFamily="49" charset="0"/>
                <a:cs typeface="Consolas" panose="020B0609020204030204" pitchFamily="49" charset="0"/>
              </a:rPr>
              <a:t>Cookie stored in -0xc(%</a:t>
            </a:r>
            <a:r>
              <a:rPr lang="en-US" sz="2000" b="1" err="1">
                <a:latin typeface="Consolas" panose="020B0609020204030204" pitchFamily="49" charset="0"/>
                <a:cs typeface="Consolas" panose="020B0609020204030204" pitchFamily="49" charset="0"/>
              </a:rPr>
              <a:t>ebp</a:t>
            </a:r>
            <a:r>
              <a:rPr lang="en-US" sz="2000" b="1">
                <a:latin typeface="Consolas" panose="020B0609020204030204" pitchFamily="49" charset="0"/>
                <a:cs typeface="Consolas" panose="020B0609020204030204" pitchFamily="49" charset="0"/>
              </a:rPr>
              <a:t>)</a:t>
            </a:r>
          </a:p>
        </p:txBody>
      </p:sp>
      <p:sp>
        <p:nvSpPr>
          <p:cNvPr id="9" name="TextBox 8">
            <a:extLst>
              <a:ext uri="{FF2B5EF4-FFF2-40B4-BE49-F238E27FC236}">
                <a16:creationId xmlns:a16="http://schemas.microsoft.com/office/drawing/2014/main" id="{A1CCFE57-9BF2-CB49-83C3-51F6A840D1C2}"/>
              </a:ext>
            </a:extLst>
          </p:cNvPr>
          <p:cNvSpPr txBox="1"/>
          <p:nvPr/>
        </p:nvSpPr>
        <p:spPr>
          <a:xfrm>
            <a:off x="10251469" y="1066856"/>
            <a:ext cx="1940531" cy="338554"/>
          </a:xfrm>
          <a:prstGeom prst="rect">
            <a:avLst/>
          </a:prstGeom>
          <a:noFill/>
        </p:spPr>
        <p:txBody>
          <a:bodyPr wrap="none" rtlCol="0">
            <a:spAutoFit/>
          </a:bodyPr>
          <a:lstStyle/>
          <a:p>
            <a:r>
              <a:rPr lang="en-US" sz="1600" b="1">
                <a:solidFill>
                  <a:srgbClr val="FFFF00"/>
                </a:solidFill>
              </a:rPr>
              <a:t>Get canary from %</a:t>
            </a:r>
            <a:r>
              <a:rPr lang="en-US" sz="1600" b="1" err="1">
                <a:solidFill>
                  <a:srgbClr val="FFFF00"/>
                </a:solidFill>
              </a:rPr>
              <a:t>gs</a:t>
            </a:r>
            <a:endParaRPr lang="en-US" sz="1600" b="1">
              <a:solidFill>
                <a:srgbClr val="FFFF00"/>
              </a:solidFill>
            </a:endParaRPr>
          </a:p>
        </p:txBody>
      </p:sp>
      <p:sp>
        <p:nvSpPr>
          <p:cNvPr id="11" name="TextBox 10">
            <a:extLst>
              <a:ext uri="{FF2B5EF4-FFF2-40B4-BE49-F238E27FC236}">
                <a16:creationId xmlns:a16="http://schemas.microsoft.com/office/drawing/2014/main" id="{EABBDAE2-F524-1C45-ACAD-8B8B02171F34}"/>
              </a:ext>
            </a:extLst>
          </p:cNvPr>
          <p:cNvSpPr txBox="1"/>
          <p:nvPr/>
        </p:nvSpPr>
        <p:spPr>
          <a:xfrm>
            <a:off x="10233048" y="1436630"/>
            <a:ext cx="1987916" cy="338554"/>
          </a:xfrm>
          <a:prstGeom prst="rect">
            <a:avLst/>
          </a:prstGeom>
          <a:noFill/>
        </p:spPr>
        <p:txBody>
          <a:bodyPr wrap="none" rtlCol="0">
            <a:spAutoFit/>
          </a:bodyPr>
          <a:lstStyle/>
          <a:p>
            <a:r>
              <a:rPr lang="en-US" sz="1600" b="1">
                <a:solidFill>
                  <a:srgbClr val="FFFF00"/>
                </a:solidFill>
              </a:rPr>
              <a:t>Store canary at </a:t>
            </a:r>
            <a:r>
              <a:rPr lang="en-US" sz="1600" b="1" err="1">
                <a:solidFill>
                  <a:srgbClr val="FFFF00"/>
                </a:solidFill>
              </a:rPr>
              <a:t>ebp</a:t>
            </a:r>
            <a:r>
              <a:rPr lang="en-US" sz="1600" b="1">
                <a:solidFill>
                  <a:srgbClr val="FFFF00"/>
                </a:solidFill>
              </a:rPr>
              <a:t>-c</a:t>
            </a:r>
          </a:p>
        </p:txBody>
      </p:sp>
      <p:sp>
        <p:nvSpPr>
          <p:cNvPr id="12" name="TextBox 11">
            <a:extLst>
              <a:ext uri="{FF2B5EF4-FFF2-40B4-BE49-F238E27FC236}">
                <a16:creationId xmlns:a16="http://schemas.microsoft.com/office/drawing/2014/main" id="{6EF8088F-F498-D04A-8B94-9BA1DF222A4D}"/>
              </a:ext>
            </a:extLst>
          </p:cNvPr>
          <p:cNvSpPr txBox="1"/>
          <p:nvPr/>
        </p:nvSpPr>
        <p:spPr>
          <a:xfrm>
            <a:off x="10251469" y="1775184"/>
            <a:ext cx="1936107" cy="338554"/>
          </a:xfrm>
          <a:prstGeom prst="rect">
            <a:avLst/>
          </a:prstGeom>
          <a:noFill/>
        </p:spPr>
        <p:txBody>
          <a:bodyPr wrap="none" rtlCol="0">
            <a:spAutoFit/>
          </a:bodyPr>
          <a:lstStyle/>
          <a:p>
            <a:r>
              <a:rPr lang="en-US" sz="1600" b="1">
                <a:solidFill>
                  <a:srgbClr val="FFFF00"/>
                </a:solidFill>
              </a:rPr>
              <a:t>Clear canary in %</a:t>
            </a:r>
            <a:r>
              <a:rPr lang="en-US" sz="1600" b="1" err="1">
                <a:solidFill>
                  <a:srgbClr val="FFFF00"/>
                </a:solidFill>
              </a:rPr>
              <a:t>eax</a:t>
            </a:r>
            <a:endParaRPr lang="en-US" sz="1600" b="1">
              <a:solidFill>
                <a:srgbClr val="FFFF00"/>
              </a:solidFill>
            </a:endParaRPr>
          </a:p>
        </p:txBody>
      </p:sp>
      <p:sp>
        <p:nvSpPr>
          <p:cNvPr id="13" name="TextBox 12">
            <a:extLst>
              <a:ext uri="{FF2B5EF4-FFF2-40B4-BE49-F238E27FC236}">
                <a16:creationId xmlns:a16="http://schemas.microsoft.com/office/drawing/2014/main" id="{339EE800-654D-0148-9330-30AA400CA229}"/>
              </a:ext>
            </a:extLst>
          </p:cNvPr>
          <p:cNvSpPr txBox="1"/>
          <p:nvPr/>
        </p:nvSpPr>
        <p:spPr>
          <a:xfrm>
            <a:off x="10082410" y="5027079"/>
            <a:ext cx="1837747" cy="338554"/>
          </a:xfrm>
          <a:prstGeom prst="rect">
            <a:avLst/>
          </a:prstGeom>
          <a:noFill/>
        </p:spPr>
        <p:txBody>
          <a:bodyPr wrap="none" rtlCol="0">
            <a:spAutoFit/>
          </a:bodyPr>
          <a:lstStyle/>
          <a:p>
            <a:r>
              <a:rPr lang="en-US" sz="1600" b="1">
                <a:solidFill>
                  <a:srgbClr val="FFFF00"/>
                </a:solidFill>
              </a:rPr>
              <a:t>Get canary in stack </a:t>
            </a:r>
          </a:p>
        </p:txBody>
      </p:sp>
      <p:sp>
        <p:nvSpPr>
          <p:cNvPr id="14" name="TextBox 13">
            <a:extLst>
              <a:ext uri="{FF2B5EF4-FFF2-40B4-BE49-F238E27FC236}">
                <a16:creationId xmlns:a16="http://schemas.microsoft.com/office/drawing/2014/main" id="{F3EA8735-E260-E845-8EA0-C90922C8AB63}"/>
              </a:ext>
            </a:extLst>
          </p:cNvPr>
          <p:cNvSpPr txBox="1"/>
          <p:nvPr/>
        </p:nvSpPr>
        <p:spPr>
          <a:xfrm>
            <a:off x="9810567" y="5327236"/>
            <a:ext cx="2392771" cy="338554"/>
          </a:xfrm>
          <a:prstGeom prst="rect">
            <a:avLst/>
          </a:prstGeom>
          <a:noFill/>
        </p:spPr>
        <p:txBody>
          <a:bodyPr wrap="none" rtlCol="0">
            <a:spAutoFit/>
          </a:bodyPr>
          <a:lstStyle/>
          <a:p>
            <a:r>
              <a:rPr lang="en-US" sz="1600" b="1" err="1">
                <a:solidFill>
                  <a:srgbClr val="FFFF00"/>
                </a:solidFill>
              </a:rPr>
              <a:t>Xor</a:t>
            </a:r>
            <a:r>
              <a:rPr lang="en-US" sz="1600" b="1">
                <a:solidFill>
                  <a:srgbClr val="FFFF00"/>
                </a:solidFill>
              </a:rPr>
              <a:t> that with value in %</a:t>
            </a:r>
            <a:r>
              <a:rPr lang="en-US" sz="1600" b="1" err="1">
                <a:solidFill>
                  <a:srgbClr val="FFFF00"/>
                </a:solidFill>
              </a:rPr>
              <a:t>gs</a:t>
            </a:r>
            <a:endParaRPr lang="en-US" sz="1600" b="1">
              <a:solidFill>
                <a:srgbClr val="FFFF00"/>
              </a:solidFill>
            </a:endParaRPr>
          </a:p>
        </p:txBody>
      </p:sp>
      <p:sp>
        <p:nvSpPr>
          <p:cNvPr id="3" name="TextBox 2">
            <a:extLst>
              <a:ext uri="{FF2B5EF4-FFF2-40B4-BE49-F238E27FC236}">
                <a16:creationId xmlns:a16="http://schemas.microsoft.com/office/drawing/2014/main" id="{A4C424EF-6371-7640-86DD-61430FEFDD5E}"/>
              </a:ext>
            </a:extLst>
          </p:cNvPr>
          <p:cNvSpPr txBox="1"/>
          <p:nvPr/>
        </p:nvSpPr>
        <p:spPr>
          <a:xfrm>
            <a:off x="285750" y="1628775"/>
            <a:ext cx="1502014" cy="369332"/>
          </a:xfrm>
          <a:prstGeom prst="rect">
            <a:avLst/>
          </a:prstGeom>
          <a:noFill/>
        </p:spPr>
        <p:txBody>
          <a:bodyPr wrap="none" rtlCol="0">
            <a:spAutoFit/>
          </a:bodyPr>
          <a:lstStyle/>
          <a:p>
            <a:r>
              <a:rPr lang="en-US"/>
              <a:t>GCC </a:t>
            </a:r>
            <a:r>
              <a:rPr lang="en-US" err="1"/>
              <a:t>ProPolice</a:t>
            </a:r>
            <a:endParaRPr lang="en-US"/>
          </a:p>
        </p:txBody>
      </p:sp>
    </p:spTree>
    <p:extLst>
      <p:ext uri="{BB962C8B-B14F-4D97-AF65-F5344CB8AC3E}">
        <p14:creationId xmlns:p14="http://schemas.microsoft.com/office/powerpoint/2010/main" val="40962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9"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5C02EEA-B2B0-E04D-958B-F62BDB25F99D}"/>
              </a:ext>
            </a:extLst>
          </p:cNvPr>
          <p:cNvPicPr>
            <a:picLocks noGrp="1" noChangeAspect="1"/>
          </p:cNvPicPr>
          <p:nvPr>
            <p:ph idx="1"/>
          </p:nvPr>
        </p:nvPicPr>
        <p:blipFill>
          <a:blip r:embed="rId2"/>
          <a:stretch>
            <a:fillRect/>
          </a:stretch>
        </p:blipFill>
        <p:spPr>
          <a:xfrm>
            <a:off x="173483" y="2291241"/>
            <a:ext cx="4230050" cy="1931723"/>
          </a:xfrm>
        </p:spPr>
      </p:pic>
      <p:pic>
        <p:nvPicPr>
          <p:cNvPr id="20" name="Picture 19">
            <a:extLst>
              <a:ext uri="{FF2B5EF4-FFF2-40B4-BE49-F238E27FC236}">
                <a16:creationId xmlns:a16="http://schemas.microsoft.com/office/drawing/2014/main" id="{B8CB29EA-B364-9A47-ABD9-52893D7D07F4}"/>
              </a:ext>
            </a:extLst>
          </p:cNvPr>
          <p:cNvPicPr>
            <a:picLocks noChangeAspect="1"/>
          </p:cNvPicPr>
          <p:nvPr/>
        </p:nvPicPr>
        <p:blipFill>
          <a:blip r:embed="rId3"/>
          <a:stretch>
            <a:fillRect/>
          </a:stretch>
        </p:blipFill>
        <p:spPr>
          <a:xfrm>
            <a:off x="173483" y="4453797"/>
            <a:ext cx="2844800" cy="342900"/>
          </a:xfrm>
          <a:prstGeom prst="rect">
            <a:avLst/>
          </a:prstGeom>
        </p:spPr>
      </p:pic>
      <p:pic>
        <p:nvPicPr>
          <p:cNvPr id="22" name="Picture 21">
            <a:extLst>
              <a:ext uri="{FF2B5EF4-FFF2-40B4-BE49-F238E27FC236}">
                <a16:creationId xmlns:a16="http://schemas.microsoft.com/office/drawing/2014/main" id="{B8CC45CE-DFC4-0841-992B-953C29F49A38}"/>
              </a:ext>
            </a:extLst>
          </p:cNvPr>
          <p:cNvPicPr>
            <a:picLocks noChangeAspect="1"/>
          </p:cNvPicPr>
          <p:nvPr/>
        </p:nvPicPr>
        <p:blipFill>
          <a:blip r:embed="rId4"/>
          <a:stretch>
            <a:fillRect/>
          </a:stretch>
        </p:blipFill>
        <p:spPr>
          <a:xfrm>
            <a:off x="4825302" y="0"/>
            <a:ext cx="7366698" cy="6858000"/>
          </a:xfrm>
          <a:prstGeom prst="rect">
            <a:avLst/>
          </a:prstGeom>
        </p:spPr>
      </p:pic>
      <p:sp>
        <p:nvSpPr>
          <p:cNvPr id="23" name="Rectangle 22">
            <a:extLst>
              <a:ext uri="{FF2B5EF4-FFF2-40B4-BE49-F238E27FC236}">
                <a16:creationId xmlns:a16="http://schemas.microsoft.com/office/drawing/2014/main" id="{05A7154F-D8ED-DC48-9BF8-4B24389A4536}"/>
              </a:ext>
            </a:extLst>
          </p:cNvPr>
          <p:cNvSpPr/>
          <p:nvPr/>
        </p:nvSpPr>
        <p:spPr>
          <a:xfrm>
            <a:off x="4825302" y="1236133"/>
            <a:ext cx="5419365" cy="81968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AD5811E-7618-2244-A4EA-15B222F03120}"/>
              </a:ext>
            </a:extLst>
          </p:cNvPr>
          <p:cNvSpPr/>
          <p:nvPr/>
        </p:nvSpPr>
        <p:spPr>
          <a:xfrm>
            <a:off x="4842236" y="5096933"/>
            <a:ext cx="7231231" cy="999067"/>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8570E3B-6120-0A48-AFF4-D157AC9E60D1}"/>
              </a:ext>
            </a:extLst>
          </p:cNvPr>
          <p:cNvSpPr txBox="1"/>
          <p:nvPr/>
        </p:nvSpPr>
        <p:spPr>
          <a:xfrm>
            <a:off x="173483" y="5365633"/>
            <a:ext cx="3734356" cy="461665"/>
          </a:xfrm>
          <a:prstGeom prst="rect">
            <a:avLst/>
          </a:prstGeom>
          <a:noFill/>
        </p:spPr>
        <p:txBody>
          <a:bodyPr wrap="none" rtlCol="0">
            <a:spAutoFit/>
          </a:bodyPr>
          <a:lstStyle/>
          <a:p>
            <a:r>
              <a:rPr lang="en-US" sz="2400" b="1">
                <a:solidFill>
                  <a:srgbClr val="000CFF"/>
                </a:solidFill>
              </a:rPr>
              <a:t>Cookie stored in -0xc(%</a:t>
            </a:r>
            <a:r>
              <a:rPr lang="en-US" sz="2400" b="1" err="1">
                <a:solidFill>
                  <a:srgbClr val="000CFF"/>
                </a:solidFill>
              </a:rPr>
              <a:t>ebp</a:t>
            </a:r>
            <a:r>
              <a:rPr lang="en-US" sz="2400" b="1">
                <a:solidFill>
                  <a:srgbClr val="000CFF"/>
                </a:solidFill>
              </a:rPr>
              <a:t>)</a:t>
            </a:r>
          </a:p>
        </p:txBody>
      </p:sp>
      <p:pic>
        <p:nvPicPr>
          <p:cNvPr id="9" name="Picture 8">
            <a:extLst>
              <a:ext uri="{FF2B5EF4-FFF2-40B4-BE49-F238E27FC236}">
                <a16:creationId xmlns:a16="http://schemas.microsoft.com/office/drawing/2014/main" id="{A5F8CB24-F53D-7345-8830-4DFA6DD0D385}"/>
              </a:ext>
            </a:extLst>
          </p:cNvPr>
          <p:cNvPicPr>
            <a:picLocks noChangeAspect="1"/>
          </p:cNvPicPr>
          <p:nvPr/>
        </p:nvPicPr>
        <p:blipFill>
          <a:blip r:embed="rId5"/>
          <a:stretch>
            <a:fillRect/>
          </a:stretch>
        </p:blipFill>
        <p:spPr>
          <a:xfrm>
            <a:off x="505241" y="1645973"/>
            <a:ext cx="11181517" cy="4232144"/>
          </a:xfrm>
          <a:prstGeom prst="rect">
            <a:avLst/>
          </a:prstGeom>
        </p:spPr>
      </p:pic>
      <p:sp>
        <p:nvSpPr>
          <p:cNvPr id="4" name="Title 1">
            <a:extLst>
              <a:ext uri="{FF2B5EF4-FFF2-40B4-BE49-F238E27FC236}">
                <a16:creationId xmlns:a16="http://schemas.microsoft.com/office/drawing/2014/main" id="{F642A341-1380-0D15-AB6F-033C0AB6136B}"/>
              </a:ext>
            </a:extLst>
          </p:cNvPr>
          <p:cNvSpPr txBox="1">
            <a:spLocks/>
          </p:cNvSpPr>
          <p:nvPr/>
        </p:nvSpPr>
        <p:spPr>
          <a:xfrm>
            <a:off x="131475" y="108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Stack Cookie </a:t>
            </a:r>
            <a:r>
              <a:rPr lang="en-US" altLang="ko-KR" dirty="0">
                <a:ea typeface="맑은 고딕"/>
              </a:rPr>
              <a:t>in</a:t>
            </a:r>
            <a:r>
              <a:rPr lang="ko-KR" altLang="en-US" dirty="0">
                <a:ea typeface="맑은 고딕"/>
              </a:rPr>
              <a:t> </a:t>
            </a:r>
            <a:r>
              <a:rPr lang="en-US" altLang="ko-KR" err="1">
                <a:latin typeface="Courier"/>
                <a:ea typeface="맑은 고딕"/>
              </a:rPr>
              <a:t>gcc</a:t>
            </a:r>
            <a:r>
              <a:rPr lang="en-US" altLang="ko-KR" dirty="0">
                <a:latin typeface="Courier"/>
                <a:ea typeface="맑은 고딕"/>
              </a:rPr>
              <a:t> </a:t>
            </a:r>
            <a:endParaRPr lang="en-US">
              <a:latin typeface="Kannada MN" pitchFamily="2" charset="0"/>
              <a:ea typeface="맑은 고딕"/>
            </a:endParaRPr>
          </a:p>
          <a:p>
            <a:r>
              <a:rPr lang="en-US" altLang="ko-KR" dirty="0">
                <a:latin typeface="Kannada MN"/>
                <a:ea typeface="맑은 고딕"/>
              </a:rPr>
              <a:t>(</a:t>
            </a:r>
            <a:r>
              <a:rPr lang="en-US" altLang="ko-KR" dirty="0" err="1">
                <a:latin typeface="Kannada MN"/>
                <a:ea typeface="맑은 고딕"/>
                <a:cs typeface="Kannada MN" pitchFamily="2" charset="0"/>
              </a:rPr>
              <a:t>ProPolice</a:t>
            </a:r>
            <a:r>
              <a:rPr lang="en-US" altLang="ko-KR" dirty="0">
                <a:latin typeface="Kannada MN"/>
                <a:ea typeface="맑은 고딕"/>
                <a:cs typeface="Kannada MN" pitchFamily="2" charset="0"/>
              </a:rPr>
              <a:t>)</a:t>
            </a:r>
            <a:endParaRPr lang="en-US" dirty="0">
              <a:latin typeface="Kannada MN"/>
              <a:ea typeface="맑은 고딕"/>
              <a:cs typeface="Kannada MN" pitchFamily="2" charset="0"/>
            </a:endParaRPr>
          </a:p>
        </p:txBody>
      </p:sp>
    </p:spTree>
    <p:extLst>
      <p:ext uri="{BB962C8B-B14F-4D97-AF65-F5344CB8AC3E}">
        <p14:creationId xmlns:p14="http://schemas.microsoft.com/office/powerpoint/2010/main" val="3619798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9A4F-A37F-2742-B8D5-BF4393BE2D53}"/>
              </a:ext>
            </a:extLst>
          </p:cNvPr>
          <p:cNvSpPr>
            <a:spLocks noGrp="1"/>
          </p:cNvSpPr>
          <p:nvPr>
            <p:ph type="title"/>
          </p:nvPr>
        </p:nvSpPr>
        <p:spPr/>
        <p:txBody>
          <a:bodyPr/>
          <a:lstStyle/>
          <a:p>
            <a:r>
              <a:rPr lang="en-US"/>
              <a:t>Stack Cookie: Overhead</a:t>
            </a:r>
          </a:p>
        </p:txBody>
      </p:sp>
      <p:sp>
        <p:nvSpPr>
          <p:cNvPr id="4" name="Content Placeholder 3">
            <a:extLst>
              <a:ext uri="{FF2B5EF4-FFF2-40B4-BE49-F238E27FC236}">
                <a16:creationId xmlns:a16="http://schemas.microsoft.com/office/drawing/2014/main" id="{4D235C03-F84C-3C48-8FE4-CDB493E9C201}"/>
              </a:ext>
            </a:extLst>
          </p:cNvPr>
          <p:cNvSpPr>
            <a:spLocks noGrp="1"/>
          </p:cNvSpPr>
          <p:nvPr>
            <p:ph idx="1"/>
          </p:nvPr>
        </p:nvSpPr>
        <p:spPr/>
        <p:txBody>
          <a:bodyPr/>
          <a:lstStyle/>
          <a:p>
            <a:r>
              <a:rPr lang="en-US"/>
              <a:t>2 memory move</a:t>
            </a:r>
          </a:p>
          <a:p>
            <a:r>
              <a:rPr lang="en-US"/>
              <a:t>1 compare</a:t>
            </a:r>
          </a:p>
          <a:p>
            <a:endParaRPr lang="en-US"/>
          </a:p>
          <a:p>
            <a:r>
              <a:rPr lang="en-US"/>
              <a:t>Per each function call</a:t>
            </a:r>
          </a:p>
          <a:p>
            <a:pPr marL="0" indent="0">
              <a:buNone/>
            </a:pPr>
            <a:endParaRPr lang="en-US"/>
          </a:p>
          <a:p>
            <a:r>
              <a:rPr lang="en-US"/>
              <a:t>1~5% overhead</a:t>
            </a:r>
          </a:p>
          <a:p>
            <a:endParaRPr lang="en-US"/>
          </a:p>
          <a:p>
            <a:endParaRPr lang="en-US"/>
          </a:p>
        </p:txBody>
      </p:sp>
      <p:pic>
        <p:nvPicPr>
          <p:cNvPr id="7" name="Picture 6">
            <a:extLst>
              <a:ext uri="{FF2B5EF4-FFF2-40B4-BE49-F238E27FC236}">
                <a16:creationId xmlns:a16="http://schemas.microsoft.com/office/drawing/2014/main" id="{1D1380E1-BC4E-D94B-AA3A-772EF0BCDEE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5689601"/>
            <a:ext cx="12192000" cy="863600"/>
          </a:xfrm>
          <a:prstGeom prst="rect">
            <a:avLst/>
          </a:prstGeom>
        </p:spPr>
      </p:pic>
      <p:pic>
        <p:nvPicPr>
          <p:cNvPr id="19" name="Picture 18">
            <a:extLst>
              <a:ext uri="{FF2B5EF4-FFF2-40B4-BE49-F238E27FC236}">
                <a16:creationId xmlns:a16="http://schemas.microsoft.com/office/drawing/2014/main" id="{28BC5CB5-8EF8-9C4E-834F-F6D42020DBB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6515630"/>
            <a:ext cx="12192000" cy="342370"/>
          </a:xfrm>
          <a:prstGeom prst="rect">
            <a:avLst/>
          </a:prstGeom>
        </p:spPr>
      </p:pic>
    </p:spTree>
    <p:extLst>
      <p:ext uri="{BB962C8B-B14F-4D97-AF65-F5344CB8AC3E}">
        <p14:creationId xmlns:p14="http://schemas.microsoft.com/office/powerpoint/2010/main" val="952048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A059-C2D9-D941-B235-B6F7723D18D9}"/>
              </a:ext>
            </a:extLst>
          </p:cNvPr>
          <p:cNvSpPr>
            <a:spLocks noGrp="1"/>
          </p:cNvSpPr>
          <p:nvPr>
            <p:ph type="title"/>
          </p:nvPr>
        </p:nvSpPr>
        <p:spPr/>
        <p:txBody>
          <a:bodyPr/>
          <a:lstStyle/>
          <a:p>
            <a:r>
              <a:rPr lang="en-US"/>
              <a:t>Stack Cookie: Assignments</a:t>
            </a:r>
          </a:p>
        </p:txBody>
      </p:sp>
      <p:sp>
        <p:nvSpPr>
          <p:cNvPr id="3" name="Content Placeholder 2">
            <a:extLst>
              <a:ext uri="{FF2B5EF4-FFF2-40B4-BE49-F238E27FC236}">
                <a16:creationId xmlns:a16="http://schemas.microsoft.com/office/drawing/2014/main" id="{D0C3A2DB-2A86-FB46-897B-E91F6F96E30D}"/>
              </a:ext>
            </a:extLst>
          </p:cNvPr>
          <p:cNvSpPr>
            <a:spLocks noGrp="1"/>
          </p:cNvSpPr>
          <p:nvPr>
            <p:ph idx="1"/>
          </p:nvPr>
        </p:nvSpPr>
        <p:spPr/>
        <p:txBody>
          <a:bodyPr>
            <a:normAutofit fontScale="85000" lnSpcReduction="20000"/>
          </a:bodyPr>
          <a:lstStyle/>
          <a:p>
            <a:r>
              <a:rPr lang="en-US"/>
              <a:t>Stack-Cookie-1</a:t>
            </a:r>
          </a:p>
          <a:p>
            <a:pPr lvl="1"/>
            <a:r>
              <a:rPr lang="en-US"/>
              <a:t>Bypassing a fixed value cookie</a:t>
            </a:r>
          </a:p>
          <a:p>
            <a:pPr lvl="1"/>
            <a:r>
              <a:rPr lang="en-US"/>
              <a:t>EASY</a:t>
            </a:r>
          </a:p>
          <a:p>
            <a:endParaRPr lang="en-US"/>
          </a:p>
          <a:p>
            <a:r>
              <a:rPr lang="en-US"/>
              <a:t>Stack-Cookie-2</a:t>
            </a:r>
          </a:p>
          <a:p>
            <a:pPr lvl="1"/>
            <a:r>
              <a:rPr lang="en-US"/>
              <a:t>Bypassing a random value cookie (using rand())</a:t>
            </a:r>
          </a:p>
          <a:p>
            <a:pPr lvl="1"/>
            <a:r>
              <a:rPr lang="en-US"/>
              <a:t>Please defeat rand()</a:t>
            </a:r>
          </a:p>
          <a:p>
            <a:pPr lvl="1"/>
            <a:endParaRPr lang="en-US"/>
          </a:p>
          <a:p>
            <a:r>
              <a:rPr lang="en-US"/>
              <a:t>Stack-Cookie-3</a:t>
            </a:r>
          </a:p>
          <a:p>
            <a:pPr lvl="1"/>
            <a:r>
              <a:rPr lang="en-US"/>
              <a:t>Bypassing </a:t>
            </a:r>
            <a:r>
              <a:rPr lang="en-US" err="1"/>
              <a:t>gcc</a:t>
            </a:r>
            <a:r>
              <a:rPr lang="en-US"/>
              <a:t> </a:t>
            </a:r>
            <a:r>
              <a:rPr lang="en-US" err="1"/>
              <a:t>ProPolice</a:t>
            </a:r>
            <a:endParaRPr lang="en-US"/>
          </a:p>
          <a:p>
            <a:pPr lvl="1"/>
            <a:endParaRPr lang="en-US"/>
          </a:p>
          <a:p>
            <a:r>
              <a:rPr lang="en-US"/>
              <a:t>Stack-Cookie-4</a:t>
            </a:r>
          </a:p>
          <a:p>
            <a:pPr lvl="1"/>
            <a:r>
              <a:rPr lang="en-US"/>
              <a:t>Overwriting a local variable to not to touch canary!</a:t>
            </a:r>
          </a:p>
        </p:txBody>
      </p:sp>
    </p:spTree>
    <p:extLst>
      <p:ext uri="{BB962C8B-B14F-4D97-AF65-F5344CB8AC3E}">
        <p14:creationId xmlns:p14="http://schemas.microsoft.com/office/powerpoint/2010/main" val="380379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p:txBody>
          <a:bodyPr/>
          <a:lstStyle/>
          <a:p>
            <a:r>
              <a:rPr lang="en-US" dirty="0"/>
              <a:t>Effective for common mistakes</a:t>
            </a:r>
          </a:p>
          <a:p>
            <a:pPr marL="457200" lvl="1" indent="0">
              <a:buNone/>
            </a:pPr>
            <a:r>
              <a:rPr lang="en-US" dirty="0" err="1"/>
              <a:t>strcpy</a:t>
            </a:r>
            <a:r>
              <a:rPr lang="en-US" dirty="0"/>
              <a:t>(), </a:t>
            </a:r>
            <a:r>
              <a:rPr lang="en-US" dirty="0" err="1"/>
              <a:t>memcpy</a:t>
            </a:r>
            <a:r>
              <a:rPr lang="en-US" dirty="0"/>
              <a:t>()</a:t>
            </a:r>
          </a:p>
          <a:p>
            <a:pPr marL="457200" lvl="1" indent="0">
              <a:buNone/>
            </a:pPr>
            <a:r>
              <a:rPr lang="en-US" dirty="0"/>
              <a:t>read(), </a:t>
            </a:r>
            <a:r>
              <a:rPr lang="en-US" dirty="0" err="1"/>
              <a:t>scanf</a:t>
            </a:r>
            <a:r>
              <a:rPr lang="en-US" dirty="0"/>
              <a:t>()</a:t>
            </a:r>
          </a:p>
          <a:p>
            <a:pPr lvl="1"/>
            <a:r>
              <a:rPr lang="en-US" dirty="0"/>
              <a:t>Missing bound check in a for loop</a:t>
            </a:r>
          </a:p>
          <a:p>
            <a:pPr lvl="1"/>
            <a:endParaRPr lang="en-US" dirty="0"/>
          </a:p>
          <a:p>
            <a:r>
              <a:rPr lang="en-US" dirty="0"/>
              <a:t>But can only block sequential overflow</a:t>
            </a:r>
          </a:p>
          <a:p>
            <a:endParaRPr lang="en-US" dirty="0"/>
          </a:p>
          <a:p>
            <a:r>
              <a:rPr lang="en-US" dirty="0"/>
              <a:t>What if </a:t>
            </a:r>
            <a:r>
              <a:rPr lang="en-US" dirty="0">
                <a:latin typeface="Consolas" panose="020B0609020204030204" pitchFamily="49" charset="0"/>
                <a:cs typeface="Consolas" panose="020B0609020204030204" pitchFamily="49" charset="0"/>
              </a:rPr>
              <a:t>‘buffer[24] = 0xaa’</a:t>
            </a:r>
          </a:p>
          <a:p>
            <a:pPr lvl="1"/>
            <a:endParaRPr lang="en-US" dirty="0"/>
          </a:p>
        </p:txBody>
      </p:sp>
      <p:sp>
        <p:nvSpPr>
          <p:cNvPr id="4" name="Rectangle 3">
            <a:extLst>
              <a:ext uri="{FF2B5EF4-FFF2-40B4-BE49-F238E27FC236}">
                <a16:creationId xmlns:a16="http://schemas.microsoft.com/office/drawing/2014/main" id="{299A17D4-7480-9A42-8676-0E80C3183C00}"/>
              </a:ext>
            </a:extLst>
          </p:cNvPr>
          <p:cNvSpPr/>
          <p:nvPr/>
        </p:nvSpPr>
        <p:spPr>
          <a:xfrm>
            <a:off x="8777239" y="3313829"/>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COOKIE</a:t>
            </a:r>
          </a:p>
        </p:txBody>
      </p:sp>
      <p:sp>
        <p:nvSpPr>
          <p:cNvPr id="5" name="Rectangle 4">
            <a:extLst>
              <a:ext uri="{FF2B5EF4-FFF2-40B4-BE49-F238E27FC236}">
                <a16:creationId xmlns:a16="http://schemas.microsoft.com/office/drawing/2014/main" id="{B18139EF-9E87-AF4D-BE3B-32F1DEB846E6}"/>
              </a:ext>
            </a:extLst>
          </p:cNvPr>
          <p:cNvSpPr/>
          <p:nvPr/>
        </p:nvSpPr>
        <p:spPr>
          <a:xfrm>
            <a:off x="8777241" y="380962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6" name="Rectangle 5">
            <a:extLst>
              <a:ext uri="{FF2B5EF4-FFF2-40B4-BE49-F238E27FC236}">
                <a16:creationId xmlns:a16="http://schemas.microsoft.com/office/drawing/2014/main" id="{D4CA17FC-0DAF-4E4D-BE13-82D1016466D9}"/>
              </a:ext>
            </a:extLst>
          </p:cNvPr>
          <p:cNvSpPr/>
          <p:nvPr/>
        </p:nvSpPr>
        <p:spPr>
          <a:xfrm>
            <a:off x="8777242" y="4306366"/>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7" name="Rectangle 6">
            <a:extLst>
              <a:ext uri="{FF2B5EF4-FFF2-40B4-BE49-F238E27FC236}">
                <a16:creationId xmlns:a16="http://schemas.microsoft.com/office/drawing/2014/main" id="{0F9709A7-AA5E-184F-820B-9193D99172A6}"/>
              </a:ext>
            </a:extLst>
          </p:cNvPr>
          <p:cNvSpPr/>
          <p:nvPr/>
        </p:nvSpPr>
        <p:spPr>
          <a:xfrm>
            <a:off x="8777243" y="480121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8" name="Rectangle 7">
            <a:extLst>
              <a:ext uri="{FF2B5EF4-FFF2-40B4-BE49-F238E27FC236}">
                <a16:creationId xmlns:a16="http://schemas.microsoft.com/office/drawing/2014/main" id="{CED207D8-A1A9-8D4E-8BAA-92E75B81C668}"/>
              </a:ext>
            </a:extLst>
          </p:cNvPr>
          <p:cNvSpPr/>
          <p:nvPr/>
        </p:nvSpPr>
        <p:spPr>
          <a:xfrm>
            <a:off x="8777235" y="2817087"/>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9" name="Rectangle 8">
            <a:extLst>
              <a:ext uri="{FF2B5EF4-FFF2-40B4-BE49-F238E27FC236}">
                <a16:creationId xmlns:a16="http://schemas.microsoft.com/office/drawing/2014/main" id="{B9FDEC9A-4C36-4C42-B3E2-42B22C40E904}"/>
              </a:ext>
            </a:extLst>
          </p:cNvPr>
          <p:cNvSpPr/>
          <p:nvPr/>
        </p:nvSpPr>
        <p:spPr>
          <a:xfrm>
            <a:off x="8777235" y="2320661"/>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10" name="Elbow Connector 9">
            <a:extLst>
              <a:ext uri="{FF2B5EF4-FFF2-40B4-BE49-F238E27FC236}">
                <a16:creationId xmlns:a16="http://schemas.microsoft.com/office/drawing/2014/main" id="{2E7912C0-5E29-4F4A-8FD3-E7394694C1F2}"/>
              </a:ext>
            </a:extLst>
          </p:cNvPr>
          <p:cNvCxnSpPr/>
          <p:nvPr/>
        </p:nvCxnSpPr>
        <p:spPr>
          <a:xfrm rot="10800000">
            <a:off x="8476471" y="2568716"/>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4129CBE2-4CAE-AE48-9D7A-D9B001656AE0}"/>
              </a:ext>
            </a:extLst>
          </p:cNvPr>
          <p:cNvCxnSpPr>
            <a:stCxn id="7" idx="3"/>
            <a:endCxn id="9" idx="3"/>
          </p:cNvCxnSpPr>
          <p:nvPr/>
        </p:nvCxnSpPr>
        <p:spPr>
          <a:xfrm flipH="1" flipV="1">
            <a:off x="10541884" y="2568717"/>
            <a:ext cx="8" cy="2480553"/>
          </a:xfrm>
          <a:prstGeom prst="bentConnector3">
            <a:avLst>
              <a:gd name="adj1" fmla="val -2857500000"/>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CD5126B-5D55-164B-9403-A3F28E1B0593}"/>
              </a:ext>
            </a:extLst>
          </p:cNvPr>
          <p:cNvSpPr/>
          <p:nvPr/>
        </p:nvSpPr>
        <p:spPr>
          <a:xfrm>
            <a:off x="10058401" y="2310668"/>
            <a:ext cx="483484"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t>
            </a:r>
          </a:p>
        </p:txBody>
      </p:sp>
      <p:sp>
        <p:nvSpPr>
          <p:cNvPr id="15" name="Rectangle 14">
            <a:extLst>
              <a:ext uri="{FF2B5EF4-FFF2-40B4-BE49-F238E27FC236}">
                <a16:creationId xmlns:a16="http://schemas.microsoft.com/office/drawing/2014/main" id="{6AA34E48-D7B2-D740-9F4E-66E2A0C82436}"/>
              </a:ext>
            </a:extLst>
          </p:cNvPr>
          <p:cNvSpPr/>
          <p:nvPr/>
        </p:nvSpPr>
        <p:spPr>
          <a:xfrm>
            <a:off x="1085850" y="5543550"/>
            <a:ext cx="6843713" cy="10858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Stack-Cookie-4</a:t>
            </a:r>
          </a:p>
        </p:txBody>
      </p:sp>
    </p:spTree>
    <p:extLst>
      <p:ext uri="{BB962C8B-B14F-4D97-AF65-F5344CB8AC3E}">
        <p14:creationId xmlns:p14="http://schemas.microsoft.com/office/powerpoint/2010/main" val="272973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798443" y="1470483"/>
            <a:ext cx="10515600" cy="4351338"/>
          </a:xfrm>
        </p:spPr>
        <p:txBody>
          <a:bodyPr>
            <a:normAutofit/>
          </a:bodyPr>
          <a:lstStyle/>
          <a:p>
            <a:r>
              <a:rPr lang="en-US" dirty="0"/>
              <a:t>Fail if attacker can guess the cookie value</a:t>
            </a:r>
          </a:p>
          <a:p>
            <a:pPr marL="457200" lvl="1" indent="0">
              <a:buNone/>
            </a:pPr>
            <a:r>
              <a:rPr lang="en-US" dirty="0" err="1">
                <a:latin typeface="Consolas" panose="020B0609020204030204" pitchFamily="49" charset="0"/>
              </a:rPr>
              <a:t>strcpy</a:t>
            </a:r>
            <a:r>
              <a:rPr lang="en-US" dirty="0">
                <a:latin typeface="Consolas" panose="020B0609020204030204" pitchFamily="49" charset="0"/>
              </a:rPr>
              <a:t>(</a:t>
            </a:r>
            <a:r>
              <a:rPr lang="en-US" dirty="0" err="1">
                <a:latin typeface="Consolas" panose="020B0609020204030204" pitchFamily="49" charset="0"/>
              </a:rPr>
              <a:t>buf</a:t>
            </a:r>
            <a:r>
              <a:rPr lang="en-US" dirty="0">
                <a:latin typeface="Consolas" panose="020B0609020204030204" pitchFamily="49" charset="0"/>
              </a:rPr>
              <a:t>, “AAAABBBBCCCC\x44\x33\x22\x11EEEE…”)</a:t>
            </a:r>
          </a:p>
          <a:p>
            <a:pPr lvl="1"/>
            <a:r>
              <a:rPr lang="en-US" dirty="0"/>
              <a:t>(stack-cookie-1)</a:t>
            </a:r>
          </a:p>
          <a:p>
            <a:endParaRPr lang="en-US" dirty="0"/>
          </a:p>
          <a:p>
            <a:r>
              <a:rPr lang="en-US" dirty="0"/>
              <a:t>Use a random value for a cookie!</a:t>
            </a:r>
          </a:p>
          <a:p>
            <a:pPr lvl="1"/>
            <a:r>
              <a:rPr lang="en-US" dirty="0"/>
              <a:t>Is rand() safe (check stack-cookie-2)?</a:t>
            </a:r>
          </a:p>
          <a:p>
            <a:r>
              <a:rPr lang="en-US" sz="1600" dirty="0"/>
              <a:t>See </a:t>
            </a:r>
            <a:r>
              <a:rPr lang="en-US" sz="1600" dirty="0">
                <a:hlinkClick r:id="rId2"/>
              </a:rPr>
              <a:t>https://www.includehelp.com/c-programs/guess-a-random-number.aspx</a:t>
            </a:r>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1A61A20B-3CBB-5E45-AA83-79BE9BA72217}"/>
              </a:ext>
            </a:extLst>
          </p:cNvPr>
          <p:cNvSpPr/>
          <p:nvPr/>
        </p:nvSpPr>
        <p:spPr>
          <a:xfrm>
            <a:off x="9268305" y="3424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0x11223344</a:t>
            </a:r>
          </a:p>
        </p:txBody>
      </p:sp>
      <p:sp>
        <p:nvSpPr>
          <p:cNvPr id="16" name="Rectangle 15">
            <a:extLst>
              <a:ext uri="{FF2B5EF4-FFF2-40B4-BE49-F238E27FC236}">
                <a16:creationId xmlns:a16="http://schemas.microsoft.com/office/drawing/2014/main" id="{D3783B79-8FD6-5F42-942B-5720F6729EF3}"/>
              </a:ext>
            </a:extLst>
          </p:cNvPr>
          <p:cNvSpPr/>
          <p:nvPr/>
        </p:nvSpPr>
        <p:spPr>
          <a:xfrm>
            <a:off x="9268307" y="3920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7" name="Rectangle 16">
            <a:extLst>
              <a:ext uri="{FF2B5EF4-FFF2-40B4-BE49-F238E27FC236}">
                <a16:creationId xmlns:a16="http://schemas.microsoft.com/office/drawing/2014/main" id="{BA3A19E8-5915-C340-9FB9-C62E684DD962}"/>
              </a:ext>
            </a:extLst>
          </p:cNvPr>
          <p:cNvSpPr/>
          <p:nvPr/>
        </p:nvSpPr>
        <p:spPr>
          <a:xfrm>
            <a:off x="9268308" y="4416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8" name="Rectangle 17">
            <a:extLst>
              <a:ext uri="{FF2B5EF4-FFF2-40B4-BE49-F238E27FC236}">
                <a16:creationId xmlns:a16="http://schemas.microsoft.com/office/drawing/2014/main" id="{930D9284-972E-E848-964D-6A197C8088EF}"/>
              </a:ext>
            </a:extLst>
          </p:cNvPr>
          <p:cNvSpPr/>
          <p:nvPr/>
        </p:nvSpPr>
        <p:spPr>
          <a:xfrm>
            <a:off x="9268309" y="4911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9" name="Rectangle 18">
            <a:extLst>
              <a:ext uri="{FF2B5EF4-FFF2-40B4-BE49-F238E27FC236}">
                <a16:creationId xmlns:a16="http://schemas.microsoft.com/office/drawing/2014/main" id="{773DAFA3-10FE-CE4A-8933-E4ACB8C50672}"/>
              </a:ext>
            </a:extLst>
          </p:cNvPr>
          <p:cNvSpPr/>
          <p:nvPr/>
        </p:nvSpPr>
        <p:spPr>
          <a:xfrm>
            <a:off x="9268301" y="2927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20" name="Rectangle 19">
            <a:extLst>
              <a:ext uri="{FF2B5EF4-FFF2-40B4-BE49-F238E27FC236}">
                <a16:creationId xmlns:a16="http://schemas.microsoft.com/office/drawing/2014/main" id="{6C1E01D4-62B0-9443-925F-CADD6E808BB9}"/>
              </a:ext>
            </a:extLst>
          </p:cNvPr>
          <p:cNvSpPr/>
          <p:nvPr/>
        </p:nvSpPr>
        <p:spPr>
          <a:xfrm>
            <a:off x="9268301" y="2431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21" name="Elbow Connector 20">
            <a:extLst>
              <a:ext uri="{FF2B5EF4-FFF2-40B4-BE49-F238E27FC236}">
                <a16:creationId xmlns:a16="http://schemas.microsoft.com/office/drawing/2014/main" id="{6B588E41-ECE9-C341-9D32-764CC80043A2}"/>
              </a:ext>
            </a:extLst>
          </p:cNvPr>
          <p:cNvCxnSpPr>
            <a:cxnSpLocks/>
            <a:stCxn id="21" idx="1"/>
          </p:cNvCxnSpPr>
          <p:nvPr/>
        </p:nvCxnSpPr>
        <p:spPr>
          <a:xfrm rot="10800000">
            <a:off x="8968179" y="266907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3F92C34-E0C0-AF49-A887-23AE9CA9DCA5}"/>
              </a:ext>
            </a:extLst>
          </p:cNvPr>
          <p:cNvSpPr/>
          <p:nvPr/>
        </p:nvSpPr>
        <p:spPr>
          <a:xfrm>
            <a:off x="9268300" y="490506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3" name="Rectangle 22">
            <a:extLst>
              <a:ext uri="{FF2B5EF4-FFF2-40B4-BE49-F238E27FC236}">
                <a16:creationId xmlns:a16="http://schemas.microsoft.com/office/drawing/2014/main" id="{52CB69A3-8D44-424D-B906-D353840A6DEE}"/>
              </a:ext>
            </a:extLst>
          </p:cNvPr>
          <p:cNvSpPr/>
          <p:nvPr/>
        </p:nvSpPr>
        <p:spPr>
          <a:xfrm>
            <a:off x="9269597" y="440905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BBBB</a:t>
            </a:r>
          </a:p>
        </p:txBody>
      </p:sp>
      <p:sp>
        <p:nvSpPr>
          <p:cNvPr id="24" name="Rectangle 23">
            <a:extLst>
              <a:ext uri="{FF2B5EF4-FFF2-40B4-BE49-F238E27FC236}">
                <a16:creationId xmlns:a16="http://schemas.microsoft.com/office/drawing/2014/main" id="{086723DE-3DEB-EE45-A03F-8781DF5D6DAD}"/>
              </a:ext>
            </a:extLst>
          </p:cNvPr>
          <p:cNvSpPr/>
          <p:nvPr/>
        </p:nvSpPr>
        <p:spPr>
          <a:xfrm>
            <a:off x="9269597" y="391174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CCCC</a:t>
            </a:r>
          </a:p>
        </p:txBody>
      </p:sp>
      <p:sp>
        <p:nvSpPr>
          <p:cNvPr id="26" name="Rectangle 25">
            <a:extLst>
              <a:ext uri="{FF2B5EF4-FFF2-40B4-BE49-F238E27FC236}">
                <a16:creationId xmlns:a16="http://schemas.microsoft.com/office/drawing/2014/main" id="{31A741FA-97AE-4C48-9806-B4568F98F705}"/>
              </a:ext>
            </a:extLst>
          </p:cNvPr>
          <p:cNvSpPr/>
          <p:nvPr/>
        </p:nvSpPr>
        <p:spPr>
          <a:xfrm>
            <a:off x="9266407" y="290670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EEEE</a:t>
            </a:r>
          </a:p>
        </p:txBody>
      </p:sp>
      <p:sp>
        <p:nvSpPr>
          <p:cNvPr id="27" name="Rectangle 26">
            <a:extLst>
              <a:ext uri="{FF2B5EF4-FFF2-40B4-BE49-F238E27FC236}">
                <a16:creationId xmlns:a16="http://schemas.microsoft.com/office/drawing/2014/main" id="{28661489-121B-2948-BD96-A879697DAD2F}"/>
              </a:ext>
            </a:extLst>
          </p:cNvPr>
          <p:cNvSpPr/>
          <p:nvPr/>
        </p:nvSpPr>
        <p:spPr>
          <a:xfrm>
            <a:off x="9264166" y="2420365"/>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0x8044535</a:t>
            </a:r>
          </a:p>
        </p:txBody>
      </p:sp>
      <p:sp>
        <p:nvSpPr>
          <p:cNvPr id="28" name="TextBox 27">
            <a:extLst>
              <a:ext uri="{FF2B5EF4-FFF2-40B4-BE49-F238E27FC236}">
                <a16:creationId xmlns:a16="http://schemas.microsoft.com/office/drawing/2014/main" id="{E0E35C87-74D9-7146-8B5E-42D7ADDF9E5E}"/>
              </a:ext>
            </a:extLst>
          </p:cNvPr>
          <p:cNvSpPr txBox="1"/>
          <p:nvPr/>
        </p:nvSpPr>
        <p:spPr>
          <a:xfrm>
            <a:off x="11247165" y="2483754"/>
            <a:ext cx="534121" cy="369332"/>
          </a:xfrm>
          <a:prstGeom prst="rect">
            <a:avLst/>
          </a:prstGeom>
          <a:noFill/>
        </p:spPr>
        <p:txBody>
          <a:bodyPr wrap="none" rtlCol="0">
            <a:spAutoFit/>
          </a:bodyPr>
          <a:lstStyle/>
          <a:p>
            <a:r>
              <a:rPr lang="en-US"/>
              <a:t>RET</a:t>
            </a:r>
          </a:p>
        </p:txBody>
      </p:sp>
      <p:sp>
        <p:nvSpPr>
          <p:cNvPr id="29" name="TextBox 28">
            <a:extLst>
              <a:ext uri="{FF2B5EF4-FFF2-40B4-BE49-F238E27FC236}">
                <a16:creationId xmlns:a16="http://schemas.microsoft.com/office/drawing/2014/main" id="{DAD87733-473E-9C4B-8221-F017D6D9C0E8}"/>
              </a:ext>
            </a:extLst>
          </p:cNvPr>
          <p:cNvSpPr txBox="1"/>
          <p:nvPr/>
        </p:nvSpPr>
        <p:spPr>
          <a:xfrm>
            <a:off x="11247163" y="3461486"/>
            <a:ext cx="824265" cy="369332"/>
          </a:xfrm>
          <a:prstGeom prst="rect">
            <a:avLst/>
          </a:prstGeom>
          <a:noFill/>
        </p:spPr>
        <p:txBody>
          <a:bodyPr wrap="none" rtlCol="0">
            <a:spAutoFit/>
          </a:bodyPr>
          <a:lstStyle/>
          <a:p>
            <a:r>
              <a:rPr lang="en-US"/>
              <a:t>Cookie</a:t>
            </a:r>
          </a:p>
        </p:txBody>
      </p:sp>
      <p:sp>
        <p:nvSpPr>
          <p:cNvPr id="25" name="Rectangle 24">
            <a:extLst>
              <a:ext uri="{FF2B5EF4-FFF2-40B4-BE49-F238E27FC236}">
                <a16:creationId xmlns:a16="http://schemas.microsoft.com/office/drawing/2014/main" id="{1F70C7ED-E4A5-5D42-896A-2FCCCBC551AC}"/>
              </a:ext>
            </a:extLst>
          </p:cNvPr>
          <p:cNvSpPr/>
          <p:nvPr/>
        </p:nvSpPr>
        <p:spPr>
          <a:xfrm>
            <a:off x="1100138" y="5659200"/>
            <a:ext cx="6829425" cy="97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Stack-Cookie-1 and -2</a:t>
            </a:r>
          </a:p>
        </p:txBody>
      </p:sp>
    </p:spTree>
    <p:extLst>
      <p:ext uri="{BB962C8B-B14F-4D97-AF65-F5344CB8AC3E}">
        <p14:creationId xmlns:p14="http://schemas.microsoft.com/office/powerpoint/2010/main" val="336281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838200" y="1825625"/>
            <a:ext cx="10515600" cy="4351338"/>
          </a:xfrm>
        </p:spPr>
        <p:txBody>
          <a:bodyPr/>
          <a:lstStyle/>
          <a:p>
            <a:r>
              <a:rPr lang="en-US"/>
              <a:t>Security in 32-bit Random Cookie</a:t>
            </a:r>
          </a:p>
          <a:p>
            <a:pPr lvl="1"/>
            <a:r>
              <a:rPr lang="en-US"/>
              <a:t>One chance over 2</a:t>
            </a:r>
            <a:r>
              <a:rPr lang="en-US" baseline="30000"/>
              <a:t>32</a:t>
            </a:r>
            <a:r>
              <a:rPr lang="en-US"/>
              <a:t> (4.2 billion) trial</a:t>
            </a:r>
          </a:p>
          <a:p>
            <a:pPr lvl="1"/>
            <a:r>
              <a:rPr lang="en-US"/>
              <a:t>Seems super secure!</a:t>
            </a:r>
          </a:p>
          <a:p>
            <a:pPr lvl="1"/>
            <a:endParaRPr lang="en-US"/>
          </a:p>
          <a:p>
            <a:r>
              <a:rPr lang="en-US"/>
              <a:t>Fail if attacker can read the cookie value…</a:t>
            </a:r>
          </a:p>
          <a:p>
            <a:endParaRPr lang="en-US">
              <a:latin typeface="Courier New" panose="02070309020205020404" pitchFamily="49" charset="0"/>
              <a:cs typeface="Courier New" panose="02070309020205020404" pitchFamily="49" charset="0"/>
            </a:endParaRPr>
          </a:p>
          <a:p>
            <a:endParaRPr lang="en-US">
              <a:latin typeface="Courier New" panose="02070309020205020404" pitchFamily="49" charset="0"/>
              <a:cs typeface="Courier New" panose="02070309020205020404" pitchFamily="49" charset="0"/>
            </a:endParaRPr>
          </a:p>
          <a:p>
            <a:pPr lvl="1"/>
            <a:r>
              <a:rPr lang="en-US">
                <a:latin typeface="Consolas" panose="020B0609020204030204" pitchFamily="49" charset="0"/>
                <a:cs typeface="Courier New" panose="02070309020205020404" pitchFamily="49" charset="0"/>
              </a:rPr>
              <a:t>Maybe you can’t read </a:t>
            </a:r>
            <a:r>
              <a:rPr lang="en-US">
                <a:highlight>
                  <a:srgbClr val="C0C0C0"/>
                </a:highlight>
                <a:latin typeface="Consolas" panose="020B0609020204030204" pitchFamily="49" charset="0"/>
                <a:cs typeface="Courier New" panose="02070309020205020404" pitchFamily="49" charset="0"/>
              </a:rPr>
              <a:t>%gs:0x14</a:t>
            </a:r>
          </a:p>
          <a:p>
            <a:pPr lvl="1"/>
            <a:r>
              <a:rPr lang="en-US">
                <a:latin typeface="Consolas" panose="020B0609020204030204" pitchFamily="49" charset="0"/>
                <a:cs typeface="Courier New" panose="02070309020205020404" pitchFamily="49" charset="0"/>
              </a:rPr>
              <a:t>But, what about </a:t>
            </a:r>
            <a:r>
              <a:rPr lang="en-US">
                <a:highlight>
                  <a:srgbClr val="C0C0C0"/>
                </a:highlight>
                <a:latin typeface="Consolas" panose="020B0609020204030204" pitchFamily="49" charset="0"/>
                <a:cs typeface="Courier New" panose="02070309020205020404" pitchFamily="49" charset="0"/>
              </a:rPr>
              <a:t>-0xc(%</a:t>
            </a:r>
            <a:r>
              <a:rPr lang="en-US" err="1">
                <a:highlight>
                  <a:srgbClr val="C0C0C0"/>
                </a:highlight>
                <a:latin typeface="Consolas" panose="020B0609020204030204" pitchFamily="49" charset="0"/>
                <a:cs typeface="Courier New" panose="02070309020205020404" pitchFamily="49" charset="0"/>
              </a:rPr>
              <a:t>ebp</a:t>
            </a:r>
            <a:r>
              <a:rPr lang="en-US">
                <a:highlight>
                  <a:srgbClr val="C0C0C0"/>
                </a:highlight>
                <a:latin typeface="Consolas" panose="020B0609020204030204" pitchFamily="49" charset="0"/>
                <a:cs typeface="Courier New" panose="02070309020205020404" pitchFamily="49" charset="0"/>
              </a:rPr>
              <a:t>)</a:t>
            </a:r>
            <a:r>
              <a:rPr lang="en-US">
                <a:latin typeface="Consolas" panose="020B0609020204030204" pitchFamily="49" charset="0"/>
                <a:cs typeface="Courier New" panose="02070309020205020404" pitchFamily="49" charset="0"/>
              </a:rPr>
              <a:t>?</a:t>
            </a:r>
          </a:p>
        </p:txBody>
      </p:sp>
      <p:sp>
        <p:nvSpPr>
          <p:cNvPr id="25" name="Rectangle 24">
            <a:extLst>
              <a:ext uri="{FF2B5EF4-FFF2-40B4-BE49-F238E27FC236}">
                <a16:creationId xmlns:a16="http://schemas.microsoft.com/office/drawing/2014/main" id="{3E579B00-960A-5C44-9A9C-CA49BB59DE19}"/>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30" name="Rectangle 29">
            <a:extLst>
              <a:ext uri="{FF2B5EF4-FFF2-40B4-BE49-F238E27FC236}">
                <a16:creationId xmlns:a16="http://schemas.microsoft.com/office/drawing/2014/main" id="{BE05E986-C4A2-4945-ACB9-BBC06793E5AD}"/>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1" name="Rectangle 30">
            <a:extLst>
              <a:ext uri="{FF2B5EF4-FFF2-40B4-BE49-F238E27FC236}">
                <a16:creationId xmlns:a16="http://schemas.microsoft.com/office/drawing/2014/main" id="{7679E5F2-CDBA-CE43-93AE-B3175058D397}"/>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2" name="Rectangle 31">
            <a:extLst>
              <a:ext uri="{FF2B5EF4-FFF2-40B4-BE49-F238E27FC236}">
                <a16:creationId xmlns:a16="http://schemas.microsoft.com/office/drawing/2014/main" id="{8D6A0473-A26A-9D46-9F3A-639310F238C3}"/>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3" name="Rectangle 32">
            <a:extLst>
              <a:ext uri="{FF2B5EF4-FFF2-40B4-BE49-F238E27FC236}">
                <a16:creationId xmlns:a16="http://schemas.microsoft.com/office/drawing/2014/main" id="{33745D42-83F9-0A4B-B70D-D05E5474E837}"/>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34" name="Rectangle 33">
            <a:extLst>
              <a:ext uri="{FF2B5EF4-FFF2-40B4-BE49-F238E27FC236}">
                <a16:creationId xmlns:a16="http://schemas.microsoft.com/office/drawing/2014/main" id="{77133CDC-0B9B-8C4E-9202-220D2786BFCF}"/>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35" name="Elbow Connector 34">
            <a:extLst>
              <a:ext uri="{FF2B5EF4-FFF2-40B4-BE49-F238E27FC236}">
                <a16:creationId xmlns:a16="http://schemas.microsoft.com/office/drawing/2014/main" id="{E525F858-9DF4-8546-91EB-EF8AC6A40973}"/>
              </a:ext>
            </a:extLst>
          </p:cNvPr>
          <p:cNvCxnSpPr>
            <a:cxnSpLocks/>
          </p:cNvCxnSpPr>
          <p:nvPr/>
        </p:nvCxnSpPr>
        <p:spPr>
          <a:xfrm rot="10800000">
            <a:off x="8964854" y="2803614"/>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0BFACA2-C0FB-C04A-98EB-B0F0E334661C}"/>
              </a:ext>
            </a:extLst>
          </p:cNvPr>
          <p:cNvSpPr txBox="1"/>
          <p:nvPr/>
        </p:nvSpPr>
        <p:spPr>
          <a:xfrm>
            <a:off x="11243840" y="2618289"/>
            <a:ext cx="534121" cy="369332"/>
          </a:xfrm>
          <a:prstGeom prst="rect">
            <a:avLst/>
          </a:prstGeom>
          <a:noFill/>
        </p:spPr>
        <p:txBody>
          <a:bodyPr wrap="none" rtlCol="0">
            <a:spAutoFit/>
          </a:bodyPr>
          <a:lstStyle/>
          <a:p>
            <a:r>
              <a:rPr lang="en-US"/>
              <a:t>RET</a:t>
            </a:r>
          </a:p>
        </p:txBody>
      </p:sp>
      <p:sp>
        <p:nvSpPr>
          <p:cNvPr id="42" name="TextBox 41">
            <a:extLst>
              <a:ext uri="{FF2B5EF4-FFF2-40B4-BE49-F238E27FC236}">
                <a16:creationId xmlns:a16="http://schemas.microsoft.com/office/drawing/2014/main" id="{04222C89-9B87-0140-B7CA-E1ECE9684B1A}"/>
              </a:ext>
            </a:extLst>
          </p:cNvPr>
          <p:cNvSpPr txBox="1"/>
          <p:nvPr/>
        </p:nvSpPr>
        <p:spPr>
          <a:xfrm>
            <a:off x="11243838" y="3596021"/>
            <a:ext cx="824265" cy="369332"/>
          </a:xfrm>
          <a:prstGeom prst="rect">
            <a:avLst/>
          </a:prstGeom>
          <a:noFill/>
        </p:spPr>
        <p:txBody>
          <a:bodyPr wrap="none" rtlCol="0">
            <a:spAutoFit/>
          </a:bodyPr>
          <a:lstStyle/>
          <a:p>
            <a:r>
              <a:rPr lang="en-US"/>
              <a:t>Cookie</a:t>
            </a:r>
          </a:p>
        </p:txBody>
      </p:sp>
      <p:pic>
        <p:nvPicPr>
          <p:cNvPr id="13" name="Picture 12">
            <a:extLst>
              <a:ext uri="{FF2B5EF4-FFF2-40B4-BE49-F238E27FC236}">
                <a16:creationId xmlns:a16="http://schemas.microsoft.com/office/drawing/2014/main" id="{555523C4-29E0-764A-9064-3C192F70FFB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09310" y="4043891"/>
            <a:ext cx="7366698" cy="771525"/>
          </a:xfrm>
          <a:prstGeom prst="rect">
            <a:avLst/>
          </a:prstGeom>
        </p:spPr>
      </p:pic>
    </p:spTree>
    <p:extLst>
      <p:ext uri="{BB962C8B-B14F-4D97-AF65-F5344CB8AC3E}">
        <p14:creationId xmlns:p14="http://schemas.microsoft.com/office/powerpoint/2010/main" val="403665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838200" y="1825625"/>
            <a:ext cx="10515600" cy="4351338"/>
          </a:xfrm>
        </p:spPr>
        <p:txBody>
          <a:bodyPr/>
          <a:lstStyle/>
          <a:p>
            <a:r>
              <a:rPr lang="en-US"/>
              <a:t>Security in 32-bit Random Cookie</a:t>
            </a:r>
          </a:p>
          <a:p>
            <a:pPr lvl="1"/>
            <a:r>
              <a:rPr lang="en-US"/>
              <a:t>One chance over 2</a:t>
            </a:r>
            <a:r>
              <a:rPr lang="en-US" baseline="30000"/>
              <a:t>32</a:t>
            </a:r>
            <a:r>
              <a:rPr lang="en-US"/>
              <a:t> (4.2 billion) trial</a:t>
            </a:r>
          </a:p>
          <a:p>
            <a:pPr lvl="1"/>
            <a:r>
              <a:rPr lang="en-US"/>
              <a:t>Seems super secure!</a:t>
            </a:r>
          </a:p>
          <a:p>
            <a:pPr lvl="1"/>
            <a:endParaRPr lang="en-US"/>
          </a:p>
          <a:p>
            <a:r>
              <a:rPr lang="en-US"/>
              <a:t>Attacker can break this in 1024 trial</a:t>
            </a:r>
          </a:p>
          <a:p>
            <a:pPr lvl="1"/>
            <a:r>
              <a:rPr lang="en-US"/>
              <a:t>If application uses </a:t>
            </a:r>
            <a:r>
              <a:rPr lang="en-US">
                <a:highlight>
                  <a:srgbClr val="C0C0C0"/>
                </a:highlight>
                <a:latin typeface="Consolas" panose="020B0609020204030204" pitchFamily="49" charset="0"/>
                <a:ea typeface="3270 Nerd Font Propo" panose="02000509000000000000" pitchFamily="49" charset="0"/>
                <a:cs typeface="Consolas" panose="020B0609020204030204" pitchFamily="49" charset="0"/>
              </a:rPr>
              <a:t>fork();</a:t>
            </a:r>
          </a:p>
        </p:txBody>
      </p:sp>
      <p:sp>
        <p:nvSpPr>
          <p:cNvPr id="25" name="Rectangle 24">
            <a:extLst>
              <a:ext uri="{FF2B5EF4-FFF2-40B4-BE49-F238E27FC236}">
                <a16:creationId xmlns:a16="http://schemas.microsoft.com/office/drawing/2014/main" id="{3E579B00-960A-5C44-9A9C-CA49BB59DE19}"/>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30" name="Rectangle 29">
            <a:extLst>
              <a:ext uri="{FF2B5EF4-FFF2-40B4-BE49-F238E27FC236}">
                <a16:creationId xmlns:a16="http://schemas.microsoft.com/office/drawing/2014/main" id="{BE05E986-C4A2-4945-ACB9-BBC06793E5AD}"/>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1" name="Rectangle 30">
            <a:extLst>
              <a:ext uri="{FF2B5EF4-FFF2-40B4-BE49-F238E27FC236}">
                <a16:creationId xmlns:a16="http://schemas.microsoft.com/office/drawing/2014/main" id="{7679E5F2-CDBA-CE43-93AE-B3175058D397}"/>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2" name="Rectangle 31">
            <a:extLst>
              <a:ext uri="{FF2B5EF4-FFF2-40B4-BE49-F238E27FC236}">
                <a16:creationId xmlns:a16="http://schemas.microsoft.com/office/drawing/2014/main" id="{8D6A0473-A26A-9D46-9F3A-639310F238C3}"/>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3" name="Rectangle 32">
            <a:extLst>
              <a:ext uri="{FF2B5EF4-FFF2-40B4-BE49-F238E27FC236}">
                <a16:creationId xmlns:a16="http://schemas.microsoft.com/office/drawing/2014/main" id="{33745D42-83F9-0A4B-B70D-D05E5474E837}"/>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34" name="Rectangle 33">
            <a:extLst>
              <a:ext uri="{FF2B5EF4-FFF2-40B4-BE49-F238E27FC236}">
                <a16:creationId xmlns:a16="http://schemas.microsoft.com/office/drawing/2014/main" id="{77133CDC-0B9B-8C4E-9202-220D2786BFCF}"/>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35" name="Elbow Connector 34">
            <a:extLst>
              <a:ext uri="{FF2B5EF4-FFF2-40B4-BE49-F238E27FC236}">
                <a16:creationId xmlns:a16="http://schemas.microsoft.com/office/drawing/2014/main" id="{E525F858-9DF4-8546-91EB-EF8AC6A40973}"/>
              </a:ext>
            </a:extLst>
          </p:cNvPr>
          <p:cNvCxnSpPr>
            <a:cxnSpLocks/>
          </p:cNvCxnSpPr>
          <p:nvPr/>
        </p:nvCxnSpPr>
        <p:spPr>
          <a:xfrm rot="10800000">
            <a:off x="8964854" y="2803614"/>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0BFACA2-C0FB-C04A-98EB-B0F0E334661C}"/>
              </a:ext>
            </a:extLst>
          </p:cNvPr>
          <p:cNvSpPr txBox="1"/>
          <p:nvPr/>
        </p:nvSpPr>
        <p:spPr>
          <a:xfrm>
            <a:off x="11243840" y="2618289"/>
            <a:ext cx="534121" cy="369332"/>
          </a:xfrm>
          <a:prstGeom prst="rect">
            <a:avLst/>
          </a:prstGeom>
          <a:noFill/>
        </p:spPr>
        <p:txBody>
          <a:bodyPr wrap="none" rtlCol="0">
            <a:spAutoFit/>
          </a:bodyPr>
          <a:lstStyle/>
          <a:p>
            <a:r>
              <a:rPr lang="en-US"/>
              <a:t>RET</a:t>
            </a:r>
          </a:p>
        </p:txBody>
      </p:sp>
      <p:sp>
        <p:nvSpPr>
          <p:cNvPr id="42" name="TextBox 41">
            <a:extLst>
              <a:ext uri="{FF2B5EF4-FFF2-40B4-BE49-F238E27FC236}">
                <a16:creationId xmlns:a16="http://schemas.microsoft.com/office/drawing/2014/main" id="{04222C89-9B87-0140-B7CA-E1ECE9684B1A}"/>
              </a:ext>
            </a:extLst>
          </p:cNvPr>
          <p:cNvSpPr txBox="1"/>
          <p:nvPr/>
        </p:nvSpPr>
        <p:spPr>
          <a:xfrm>
            <a:off x="11243838" y="3596021"/>
            <a:ext cx="824265" cy="369332"/>
          </a:xfrm>
          <a:prstGeom prst="rect">
            <a:avLst/>
          </a:prstGeom>
          <a:noFill/>
        </p:spPr>
        <p:txBody>
          <a:bodyPr wrap="none" rtlCol="0">
            <a:spAutoFit/>
          </a:bodyPr>
          <a:lstStyle/>
          <a:p>
            <a:r>
              <a:rPr lang="en-US"/>
              <a:t>Cookie</a:t>
            </a:r>
          </a:p>
        </p:txBody>
      </p:sp>
    </p:spTree>
    <p:extLst>
      <p:ext uri="{BB962C8B-B14F-4D97-AF65-F5344CB8AC3E}">
        <p14:creationId xmlns:p14="http://schemas.microsoft.com/office/powerpoint/2010/main" val="643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838200" y="1825625"/>
            <a:ext cx="10515600" cy="4351338"/>
          </a:xfrm>
        </p:spPr>
        <p:txBody>
          <a:bodyPr/>
          <a:lstStyle/>
          <a:p>
            <a:r>
              <a:rPr lang="en-US"/>
              <a:t>Random becomes non-random if fork()-ed..</a:t>
            </a:r>
          </a:p>
          <a:p>
            <a:pPr lvl="1"/>
            <a:endParaRPr lang="en-US"/>
          </a:p>
          <a:p>
            <a:endParaRPr lang="en-US"/>
          </a:p>
        </p:txBody>
      </p:sp>
      <p:sp>
        <p:nvSpPr>
          <p:cNvPr id="15" name="Rectangle 14">
            <a:extLst>
              <a:ext uri="{FF2B5EF4-FFF2-40B4-BE49-F238E27FC236}">
                <a16:creationId xmlns:a16="http://schemas.microsoft.com/office/drawing/2014/main" id="{1A61A20B-3CBB-5E45-AA83-79BE9BA72217}"/>
              </a:ext>
            </a:extLst>
          </p:cNvPr>
          <p:cNvSpPr/>
          <p:nvPr/>
        </p:nvSpPr>
        <p:spPr>
          <a:xfrm>
            <a:off x="8599253" y="3681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16" name="Rectangle 15">
            <a:extLst>
              <a:ext uri="{FF2B5EF4-FFF2-40B4-BE49-F238E27FC236}">
                <a16:creationId xmlns:a16="http://schemas.microsoft.com/office/drawing/2014/main" id="{D3783B79-8FD6-5F42-942B-5720F6729EF3}"/>
              </a:ext>
            </a:extLst>
          </p:cNvPr>
          <p:cNvSpPr/>
          <p:nvPr/>
        </p:nvSpPr>
        <p:spPr>
          <a:xfrm>
            <a:off x="8599255" y="4177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7" name="Rectangle 16">
            <a:extLst>
              <a:ext uri="{FF2B5EF4-FFF2-40B4-BE49-F238E27FC236}">
                <a16:creationId xmlns:a16="http://schemas.microsoft.com/office/drawing/2014/main" id="{BA3A19E8-5915-C340-9FB9-C62E684DD962}"/>
              </a:ext>
            </a:extLst>
          </p:cNvPr>
          <p:cNvSpPr/>
          <p:nvPr/>
        </p:nvSpPr>
        <p:spPr>
          <a:xfrm>
            <a:off x="8599256" y="4673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8" name="Rectangle 17">
            <a:extLst>
              <a:ext uri="{FF2B5EF4-FFF2-40B4-BE49-F238E27FC236}">
                <a16:creationId xmlns:a16="http://schemas.microsoft.com/office/drawing/2014/main" id="{930D9284-972E-E848-964D-6A197C8088EF}"/>
              </a:ext>
            </a:extLst>
          </p:cNvPr>
          <p:cNvSpPr/>
          <p:nvPr/>
        </p:nvSpPr>
        <p:spPr>
          <a:xfrm>
            <a:off x="8599257" y="5168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9" name="Rectangle 18">
            <a:extLst>
              <a:ext uri="{FF2B5EF4-FFF2-40B4-BE49-F238E27FC236}">
                <a16:creationId xmlns:a16="http://schemas.microsoft.com/office/drawing/2014/main" id="{773DAFA3-10FE-CE4A-8933-E4ACB8C50672}"/>
              </a:ext>
            </a:extLst>
          </p:cNvPr>
          <p:cNvSpPr/>
          <p:nvPr/>
        </p:nvSpPr>
        <p:spPr>
          <a:xfrm>
            <a:off x="8599249" y="3184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20" name="Rectangle 19">
            <a:extLst>
              <a:ext uri="{FF2B5EF4-FFF2-40B4-BE49-F238E27FC236}">
                <a16:creationId xmlns:a16="http://schemas.microsoft.com/office/drawing/2014/main" id="{6C1E01D4-62B0-9443-925F-CADD6E808BB9}"/>
              </a:ext>
            </a:extLst>
          </p:cNvPr>
          <p:cNvSpPr/>
          <p:nvPr/>
        </p:nvSpPr>
        <p:spPr>
          <a:xfrm>
            <a:off x="8599249" y="2688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21" name="Elbow Connector 20">
            <a:extLst>
              <a:ext uri="{FF2B5EF4-FFF2-40B4-BE49-F238E27FC236}">
                <a16:creationId xmlns:a16="http://schemas.microsoft.com/office/drawing/2014/main" id="{6B588E41-ECE9-C341-9D32-764CC80043A2}"/>
              </a:ext>
            </a:extLst>
          </p:cNvPr>
          <p:cNvCxnSpPr>
            <a:cxnSpLocks/>
            <a:stCxn id="21" idx="1"/>
          </p:cNvCxnSpPr>
          <p:nvPr/>
        </p:nvCxnSpPr>
        <p:spPr>
          <a:xfrm rot="10800000">
            <a:off x="8299127" y="292607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0E35C87-74D9-7146-8B5E-42D7ADDF9E5E}"/>
              </a:ext>
            </a:extLst>
          </p:cNvPr>
          <p:cNvSpPr txBox="1"/>
          <p:nvPr/>
        </p:nvSpPr>
        <p:spPr>
          <a:xfrm>
            <a:off x="10578113" y="2740754"/>
            <a:ext cx="534121" cy="369332"/>
          </a:xfrm>
          <a:prstGeom prst="rect">
            <a:avLst/>
          </a:prstGeom>
          <a:noFill/>
        </p:spPr>
        <p:txBody>
          <a:bodyPr wrap="none" rtlCol="0">
            <a:spAutoFit/>
          </a:bodyPr>
          <a:lstStyle/>
          <a:p>
            <a:r>
              <a:rPr lang="en-US"/>
              <a:t>RET</a:t>
            </a:r>
          </a:p>
        </p:txBody>
      </p:sp>
      <p:sp>
        <p:nvSpPr>
          <p:cNvPr id="29" name="TextBox 28">
            <a:extLst>
              <a:ext uri="{FF2B5EF4-FFF2-40B4-BE49-F238E27FC236}">
                <a16:creationId xmlns:a16="http://schemas.microsoft.com/office/drawing/2014/main" id="{DAD87733-473E-9C4B-8221-F017D6D9C0E8}"/>
              </a:ext>
            </a:extLst>
          </p:cNvPr>
          <p:cNvSpPr txBox="1"/>
          <p:nvPr/>
        </p:nvSpPr>
        <p:spPr>
          <a:xfrm>
            <a:off x="10578111" y="3718486"/>
            <a:ext cx="824265" cy="369332"/>
          </a:xfrm>
          <a:prstGeom prst="rect">
            <a:avLst/>
          </a:prstGeom>
          <a:noFill/>
        </p:spPr>
        <p:txBody>
          <a:bodyPr wrap="none" rtlCol="0">
            <a:spAutoFit/>
          </a:bodyPr>
          <a:lstStyle/>
          <a:p>
            <a:r>
              <a:rPr lang="en-US"/>
              <a:t>Cookie</a:t>
            </a:r>
          </a:p>
        </p:txBody>
      </p:sp>
      <p:sp>
        <p:nvSpPr>
          <p:cNvPr id="25" name="Rectangle 24">
            <a:extLst>
              <a:ext uri="{FF2B5EF4-FFF2-40B4-BE49-F238E27FC236}">
                <a16:creationId xmlns:a16="http://schemas.microsoft.com/office/drawing/2014/main" id="{3E579B00-960A-5C44-9A9C-CA49BB59DE19}"/>
              </a:ext>
            </a:extLst>
          </p:cNvPr>
          <p:cNvSpPr/>
          <p:nvPr/>
        </p:nvSpPr>
        <p:spPr>
          <a:xfrm>
            <a:off x="2088572" y="3681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30" name="Rectangle 29">
            <a:extLst>
              <a:ext uri="{FF2B5EF4-FFF2-40B4-BE49-F238E27FC236}">
                <a16:creationId xmlns:a16="http://schemas.microsoft.com/office/drawing/2014/main" id="{BE05E986-C4A2-4945-ACB9-BBC06793E5AD}"/>
              </a:ext>
            </a:extLst>
          </p:cNvPr>
          <p:cNvSpPr/>
          <p:nvPr/>
        </p:nvSpPr>
        <p:spPr>
          <a:xfrm>
            <a:off x="2088574" y="4177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1" name="Rectangle 30">
            <a:extLst>
              <a:ext uri="{FF2B5EF4-FFF2-40B4-BE49-F238E27FC236}">
                <a16:creationId xmlns:a16="http://schemas.microsoft.com/office/drawing/2014/main" id="{7679E5F2-CDBA-CE43-93AE-B3175058D397}"/>
              </a:ext>
            </a:extLst>
          </p:cNvPr>
          <p:cNvSpPr/>
          <p:nvPr/>
        </p:nvSpPr>
        <p:spPr>
          <a:xfrm>
            <a:off x="2088575" y="4673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2" name="Rectangle 31">
            <a:extLst>
              <a:ext uri="{FF2B5EF4-FFF2-40B4-BE49-F238E27FC236}">
                <a16:creationId xmlns:a16="http://schemas.microsoft.com/office/drawing/2014/main" id="{8D6A0473-A26A-9D46-9F3A-639310F238C3}"/>
              </a:ext>
            </a:extLst>
          </p:cNvPr>
          <p:cNvSpPr/>
          <p:nvPr/>
        </p:nvSpPr>
        <p:spPr>
          <a:xfrm>
            <a:off x="2088576" y="5168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3" name="Rectangle 32">
            <a:extLst>
              <a:ext uri="{FF2B5EF4-FFF2-40B4-BE49-F238E27FC236}">
                <a16:creationId xmlns:a16="http://schemas.microsoft.com/office/drawing/2014/main" id="{33745D42-83F9-0A4B-B70D-D05E5474E837}"/>
              </a:ext>
            </a:extLst>
          </p:cNvPr>
          <p:cNvSpPr/>
          <p:nvPr/>
        </p:nvSpPr>
        <p:spPr>
          <a:xfrm>
            <a:off x="2088568" y="3184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34" name="Rectangle 33">
            <a:extLst>
              <a:ext uri="{FF2B5EF4-FFF2-40B4-BE49-F238E27FC236}">
                <a16:creationId xmlns:a16="http://schemas.microsoft.com/office/drawing/2014/main" id="{77133CDC-0B9B-8C4E-9202-220D2786BFCF}"/>
              </a:ext>
            </a:extLst>
          </p:cNvPr>
          <p:cNvSpPr/>
          <p:nvPr/>
        </p:nvSpPr>
        <p:spPr>
          <a:xfrm>
            <a:off x="2088568" y="2688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35" name="Elbow Connector 34">
            <a:extLst>
              <a:ext uri="{FF2B5EF4-FFF2-40B4-BE49-F238E27FC236}">
                <a16:creationId xmlns:a16="http://schemas.microsoft.com/office/drawing/2014/main" id="{E525F858-9DF4-8546-91EB-EF8AC6A40973}"/>
              </a:ext>
            </a:extLst>
          </p:cNvPr>
          <p:cNvCxnSpPr>
            <a:cxnSpLocks/>
          </p:cNvCxnSpPr>
          <p:nvPr/>
        </p:nvCxnSpPr>
        <p:spPr>
          <a:xfrm rot="10800000">
            <a:off x="1788446" y="292607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0BFACA2-C0FB-C04A-98EB-B0F0E334661C}"/>
              </a:ext>
            </a:extLst>
          </p:cNvPr>
          <p:cNvSpPr txBox="1"/>
          <p:nvPr/>
        </p:nvSpPr>
        <p:spPr>
          <a:xfrm>
            <a:off x="4067432" y="2740754"/>
            <a:ext cx="534121" cy="369332"/>
          </a:xfrm>
          <a:prstGeom prst="rect">
            <a:avLst/>
          </a:prstGeom>
          <a:noFill/>
        </p:spPr>
        <p:txBody>
          <a:bodyPr wrap="none" rtlCol="0">
            <a:spAutoFit/>
          </a:bodyPr>
          <a:lstStyle/>
          <a:p>
            <a:r>
              <a:rPr lang="en-US"/>
              <a:t>RET</a:t>
            </a:r>
          </a:p>
        </p:txBody>
      </p:sp>
      <p:sp>
        <p:nvSpPr>
          <p:cNvPr id="42" name="TextBox 41">
            <a:extLst>
              <a:ext uri="{FF2B5EF4-FFF2-40B4-BE49-F238E27FC236}">
                <a16:creationId xmlns:a16="http://schemas.microsoft.com/office/drawing/2014/main" id="{04222C89-9B87-0140-B7CA-E1ECE9684B1A}"/>
              </a:ext>
            </a:extLst>
          </p:cNvPr>
          <p:cNvSpPr txBox="1"/>
          <p:nvPr/>
        </p:nvSpPr>
        <p:spPr>
          <a:xfrm>
            <a:off x="4067430" y="3718486"/>
            <a:ext cx="824265" cy="369332"/>
          </a:xfrm>
          <a:prstGeom prst="rect">
            <a:avLst/>
          </a:prstGeom>
          <a:noFill/>
        </p:spPr>
        <p:txBody>
          <a:bodyPr wrap="none" rtlCol="0">
            <a:spAutoFit/>
          </a:bodyPr>
          <a:lstStyle/>
          <a:p>
            <a:r>
              <a:rPr lang="en-US"/>
              <a:t>Cookie</a:t>
            </a:r>
          </a:p>
        </p:txBody>
      </p:sp>
      <p:sp>
        <p:nvSpPr>
          <p:cNvPr id="4" name="TextBox 3">
            <a:extLst>
              <a:ext uri="{FF2B5EF4-FFF2-40B4-BE49-F238E27FC236}">
                <a16:creationId xmlns:a16="http://schemas.microsoft.com/office/drawing/2014/main" id="{4481A379-9226-EF46-AD11-773C76BF17A6}"/>
              </a:ext>
            </a:extLst>
          </p:cNvPr>
          <p:cNvSpPr txBox="1"/>
          <p:nvPr/>
        </p:nvSpPr>
        <p:spPr>
          <a:xfrm>
            <a:off x="5471406" y="3623009"/>
            <a:ext cx="1694695" cy="553998"/>
          </a:xfrm>
          <a:prstGeom prst="rect">
            <a:avLst/>
          </a:prstGeom>
          <a:noFill/>
        </p:spPr>
        <p:txBody>
          <a:bodyPr wrap="none" rtlCol="0">
            <a:spAutoFit/>
          </a:bodyPr>
          <a:lstStyle/>
          <a:p>
            <a:r>
              <a:rPr lang="en-US" sz="3000" b="1">
                <a:solidFill>
                  <a:srgbClr val="000CFF"/>
                </a:solidFill>
                <a:latin typeface="Consolas" panose="020B0609020204030204" pitchFamily="49" charset="0"/>
                <a:cs typeface="Consolas" panose="020B0609020204030204" pitchFamily="49" charset="0"/>
              </a:rPr>
              <a:t>fork()!</a:t>
            </a:r>
          </a:p>
        </p:txBody>
      </p:sp>
    </p:spTree>
    <p:extLst>
      <p:ext uri="{BB962C8B-B14F-4D97-AF65-F5344CB8AC3E}">
        <p14:creationId xmlns:p14="http://schemas.microsoft.com/office/powerpoint/2010/main" val="1205379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838200" y="1825625"/>
            <a:ext cx="10515600" cy="4351338"/>
          </a:xfrm>
        </p:spPr>
        <p:txBody>
          <a:bodyPr/>
          <a:lstStyle/>
          <a:p>
            <a:r>
              <a:rPr lang="en-US"/>
              <a:t>Servers…</a:t>
            </a:r>
          </a:p>
        </p:txBody>
      </p:sp>
      <p:sp>
        <p:nvSpPr>
          <p:cNvPr id="15" name="Rectangle 14">
            <a:extLst>
              <a:ext uri="{FF2B5EF4-FFF2-40B4-BE49-F238E27FC236}">
                <a16:creationId xmlns:a16="http://schemas.microsoft.com/office/drawing/2014/main" id="{1A61A20B-3CBB-5E45-AA83-79BE9BA72217}"/>
              </a:ext>
            </a:extLst>
          </p:cNvPr>
          <p:cNvSpPr/>
          <p:nvPr/>
        </p:nvSpPr>
        <p:spPr>
          <a:xfrm>
            <a:off x="8504088" y="1129264"/>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16" name="Rectangle 15">
            <a:extLst>
              <a:ext uri="{FF2B5EF4-FFF2-40B4-BE49-F238E27FC236}">
                <a16:creationId xmlns:a16="http://schemas.microsoft.com/office/drawing/2014/main" id="{D3783B79-8FD6-5F42-942B-5720F6729EF3}"/>
              </a:ext>
            </a:extLst>
          </p:cNvPr>
          <p:cNvSpPr/>
          <p:nvPr/>
        </p:nvSpPr>
        <p:spPr>
          <a:xfrm>
            <a:off x="8504090" y="162505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7" name="Rectangle 16">
            <a:extLst>
              <a:ext uri="{FF2B5EF4-FFF2-40B4-BE49-F238E27FC236}">
                <a16:creationId xmlns:a16="http://schemas.microsoft.com/office/drawing/2014/main" id="{BA3A19E8-5915-C340-9FB9-C62E684DD962}"/>
              </a:ext>
            </a:extLst>
          </p:cNvPr>
          <p:cNvSpPr/>
          <p:nvPr/>
        </p:nvSpPr>
        <p:spPr>
          <a:xfrm>
            <a:off x="8504091" y="212180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8" name="Rectangle 17">
            <a:extLst>
              <a:ext uri="{FF2B5EF4-FFF2-40B4-BE49-F238E27FC236}">
                <a16:creationId xmlns:a16="http://schemas.microsoft.com/office/drawing/2014/main" id="{930D9284-972E-E848-964D-6A197C8088EF}"/>
              </a:ext>
            </a:extLst>
          </p:cNvPr>
          <p:cNvSpPr/>
          <p:nvPr/>
        </p:nvSpPr>
        <p:spPr>
          <a:xfrm>
            <a:off x="8504092" y="26166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19" name="Rectangle 18">
            <a:extLst>
              <a:ext uri="{FF2B5EF4-FFF2-40B4-BE49-F238E27FC236}">
                <a16:creationId xmlns:a16="http://schemas.microsoft.com/office/drawing/2014/main" id="{773DAFA3-10FE-CE4A-8933-E4ACB8C50672}"/>
              </a:ext>
            </a:extLst>
          </p:cNvPr>
          <p:cNvSpPr/>
          <p:nvPr/>
        </p:nvSpPr>
        <p:spPr>
          <a:xfrm>
            <a:off x="8504084" y="632522"/>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20" name="Rectangle 19">
            <a:extLst>
              <a:ext uri="{FF2B5EF4-FFF2-40B4-BE49-F238E27FC236}">
                <a16:creationId xmlns:a16="http://schemas.microsoft.com/office/drawing/2014/main" id="{6C1E01D4-62B0-9443-925F-CADD6E808BB9}"/>
              </a:ext>
            </a:extLst>
          </p:cNvPr>
          <p:cNvSpPr/>
          <p:nvPr/>
        </p:nvSpPr>
        <p:spPr>
          <a:xfrm>
            <a:off x="8504084" y="136096"/>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21" name="Elbow Connector 20">
            <a:extLst>
              <a:ext uri="{FF2B5EF4-FFF2-40B4-BE49-F238E27FC236}">
                <a16:creationId xmlns:a16="http://schemas.microsoft.com/office/drawing/2014/main" id="{6B588E41-ECE9-C341-9D32-764CC80043A2}"/>
              </a:ext>
            </a:extLst>
          </p:cNvPr>
          <p:cNvCxnSpPr>
            <a:cxnSpLocks/>
            <a:stCxn id="21" idx="1"/>
          </p:cNvCxnSpPr>
          <p:nvPr/>
        </p:nvCxnSpPr>
        <p:spPr>
          <a:xfrm rot="10800000">
            <a:off x="8203962" y="374131"/>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E579B00-960A-5C44-9A9C-CA49BB59DE19}"/>
              </a:ext>
            </a:extLst>
          </p:cNvPr>
          <p:cNvSpPr/>
          <p:nvPr/>
        </p:nvSpPr>
        <p:spPr>
          <a:xfrm>
            <a:off x="838204" y="3607143"/>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30" name="Rectangle 29">
            <a:extLst>
              <a:ext uri="{FF2B5EF4-FFF2-40B4-BE49-F238E27FC236}">
                <a16:creationId xmlns:a16="http://schemas.microsoft.com/office/drawing/2014/main" id="{BE05E986-C4A2-4945-ACB9-BBC06793E5AD}"/>
              </a:ext>
            </a:extLst>
          </p:cNvPr>
          <p:cNvSpPr/>
          <p:nvPr/>
        </p:nvSpPr>
        <p:spPr>
          <a:xfrm>
            <a:off x="838206" y="410293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1" name="Rectangle 30">
            <a:extLst>
              <a:ext uri="{FF2B5EF4-FFF2-40B4-BE49-F238E27FC236}">
                <a16:creationId xmlns:a16="http://schemas.microsoft.com/office/drawing/2014/main" id="{7679E5F2-CDBA-CE43-93AE-B3175058D397}"/>
              </a:ext>
            </a:extLst>
          </p:cNvPr>
          <p:cNvSpPr/>
          <p:nvPr/>
        </p:nvSpPr>
        <p:spPr>
          <a:xfrm>
            <a:off x="838207" y="4599680"/>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2" name="Rectangle 31">
            <a:extLst>
              <a:ext uri="{FF2B5EF4-FFF2-40B4-BE49-F238E27FC236}">
                <a16:creationId xmlns:a16="http://schemas.microsoft.com/office/drawing/2014/main" id="{8D6A0473-A26A-9D46-9F3A-639310F238C3}"/>
              </a:ext>
            </a:extLst>
          </p:cNvPr>
          <p:cNvSpPr/>
          <p:nvPr/>
        </p:nvSpPr>
        <p:spPr>
          <a:xfrm>
            <a:off x="838208" y="509452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3" name="Rectangle 32">
            <a:extLst>
              <a:ext uri="{FF2B5EF4-FFF2-40B4-BE49-F238E27FC236}">
                <a16:creationId xmlns:a16="http://schemas.microsoft.com/office/drawing/2014/main" id="{33745D42-83F9-0A4B-B70D-D05E5474E837}"/>
              </a:ext>
            </a:extLst>
          </p:cNvPr>
          <p:cNvSpPr/>
          <p:nvPr/>
        </p:nvSpPr>
        <p:spPr>
          <a:xfrm>
            <a:off x="838200" y="3110401"/>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34" name="Rectangle 33">
            <a:extLst>
              <a:ext uri="{FF2B5EF4-FFF2-40B4-BE49-F238E27FC236}">
                <a16:creationId xmlns:a16="http://schemas.microsoft.com/office/drawing/2014/main" id="{77133CDC-0B9B-8C4E-9202-220D2786BFCF}"/>
              </a:ext>
            </a:extLst>
          </p:cNvPr>
          <p:cNvSpPr/>
          <p:nvPr/>
        </p:nvSpPr>
        <p:spPr>
          <a:xfrm>
            <a:off x="838200" y="261397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35" name="Elbow Connector 34">
            <a:extLst>
              <a:ext uri="{FF2B5EF4-FFF2-40B4-BE49-F238E27FC236}">
                <a16:creationId xmlns:a16="http://schemas.microsoft.com/office/drawing/2014/main" id="{E525F858-9DF4-8546-91EB-EF8AC6A40973}"/>
              </a:ext>
            </a:extLst>
          </p:cNvPr>
          <p:cNvCxnSpPr>
            <a:cxnSpLocks/>
          </p:cNvCxnSpPr>
          <p:nvPr/>
        </p:nvCxnSpPr>
        <p:spPr>
          <a:xfrm rot="10800000">
            <a:off x="538078" y="2852010"/>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481A379-9226-EF46-AD11-773C76BF17A6}"/>
              </a:ext>
            </a:extLst>
          </p:cNvPr>
          <p:cNvSpPr txBox="1"/>
          <p:nvPr/>
        </p:nvSpPr>
        <p:spPr>
          <a:xfrm>
            <a:off x="3348691" y="2613975"/>
            <a:ext cx="1694695" cy="553998"/>
          </a:xfrm>
          <a:prstGeom prst="rect">
            <a:avLst/>
          </a:prstGeom>
          <a:noFill/>
        </p:spPr>
        <p:txBody>
          <a:bodyPr wrap="none" rtlCol="0">
            <a:spAutoFit/>
          </a:bodyPr>
          <a:lstStyle/>
          <a:p>
            <a:r>
              <a:rPr lang="en-US" sz="3000" b="1">
                <a:solidFill>
                  <a:srgbClr val="000CFF"/>
                </a:solidFill>
                <a:latin typeface="Consolas" panose="020B0609020204030204" pitchFamily="49" charset="0"/>
                <a:cs typeface="Consolas" panose="020B0609020204030204" pitchFamily="49" charset="0"/>
              </a:rPr>
              <a:t>fork()!</a:t>
            </a:r>
          </a:p>
        </p:txBody>
      </p:sp>
      <p:sp>
        <p:nvSpPr>
          <p:cNvPr id="24" name="Rectangle 23">
            <a:extLst>
              <a:ext uri="{FF2B5EF4-FFF2-40B4-BE49-F238E27FC236}">
                <a16:creationId xmlns:a16="http://schemas.microsoft.com/office/drawing/2014/main" id="{31E3FBC3-D339-6148-85BC-F2688FA14018}"/>
              </a:ext>
            </a:extLst>
          </p:cNvPr>
          <p:cNvSpPr/>
          <p:nvPr/>
        </p:nvSpPr>
        <p:spPr>
          <a:xfrm>
            <a:off x="6439310" y="4722376"/>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26" name="Rectangle 25">
            <a:extLst>
              <a:ext uri="{FF2B5EF4-FFF2-40B4-BE49-F238E27FC236}">
                <a16:creationId xmlns:a16="http://schemas.microsoft.com/office/drawing/2014/main" id="{A19BF5EA-E39F-5740-A319-CC66F1918942}"/>
              </a:ext>
            </a:extLst>
          </p:cNvPr>
          <p:cNvSpPr/>
          <p:nvPr/>
        </p:nvSpPr>
        <p:spPr>
          <a:xfrm>
            <a:off x="6439312" y="521817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27" name="Rectangle 26">
            <a:extLst>
              <a:ext uri="{FF2B5EF4-FFF2-40B4-BE49-F238E27FC236}">
                <a16:creationId xmlns:a16="http://schemas.microsoft.com/office/drawing/2014/main" id="{9470A6BF-4F78-8B42-AFEE-64AD3E71862B}"/>
              </a:ext>
            </a:extLst>
          </p:cNvPr>
          <p:cNvSpPr/>
          <p:nvPr/>
        </p:nvSpPr>
        <p:spPr>
          <a:xfrm>
            <a:off x="6439313" y="571491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6" name="Rectangle 35">
            <a:extLst>
              <a:ext uri="{FF2B5EF4-FFF2-40B4-BE49-F238E27FC236}">
                <a16:creationId xmlns:a16="http://schemas.microsoft.com/office/drawing/2014/main" id="{D67E5625-9BDC-0C47-8862-713A32DBB99B}"/>
              </a:ext>
            </a:extLst>
          </p:cNvPr>
          <p:cNvSpPr/>
          <p:nvPr/>
        </p:nvSpPr>
        <p:spPr>
          <a:xfrm>
            <a:off x="6439314" y="620976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37" name="Rectangle 36">
            <a:extLst>
              <a:ext uri="{FF2B5EF4-FFF2-40B4-BE49-F238E27FC236}">
                <a16:creationId xmlns:a16="http://schemas.microsoft.com/office/drawing/2014/main" id="{EE9D1313-628D-D144-A911-92187B1E3004}"/>
              </a:ext>
            </a:extLst>
          </p:cNvPr>
          <p:cNvSpPr/>
          <p:nvPr/>
        </p:nvSpPr>
        <p:spPr>
          <a:xfrm>
            <a:off x="6439306" y="422563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38" name="Rectangle 37">
            <a:extLst>
              <a:ext uri="{FF2B5EF4-FFF2-40B4-BE49-F238E27FC236}">
                <a16:creationId xmlns:a16="http://schemas.microsoft.com/office/drawing/2014/main" id="{FBFE0D08-BC1F-444F-92E7-856E69EBAEF7}"/>
              </a:ext>
            </a:extLst>
          </p:cNvPr>
          <p:cNvSpPr/>
          <p:nvPr/>
        </p:nvSpPr>
        <p:spPr>
          <a:xfrm>
            <a:off x="6439306" y="3729208"/>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39" name="Elbow Connector 38">
            <a:extLst>
              <a:ext uri="{FF2B5EF4-FFF2-40B4-BE49-F238E27FC236}">
                <a16:creationId xmlns:a16="http://schemas.microsoft.com/office/drawing/2014/main" id="{0AD0AEB8-99B4-7B4C-A22A-82ED6EF25E6B}"/>
              </a:ext>
            </a:extLst>
          </p:cNvPr>
          <p:cNvCxnSpPr>
            <a:cxnSpLocks/>
          </p:cNvCxnSpPr>
          <p:nvPr/>
        </p:nvCxnSpPr>
        <p:spPr>
          <a:xfrm rot="10800000">
            <a:off x="6139184" y="3967243"/>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9DAFA7B-D37D-F54C-89B8-11230BDCB08A}"/>
              </a:ext>
            </a:extLst>
          </p:cNvPr>
          <p:cNvSpPr txBox="1"/>
          <p:nvPr/>
        </p:nvSpPr>
        <p:spPr>
          <a:xfrm>
            <a:off x="3365081" y="4293737"/>
            <a:ext cx="1694695" cy="553998"/>
          </a:xfrm>
          <a:prstGeom prst="rect">
            <a:avLst/>
          </a:prstGeom>
          <a:noFill/>
        </p:spPr>
        <p:txBody>
          <a:bodyPr wrap="none" rtlCol="0">
            <a:spAutoFit/>
          </a:bodyPr>
          <a:lstStyle/>
          <a:p>
            <a:r>
              <a:rPr lang="en-US" sz="3000" b="1">
                <a:solidFill>
                  <a:srgbClr val="000CFF"/>
                </a:solidFill>
                <a:latin typeface="Consolas" panose="020B0609020204030204" pitchFamily="49" charset="0"/>
                <a:cs typeface="Consolas" panose="020B0609020204030204" pitchFamily="49" charset="0"/>
              </a:rPr>
              <a:t>fork()!</a:t>
            </a:r>
          </a:p>
        </p:txBody>
      </p:sp>
      <p:sp>
        <p:nvSpPr>
          <p:cNvPr id="53" name="Rectangle 52">
            <a:extLst>
              <a:ext uri="{FF2B5EF4-FFF2-40B4-BE49-F238E27FC236}">
                <a16:creationId xmlns:a16="http://schemas.microsoft.com/office/drawing/2014/main" id="{68C841CE-6DA4-F547-88D7-CB26F618F440}"/>
              </a:ext>
            </a:extLst>
          </p:cNvPr>
          <p:cNvSpPr/>
          <p:nvPr/>
        </p:nvSpPr>
        <p:spPr>
          <a:xfrm>
            <a:off x="10351372" y="386350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54" name="Rectangle 53">
            <a:extLst>
              <a:ext uri="{FF2B5EF4-FFF2-40B4-BE49-F238E27FC236}">
                <a16:creationId xmlns:a16="http://schemas.microsoft.com/office/drawing/2014/main" id="{C026CE12-DFEE-A641-95CD-C389EC0B6B5E}"/>
              </a:ext>
            </a:extLst>
          </p:cNvPr>
          <p:cNvSpPr/>
          <p:nvPr/>
        </p:nvSpPr>
        <p:spPr>
          <a:xfrm>
            <a:off x="10351374" y="43592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55" name="Rectangle 54">
            <a:extLst>
              <a:ext uri="{FF2B5EF4-FFF2-40B4-BE49-F238E27FC236}">
                <a16:creationId xmlns:a16="http://schemas.microsoft.com/office/drawing/2014/main" id="{78971EC1-D07D-B742-9340-F0A2247348F1}"/>
              </a:ext>
            </a:extLst>
          </p:cNvPr>
          <p:cNvSpPr/>
          <p:nvPr/>
        </p:nvSpPr>
        <p:spPr>
          <a:xfrm>
            <a:off x="10351375" y="485603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56" name="Rectangle 55">
            <a:extLst>
              <a:ext uri="{FF2B5EF4-FFF2-40B4-BE49-F238E27FC236}">
                <a16:creationId xmlns:a16="http://schemas.microsoft.com/office/drawing/2014/main" id="{DFCCB2D0-1E7B-454B-8EC4-336E97DFE5C4}"/>
              </a:ext>
            </a:extLst>
          </p:cNvPr>
          <p:cNvSpPr/>
          <p:nvPr/>
        </p:nvSpPr>
        <p:spPr>
          <a:xfrm>
            <a:off x="10351376" y="535088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57" name="Rectangle 56">
            <a:extLst>
              <a:ext uri="{FF2B5EF4-FFF2-40B4-BE49-F238E27FC236}">
                <a16:creationId xmlns:a16="http://schemas.microsoft.com/office/drawing/2014/main" id="{C3559D2D-0EA2-E84B-99F2-8592367A9163}"/>
              </a:ext>
            </a:extLst>
          </p:cNvPr>
          <p:cNvSpPr/>
          <p:nvPr/>
        </p:nvSpPr>
        <p:spPr>
          <a:xfrm>
            <a:off x="10351368" y="336676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58" name="Rectangle 57">
            <a:extLst>
              <a:ext uri="{FF2B5EF4-FFF2-40B4-BE49-F238E27FC236}">
                <a16:creationId xmlns:a16="http://schemas.microsoft.com/office/drawing/2014/main" id="{F46290EC-B877-F244-8D00-02434F329F53}"/>
              </a:ext>
            </a:extLst>
          </p:cNvPr>
          <p:cNvSpPr/>
          <p:nvPr/>
        </p:nvSpPr>
        <p:spPr>
          <a:xfrm>
            <a:off x="10351368" y="287033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59" name="Elbow Connector 58">
            <a:extLst>
              <a:ext uri="{FF2B5EF4-FFF2-40B4-BE49-F238E27FC236}">
                <a16:creationId xmlns:a16="http://schemas.microsoft.com/office/drawing/2014/main" id="{ABB25D94-B1FE-FB47-9D6E-1C8AB1EFDDBB}"/>
              </a:ext>
            </a:extLst>
          </p:cNvPr>
          <p:cNvCxnSpPr>
            <a:cxnSpLocks/>
          </p:cNvCxnSpPr>
          <p:nvPr/>
        </p:nvCxnSpPr>
        <p:spPr>
          <a:xfrm rot="10800000">
            <a:off x="10051246" y="310836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F56147A-3C8C-9C4D-B36E-BDBE3469B6C4}"/>
              </a:ext>
            </a:extLst>
          </p:cNvPr>
          <p:cNvSpPr txBox="1"/>
          <p:nvPr/>
        </p:nvSpPr>
        <p:spPr>
          <a:xfrm>
            <a:off x="3365080" y="5160284"/>
            <a:ext cx="1694695" cy="553998"/>
          </a:xfrm>
          <a:prstGeom prst="rect">
            <a:avLst/>
          </a:prstGeom>
          <a:noFill/>
        </p:spPr>
        <p:txBody>
          <a:bodyPr wrap="none" rtlCol="0">
            <a:spAutoFit/>
          </a:bodyPr>
          <a:lstStyle/>
          <a:p>
            <a:r>
              <a:rPr lang="en-US" sz="3000" b="1">
                <a:solidFill>
                  <a:srgbClr val="000CFF"/>
                </a:solidFill>
                <a:latin typeface="Consolas" panose="020B0609020204030204" pitchFamily="49" charset="0"/>
                <a:cs typeface="Consolas" panose="020B0609020204030204" pitchFamily="49" charset="0"/>
              </a:rPr>
              <a:t>fork()!</a:t>
            </a:r>
          </a:p>
        </p:txBody>
      </p:sp>
      <p:sp>
        <p:nvSpPr>
          <p:cNvPr id="6" name="TextBox 5">
            <a:extLst>
              <a:ext uri="{FF2B5EF4-FFF2-40B4-BE49-F238E27FC236}">
                <a16:creationId xmlns:a16="http://schemas.microsoft.com/office/drawing/2014/main" id="{A8A0D885-75AE-4946-99DF-54C0ED419B6D}"/>
              </a:ext>
            </a:extLst>
          </p:cNvPr>
          <p:cNvSpPr txBox="1"/>
          <p:nvPr/>
        </p:nvSpPr>
        <p:spPr>
          <a:xfrm>
            <a:off x="5507688" y="2349285"/>
            <a:ext cx="1638718" cy="830997"/>
          </a:xfrm>
          <a:prstGeom prst="rect">
            <a:avLst/>
          </a:prstGeom>
          <a:noFill/>
        </p:spPr>
        <p:txBody>
          <a:bodyPr wrap="none" rtlCol="0">
            <a:spAutoFit/>
          </a:bodyPr>
          <a:lstStyle/>
          <a:p>
            <a:r>
              <a:rPr lang="en-US" sz="4800" b="1">
                <a:solidFill>
                  <a:srgbClr val="FF0000"/>
                </a:solidFill>
              </a:rPr>
              <a:t>Why?</a:t>
            </a:r>
          </a:p>
        </p:txBody>
      </p:sp>
    </p:spTree>
    <p:extLst>
      <p:ext uri="{BB962C8B-B14F-4D97-AF65-F5344CB8AC3E}">
        <p14:creationId xmlns:p14="http://schemas.microsoft.com/office/powerpoint/2010/main" val="11789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p:bldP spid="24" grpId="0" animBg="1"/>
      <p:bldP spid="26" grpId="0" animBg="1"/>
      <p:bldP spid="27" grpId="0" animBg="1"/>
      <p:bldP spid="36" grpId="0" animBg="1"/>
      <p:bldP spid="37" grpId="0" animBg="1"/>
      <p:bldP spid="38" grpId="0" animBg="1"/>
      <p:bldP spid="44" grpId="0"/>
      <p:bldP spid="53" grpId="0" animBg="1"/>
      <p:bldP spid="54" grpId="0" animBg="1"/>
      <p:bldP spid="55" grpId="0" animBg="1"/>
      <p:bldP spid="56" grpId="0" animBg="1"/>
      <p:bldP spid="57" grpId="0" animBg="1"/>
      <p:bldP spid="58" grpId="0" animBg="1"/>
      <p:bldP spid="60"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0663-2816-7344-B2E4-8A76941BF388}"/>
              </a:ext>
            </a:extLst>
          </p:cNvPr>
          <p:cNvSpPr>
            <a:spLocks noGrp="1"/>
          </p:cNvSpPr>
          <p:nvPr>
            <p:ph type="title"/>
          </p:nvPr>
        </p:nvSpPr>
        <p:spPr/>
        <p:txBody>
          <a:bodyPr/>
          <a:lstStyle/>
          <a:p>
            <a:r>
              <a:rPr lang="en-US"/>
              <a:t>Unit 4 </a:t>
            </a:r>
          </a:p>
        </p:txBody>
      </p:sp>
      <p:sp>
        <p:nvSpPr>
          <p:cNvPr id="5" name="Text Placeholder 4">
            <a:extLst>
              <a:ext uri="{FF2B5EF4-FFF2-40B4-BE49-F238E27FC236}">
                <a16:creationId xmlns:a16="http://schemas.microsoft.com/office/drawing/2014/main" id="{04FD205E-EE7B-574A-B50B-2F4AF713C195}"/>
              </a:ext>
            </a:extLst>
          </p:cNvPr>
          <p:cNvSpPr>
            <a:spLocks noGrp="1"/>
          </p:cNvSpPr>
          <p:nvPr>
            <p:ph type="body" idx="1"/>
          </p:nvPr>
        </p:nvSpPr>
        <p:spPr/>
        <p:txBody>
          <a:bodyPr/>
          <a:lstStyle/>
          <a:p>
            <a:r>
              <a:rPr lang="en-US"/>
              <a:t>CTF-VM1</a:t>
            </a:r>
          </a:p>
        </p:txBody>
      </p:sp>
      <p:sp>
        <p:nvSpPr>
          <p:cNvPr id="6" name="Content Placeholder 5">
            <a:extLst>
              <a:ext uri="{FF2B5EF4-FFF2-40B4-BE49-F238E27FC236}">
                <a16:creationId xmlns:a16="http://schemas.microsoft.com/office/drawing/2014/main" id="{082B36C6-B1D5-4548-839E-173221936D62}"/>
              </a:ext>
            </a:extLst>
          </p:cNvPr>
          <p:cNvSpPr>
            <a:spLocks noGrp="1"/>
          </p:cNvSpPr>
          <p:nvPr>
            <p:ph sz="half" idx="2"/>
          </p:nvPr>
        </p:nvSpPr>
        <p:spPr/>
        <p:txBody>
          <a:bodyPr>
            <a:normAutofit/>
          </a:bodyPr>
          <a:lstStyle/>
          <a:p>
            <a:r>
              <a:rPr lang="en-US"/>
              <a:t>0-dep-1 (10pt) </a:t>
            </a:r>
          </a:p>
          <a:p>
            <a:r>
              <a:rPr lang="en-US"/>
              <a:t>1-dep-2 (20pt)</a:t>
            </a:r>
          </a:p>
          <a:p>
            <a:r>
              <a:rPr lang="en-US"/>
              <a:t>2-dep-3 (30pt)</a:t>
            </a:r>
          </a:p>
          <a:p>
            <a:r>
              <a:rPr lang="en-US"/>
              <a:t>3-stack-cookie-1 (10pt)</a:t>
            </a:r>
          </a:p>
          <a:p>
            <a:r>
              <a:rPr lang="en-US"/>
              <a:t>4-stack-cookie-2 (20pt) </a:t>
            </a:r>
          </a:p>
          <a:p>
            <a:r>
              <a:rPr lang="en-US"/>
              <a:t>5-stack-cookie-3 (30pt) </a:t>
            </a:r>
          </a:p>
          <a:p>
            <a:r>
              <a:rPr lang="en-US"/>
              <a:t>6-stack-cookie-4 (30pt) </a:t>
            </a:r>
          </a:p>
          <a:p>
            <a:endParaRPr lang="en-US"/>
          </a:p>
          <a:p>
            <a:endParaRPr lang="en-US"/>
          </a:p>
          <a:p>
            <a:endParaRPr lang="en-US"/>
          </a:p>
        </p:txBody>
      </p:sp>
      <p:sp>
        <p:nvSpPr>
          <p:cNvPr id="7" name="Text Placeholder 6">
            <a:extLst>
              <a:ext uri="{FF2B5EF4-FFF2-40B4-BE49-F238E27FC236}">
                <a16:creationId xmlns:a16="http://schemas.microsoft.com/office/drawing/2014/main" id="{68CAC8D2-6648-1545-8D43-9ADCA68292CA}"/>
              </a:ext>
            </a:extLst>
          </p:cNvPr>
          <p:cNvSpPr>
            <a:spLocks noGrp="1"/>
          </p:cNvSpPr>
          <p:nvPr>
            <p:ph type="body" sz="quarter" idx="3"/>
          </p:nvPr>
        </p:nvSpPr>
        <p:spPr/>
        <p:txBody>
          <a:bodyPr/>
          <a:lstStyle/>
          <a:p>
            <a:r>
              <a:rPr lang="en-US"/>
              <a:t>CTF-VM2</a:t>
            </a:r>
          </a:p>
        </p:txBody>
      </p:sp>
      <p:sp>
        <p:nvSpPr>
          <p:cNvPr id="8" name="Content Placeholder 7">
            <a:extLst>
              <a:ext uri="{FF2B5EF4-FFF2-40B4-BE49-F238E27FC236}">
                <a16:creationId xmlns:a16="http://schemas.microsoft.com/office/drawing/2014/main" id="{CFFFC676-248A-7943-9B29-208F43E5884F}"/>
              </a:ext>
            </a:extLst>
          </p:cNvPr>
          <p:cNvSpPr>
            <a:spLocks noGrp="1"/>
          </p:cNvSpPr>
          <p:nvPr>
            <p:ph sz="quarter" idx="4"/>
          </p:nvPr>
        </p:nvSpPr>
        <p:spPr/>
        <p:txBody>
          <a:bodyPr>
            <a:normAutofit/>
          </a:bodyPr>
          <a:lstStyle/>
          <a:p>
            <a:r>
              <a:rPr lang="en-US"/>
              <a:t>aslr-1 (10pt) </a:t>
            </a:r>
          </a:p>
          <a:p>
            <a:r>
              <a:rPr lang="en-US"/>
              <a:t>aslr-2 (10pt) </a:t>
            </a:r>
          </a:p>
          <a:p>
            <a:r>
              <a:rPr lang="en-US"/>
              <a:t>aslr-3 (20pt) </a:t>
            </a:r>
          </a:p>
          <a:p>
            <a:r>
              <a:rPr lang="en-US"/>
              <a:t>aslr-4 (20pt) </a:t>
            </a:r>
          </a:p>
          <a:p>
            <a:r>
              <a:rPr lang="en-US"/>
              <a:t>aslr-5 (30pt)</a:t>
            </a:r>
          </a:p>
          <a:p>
            <a:r>
              <a:rPr lang="en-US"/>
              <a:t>aslr-6 (30pt) </a:t>
            </a:r>
          </a:p>
        </p:txBody>
      </p:sp>
      <p:sp>
        <p:nvSpPr>
          <p:cNvPr id="4" name="Slide Number Placeholder 3">
            <a:extLst>
              <a:ext uri="{FF2B5EF4-FFF2-40B4-BE49-F238E27FC236}">
                <a16:creationId xmlns:a16="http://schemas.microsoft.com/office/drawing/2014/main" id="{5EB13AF8-23ED-FD49-8CC4-6E849F1BADAB}"/>
              </a:ext>
            </a:extLst>
          </p:cNvPr>
          <p:cNvSpPr>
            <a:spLocks noGrp="1"/>
          </p:cNvSpPr>
          <p:nvPr>
            <p:ph type="sldNum" sz="quarter" idx="12"/>
          </p:nvPr>
        </p:nvSpPr>
        <p:spPr/>
        <p:txBody>
          <a:bodyPr/>
          <a:lstStyle/>
          <a:p>
            <a:fld id="{A8847BB3-9452-5D4B-9D0C-3312D4EA15F7}" type="slidenum">
              <a:rPr lang="en-US" smtClean="0"/>
              <a:t>3</a:t>
            </a:fld>
            <a:endParaRPr lang="en-US"/>
          </a:p>
        </p:txBody>
      </p:sp>
    </p:spTree>
    <p:extLst>
      <p:ext uri="{BB962C8B-B14F-4D97-AF65-F5344CB8AC3E}">
        <p14:creationId xmlns:p14="http://schemas.microsoft.com/office/powerpoint/2010/main" val="1832154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82CC-5D4E-FF4C-A932-C2F62EF90E19}"/>
              </a:ext>
            </a:extLst>
          </p:cNvPr>
          <p:cNvSpPr>
            <a:spLocks noGrp="1"/>
          </p:cNvSpPr>
          <p:nvPr>
            <p:ph type="title"/>
          </p:nvPr>
        </p:nvSpPr>
        <p:spPr/>
        <p:txBody>
          <a:bodyPr/>
          <a:lstStyle/>
          <a:p>
            <a:r>
              <a:rPr lang="en-US"/>
              <a:t>Bypassing Stack Cookies</a:t>
            </a:r>
            <a:endParaRPr lang="en-US" i="1"/>
          </a:p>
        </p:txBody>
      </p:sp>
      <p:sp>
        <p:nvSpPr>
          <p:cNvPr id="3" name="Content Placeholder 2">
            <a:extLst>
              <a:ext uri="{FF2B5EF4-FFF2-40B4-BE49-F238E27FC236}">
                <a16:creationId xmlns:a16="http://schemas.microsoft.com/office/drawing/2014/main" id="{7A471253-9324-074F-835B-4F81EA4FF0E9}"/>
              </a:ext>
            </a:extLst>
          </p:cNvPr>
          <p:cNvSpPr>
            <a:spLocks noGrp="1"/>
          </p:cNvSpPr>
          <p:nvPr>
            <p:ph idx="1"/>
          </p:nvPr>
        </p:nvSpPr>
        <p:spPr/>
        <p:txBody>
          <a:bodyPr/>
          <a:lstStyle/>
          <a:p>
            <a:r>
              <a:rPr lang="en-US"/>
              <a:t>Assumption</a:t>
            </a:r>
          </a:p>
          <a:p>
            <a:pPr marL="914400" lvl="1" indent="-457200">
              <a:buFont typeface="+mj-lt"/>
              <a:buAutoNum type="arabicPeriod"/>
            </a:pPr>
            <a:r>
              <a:rPr lang="en-US"/>
              <a:t>A server program contains a sequential buffer overflow vulnerability</a:t>
            </a:r>
          </a:p>
          <a:p>
            <a:pPr marL="914400" lvl="1" indent="-457200">
              <a:buFont typeface="+mj-lt"/>
              <a:buAutoNum type="arabicPeriod"/>
            </a:pPr>
            <a:r>
              <a:rPr lang="en-US"/>
              <a:t>A server program uses </a:t>
            </a:r>
            <a:r>
              <a:rPr lang="en-US">
                <a:highlight>
                  <a:srgbClr val="C0C0C0"/>
                </a:highlight>
                <a:latin typeface="Consolas" panose="020B0609020204030204" pitchFamily="49" charset="0"/>
                <a:cs typeface="Consolas" panose="020B0609020204030204" pitchFamily="49" charset="0"/>
              </a:rPr>
              <a:t>fork()</a:t>
            </a:r>
          </a:p>
          <a:p>
            <a:pPr marL="914400" lvl="1" indent="-457200">
              <a:buFont typeface="+mj-lt"/>
              <a:buAutoNum type="arabicPeriod"/>
            </a:pPr>
            <a:r>
              <a:rPr lang="en-US"/>
              <a:t>A server program let the attacker know if it detected stack smashing or not</a:t>
            </a:r>
          </a:p>
          <a:p>
            <a:pPr lvl="2"/>
            <a:r>
              <a:rPr lang="en-US"/>
              <a:t>E.g., an error message, “stack smashing detected”, etc.</a:t>
            </a:r>
          </a:p>
        </p:txBody>
      </p:sp>
      <p:pic>
        <p:nvPicPr>
          <p:cNvPr id="4" name="Picture 3">
            <a:extLst>
              <a:ext uri="{FF2B5EF4-FFF2-40B4-BE49-F238E27FC236}">
                <a16:creationId xmlns:a16="http://schemas.microsoft.com/office/drawing/2014/main" id="{3B8D77BA-C697-1047-9843-BA808CFF8E2D}"/>
              </a:ext>
            </a:extLst>
          </p:cNvPr>
          <p:cNvPicPr>
            <a:picLocks noChangeAspect="1"/>
          </p:cNvPicPr>
          <p:nvPr/>
        </p:nvPicPr>
        <p:blipFill>
          <a:blip r:embed="rId2"/>
          <a:stretch>
            <a:fillRect/>
          </a:stretch>
        </p:blipFill>
        <p:spPr>
          <a:xfrm>
            <a:off x="1616529" y="3941763"/>
            <a:ext cx="5905500" cy="2235200"/>
          </a:xfrm>
          <a:prstGeom prst="rect">
            <a:avLst/>
          </a:prstGeom>
        </p:spPr>
      </p:pic>
    </p:spTree>
    <p:extLst>
      <p:ext uri="{BB962C8B-B14F-4D97-AF65-F5344CB8AC3E}">
        <p14:creationId xmlns:p14="http://schemas.microsoft.com/office/powerpoint/2010/main" val="579958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82CC-5D4E-FF4C-A932-C2F62EF90E19}"/>
              </a:ext>
            </a:extLst>
          </p:cNvPr>
          <p:cNvSpPr>
            <a:spLocks noGrp="1"/>
          </p:cNvSpPr>
          <p:nvPr>
            <p:ph type="title"/>
          </p:nvPr>
        </p:nvSpPr>
        <p:spPr/>
        <p:txBody>
          <a:bodyPr/>
          <a:lstStyle/>
          <a:p>
            <a:r>
              <a:rPr lang="en-US"/>
              <a:t>Bypassing Stack Cookies</a:t>
            </a:r>
            <a:endParaRPr lang="en-US" i="1"/>
          </a:p>
        </p:txBody>
      </p:sp>
      <p:sp>
        <p:nvSpPr>
          <p:cNvPr id="3" name="Content Placeholder 2">
            <a:extLst>
              <a:ext uri="{FF2B5EF4-FFF2-40B4-BE49-F238E27FC236}">
                <a16:creationId xmlns:a16="http://schemas.microsoft.com/office/drawing/2014/main" id="{7A471253-9324-074F-835B-4F81EA4FF0E9}"/>
              </a:ext>
            </a:extLst>
          </p:cNvPr>
          <p:cNvSpPr>
            <a:spLocks noGrp="1"/>
          </p:cNvSpPr>
          <p:nvPr>
            <p:ph idx="1"/>
          </p:nvPr>
        </p:nvSpPr>
        <p:spPr/>
        <p:txBody>
          <a:bodyPr/>
          <a:lstStyle/>
          <a:p>
            <a:r>
              <a:rPr lang="en-US"/>
              <a:t>Attack</a:t>
            </a:r>
          </a:p>
          <a:p>
            <a:pPr lvl="1"/>
            <a:r>
              <a:rPr lang="en-US"/>
              <a:t>Try to guess only the last byte of the cookie</a:t>
            </a:r>
          </a:p>
          <a:p>
            <a:pPr lvl="1"/>
            <a:r>
              <a:rPr lang="en-US"/>
              <a:t>0x00 ~ 0xff (256 trials)</a:t>
            </a:r>
          </a:p>
          <a:p>
            <a:r>
              <a:rPr lang="en-US"/>
              <a:t>Result</a:t>
            </a:r>
          </a:p>
          <a:p>
            <a:pPr lvl="1"/>
            <a:r>
              <a:rPr lang="en-US"/>
              <a:t>Stack smashing detected on</a:t>
            </a:r>
          </a:p>
          <a:p>
            <a:pPr lvl="2"/>
            <a:r>
              <a:rPr lang="en-US"/>
              <a:t>00, 01, 02, 03, …, 0x88</a:t>
            </a:r>
          </a:p>
          <a:p>
            <a:pPr lvl="1"/>
            <a:r>
              <a:rPr lang="en-US"/>
              <a:t>When testing 0x89</a:t>
            </a:r>
          </a:p>
          <a:p>
            <a:pPr lvl="2"/>
            <a:r>
              <a:rPr lang="en-US"/>
              <a:t>No smashing and return correctly</a:t>
            </a:r>
          </a:p>
        </p:txBody>
      </p:sp>
      <p:sp>
        <p:nvSpPr>
          <p:cNvPr id="5" name="Rectangle 4">
            <a:extLst>
              <a:ext uri="{FF2B5EF4-FFF2-40B4-BE49-F238E27FC236}">
                <a16:creationId xmlns:a16="http://schemas.microsoft.com/office/drawing/2014/main" id="{F70A394E-8DAF-6D4E-90CB-9A5E62CFBCBB}"/>
              </a:ext>
            </a:extLst>
          </p:cNvPr>
          <p:cNvSpPr/>
          <p:nvPr/>
        </p:nvSpPr>
        <p:spPr>
          <a:xfrm>
            <a:off x="8749397" y="3019314"/>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6" name="Rectangle 5">
            <a:extLst>
              <a:ext uri="{FF2B5EF4-FFF2-40B4-BE49-F238E27FC236}">
                <a16:creationId xmlns:a16="http://schemas.microsoft.com/office/drawing/2014/main" id="{816588E7-12AE-9F4D-91DF-1380C0AA0103}"/>
              </a:ext>
            </a:extLst>
          </p:cNvPr>
          <p:cNvSpPr/>
          <p:nvPr/>
        </p:nvSpPr>
        <p:spPr>
          <a:xfrm>
            <a:off x="8749399" y="351510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7" name="Rectangle 6">
            <a:extLst>
              <a:ext uri="{FF2B5EF4-FFF2-40B4-BE49-F238E27FC236}">
                <a16:creationId xmlns:a16="http://schemas.microsoft.com/office/drawing/2014/main" id="{F7EDCF72-EBF1-324C-B742-2D0000ED50AD}"/>
              </a:ext>
            </a:extLst>
          </p:cNvPr>
          <p:cNvSpPr/>
          <p:nvPr/>
        </p:nvSpPr>
        <p:spPr>
          <a:xfrm>
            <a:off x="8749400" y="401185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8" name="Rectangle 7">
            <a:extLst>
              <a:ext uri="{FF2B5EF4-FFF2-40B4-BE49-F238E27FC236}">
                <a16:creationId xmlns:a16="http://schemas.microsoft.com/office/drawing/2014/main" id="{1E4C6B8A-DC3F-0B4A-917C-A145F8A99C5A}"/>
              </a:ext>
            </a:extLst>
          </p:cNvPr>
          <p:cNvSpPr/>
          <p:nvPr/>
        </p:nvSpPr>
        <p:spPr>
          <a:xfrm>
            <a:off x="8749401" y="450669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9" name="Rectangle 8">
            <a:extLst>
              <a:ext uri="{FF2B5EF4-FFF2-40B4-BE49-F238E27FC236}">
                <a16:creationId xmlns:a16="http://schemas.microsoft.com/office/drawing/2014/main" id="{82E8FFE2-1520-DF4E-8101-0DAE90FF6028}"/>
              </a:ext>
            </a:extLst>
          </p:cNvPr>
          <p:cNvSpPr/>
          <p:nvPr/>
        </p:nvSpPr>
        <p:spPr>
          <a:xfrm>
            <a:off x="8749393" y="2522572"/>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10" name="Rectangle 9">
            <a:extLst>
              <a:ext uri="{FF2B5EF4-FFF2-40B4-BE49-F238E27FC236}">
                <a16:creationId xmlns:a16="http://schemas.microsoft.com/office/drawing/2014/main" id="{0B1A404D-3F8A-A546-9D0C-146A338AE188}"/>
              </a:ext>
            </a:extLst>
          </p:cNvPr>
          <p:cNvSpPr/>
          <p:nvPr/>
        </p:nvSpPr>
        <p:spPr>
          <a:xfrm>
            <a:off x="8749393" y="2026146"/>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11" name="Elbow Connector 10">
            <a:extLst>
              <a:ext uri="{FF2B5EF4-FFF2-40B4-BE49-F238E27FC236}">
                <a16:creationId xmlns:a16="http://schemas.microsoft.com/office/drawing/2014/main" id="{C68F40FF-7FED-8D44-8BF9-80D822113122}"/>
              </a:ext>
            </a:extLst>
          </p:cNvPr>
          <p:cNvCxnSpPr>
            <a:cxnSpLocks/>
          </p:cNvCxnSpPr>
          <p:nvPr/>
        </p:nvCxnSpPr>
        <p:spPr>
          <a:xfrm rot="10800000">
            <a:off x="8449271" y="2264181"/>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772D877-24B0-654D-B9AC-1933B5AF5DAE}"/>
              </a:ext>
            </a:extLst>
          </p:cNvPr>
          <p:cNvSpPr/>
          <p:nvPr/>
        </p:nvSpPr>
        <p:spPr>
          <a:xfrm>
            <a:off x="8749070" y="450842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13" name="Rectangle 12">
            <a:extLst>
              <a:ext uri="{FF2B5EF4-FFF2-40B4-BE49-F238E27FC236}">
                <a16:creationId xmlns:a16="http://schemas.microsoft.com/office/drawing/2014/main" id="{5DDE29F9-47AA-0A49-B391-E1B9F0ED6AB5}"/>
              </a:ext>
            </a:extLst>
          </p:cNvPr>
          <p:cNvSpPr/>
          <p:nvPr/>
        </p:nvSpPr>
        <p:spPr>
          <a:xfrm>
            <a:off x="8750367" y="401241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BBBB</a:t>
            </a:r>
          </a:p>
        </p:txBody>
      </p:sp>
      <p:sp>
        <p:nvSpPr>
          <p:cNvPr id="14" name="Rectangle 13">
            <a:extLst>
              <a:ext uri="{FF2B5EF4-FFF2-40B4-BE49-F238E27FC236}">
                <a16:creationId xmlns:a16="http://schemas.microsoft.com/office/drawing/2014/main" id="{B91DDA44-D15D-3B4A-96CD-892CAAA02B94}"/>
              </a:ext>
            </a:extLst>
          </p:cNvPr>
          <p:cNvSpPr/>
          <p:nvPr/>
        </p:nvSpPr>
        <p:spPr>
          <a:xfrm>
            <a:off x="8750367" y="35151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CCCC</a:t>
            </a:r>
          </a:p>
        </p:txBody>
      </p:sp>
      <p:sp>
        <p:nvSpPr>
          <p:cNvPr id="15" name="Rectangle 14">
            <a:extLst>
              <a:ext uri="{FF2B5EF4-FFF2-40B4-BE49-F238E27FC236}">
                <a16:creationId xmlns:a16="http://schemas.microsoft.com/office/drawing/2014/main" id="{FDEA4448-73E9-1442-99E6-DCF82A7A4CF6}"/>
              </a:ext>
            </a:extLst>
          </p:cNvPr>
          <p:cNvSpPr/>
          <p:nvPr/>
        </p:nvSpPr>
        <p:spPr>
          <a:xfrm>
            <a:off x="9960429" y="3020944"/>
            <a:ext cx="555625"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a:t>
            </a:r>
          </a:p>
        </p:txBody>
      </p:sp>
      <p:sp>
        <p:nvSpPr>
          <p:cNvPr id="16" name="Rectangle 15">
            <a:extLst>
              <a:ext uri="{FF2B5EF4-FFF2-40B4-BE49-F238E27FC236}">
                <a16:creationId xmlns:a16="http://schemas.microsoft.com/office/drawing/2014/main" id="{B8AF9FA0-7F5C-FA47-A47E-4FEE8DBDA35B}"/>
              </a:ext>
            </a:extLst>
          </p:cNvPr>
          <p:cNvSpPr/>
          <p:nvPr/>
        </p:nvSpPr>
        <p:spPr>
          <a:xfrm>
            <a:off x="9958094" y="3008347"/>
            <a:ext cx="555625"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a:t>
            </a:r>
          </a:p>
        </p:txBody>
      </p:sp>
      <p:sp>
        <p:nvSpPr>
          <p:cNvPr id="17" name="Rectangle 16">
            <a:extLst>
              <a:ext uri="{FF2B5EF4-FFF2-40B4-BE49-F238E27FC236}">
                <a16:creationId xmlns:a16="http://schemas.microsoft.com/office/drawing/2014/main" id="{C7F368A9-E928-334A-AA7B-D20C245C7CDD}"/>
              </a:ext>
            </a:extLst>
          </p:cNvPr>
          <p:cNvSpPr/>
          <p:nvPr/>
        </p:nvSpPr>
        <p:spPr>
          <a:xfrm>
            <a:off x="9958093" y="3010298"/>
            <a:ext cx="555625"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02</a:t>
            </a:r>
          </a:p>
        </p:txBody>
      </p:sp>
      <p:sp>
        <p:nvSpPr>
          <p:cNvPr id="18" name="Rectangle 17">
            <a:extLst>
              <a:ext uri="{FF2B5EF4-FFF2-40B4-BE49-F238E27FC236}">
                <a16:creationId xmlns:a16="http://schemas.microsoft.com/office/drawing/2014/main" id="{18E7FCD1-5A30-4F45-A716-A0ED2BDC99E0}"/>
              </a:ext>
            </a:extLst>
          </p:cNvPr>
          <p:cNvSpPr/>
          <p:nvPr/>
        </p:nvSpPr>
        <p:spPr>
          <a:xfrm>
            <a:off x="9953876" y="3007374"/>
            <a:ext cx="555625"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89</a:t>
            </a:r>
          </a:p>
        </p:txBody>
      </p:sp>
      <p:sp>
        <p:nvSpPr>
          <p:cNvPr id="19" name="Rectangle 18">
            <a:extLst>
              <a:ext uri="{FF2B5EF4-FFF2-40B4-BE49-F238E27FC236}">
                <a16:creationId xmlns:a16="http://schemas.microsoft.com/office/drawing/2014/main" id="{7B626A30-09A3-5143-AB33-6E871233B5D9}"/>
              </a:ext>
            </a:extLst>
          </p:cNvPr>
          <p:cNvSpPr/>
          <p:nvPr/>
        </p:nvSpPr>
        <p:spPr>
          <a:xfrm>
            <a:off x="10346876" y="140108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Tree>
    <p:extLst>
      <p:ext uri="{BB962C8B-B14F-4D97-AF65-F5344CB8AC3E}">
        <p14:creationId xmlns:p14="http://schemas.microsoft.com/office/powerpoint/2010/main" val="121481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82CC-5D4E-FF4C-A932-C2F62EF90E19}"/>
              </a:ext>
            </a:extLst>
          </p:cNvPr>
          <p:cNvSpPr>
            <a:spLocks noGrp="1"/>
          </p:cNvSpPr>
          <p:nvPr>
            <p:ph type="title"/>
          </p:nvPr>
        </p:nvSpPr>
        <p:spPr/>
        <p:txBody>
          <a:bodyPr/>
          <a:lstStyle/>
          <a:p>
            <a:r>
              <a:rPr lang="en-US"/>
              <a:t>Bypassing Stack Cookies</a:t>
            </a:r>
            <a:endParaRPr lang="en-US" i="1"/>
          </a:p>
        </p:txBody>
      </p:sp>
      <p:sp>
        <p:nvSpPr>
          <p:cNvPr id="3" name="Content Placeholder 2">
            <a:extLst>
              <a:ext uri="{FF2B5EF4-FFF2-40B4-BE49-F238E27FC236}">
                <a16:creationId xmlns:a16="http://schemas.microsoft.com/office/drawing/2014/main" id="{7A471253-9324-074F-835B-4F81EA4FF0E9}"/>
              </a:ext>
            </a:extLst>
          </p:cNvPr>
          <p:cNvSpPr>
            <a:spLocks noGrp="1"/>
          </p:cNvSpPr>
          <p:nvPr>
            <p:ph idx="1"/>
          </p:nvPr>
        </p:nvSpPr>
        <p:spPr/>
        <p:txBody>
          <a:bodyPr/>
          <a:lstStyle/>
          <a:p>
            <a:r>
              <a:rPr lang="en-US"/>
              <a:t>Attack</a:t>
            </a:r>
          </a:p>
          <a:p>
            <a:pPr lvl="1"/>
            <a:r>
              <a:rPr lang="en-US"/>
              <a:t>Try to guess the second last byte of the cookie</a:t>
            </a:r>
          </a:p>
          <a:p>
            <a:pPr lvl="1"/>
            <a:r>
              <a:rPr lang="en-US"/>
              <a:t>0x00 ~ 0xff (256 trials)</a:t>
            </a:r>
          </a:p>
          <a:p>
            <a:r>
              <a:rPr lang="en-US"/>
              <a:t>Result</a:t>
            </a:r>
          </a:p>
          <a:p>
            <a:pPr lvl="1"/>
            <a:r>
              <a:rPr lang="en-US"/>
              <a:t>Stack smashing detected on</a:t>
            </a:r>
          </a:p>
          <a:p>
            <a:pPr lvl="2"/>
            <a:r>
              <a:rPr lang="en-US"/>
              <a:t>00, 01, 02, 03, …, 0x54</a:t>
            </a:r>
          </a:p>
          <a:p>
            <a:pPr lvl="1"/>
            <a:r>
              <a:rPr lang="en-US"/>
              <a:t>When testing 0x55</a:t>
            </a:r>
          </a:p>
          <a:p>
            <a:pPr lvl="2"/>
            <a:r>
              <a:rPr lang="en-US"/>
              <a:t>No smashing and return correctly</a:t>
            </a:r>
          </a:p>
        </p:txBody>
      </p:sp>
      <p:sp>
        <p:nvSpPr>
          <p:cNvPr id="5" name="Rectangle 4">
            <a:extLst>
              <a:ext uri="{FF2B5EF4-FFF2-40B4-BE49-F238E27FC236}">
                <a16:creationId xmlns:a16="http://schemas.microsoft.com/office/drawing/2014/main" id="{F70A394E-8DAF-6D4E-90CB-9A5E62CFBCBB}"/>
              </a:ext>
            </a:extLst>
          </p:cNvPr>
          <p:cNvSpPr/>
          <p:nvPr/>
        </p:nvSpPr>
        <p:spPr>
          <a:xfrm>
            <a:off x="8749397" y="3019314"/>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6" name="Rectangle 5">
            <a:extLst>
              <a:ext uri="{FF2B5EF4-FFF2-40B4-BE49-F238E27FC236}">
                <a16:creationId xmlns:a16="http://schemas.microsoft.com/office/drawing/2014/main" id="{816588E7-12AE-9F4D-91DF-1380C0AA0103}"/>
              </a:ext>
            </a:extLst>
          </p:cNvPr>
          <p:cNvSpPr/>
          <p:nvPr/>
        </p:nvSpPr>
        <p:spPr>
          <a:xfrm>
            <a:off x="8749399" y="351510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7" name="Rectangle 6">
            <a:extLst>
              <a:ext uri="{FF2B5EF4-FFF2-40B4-BE49-F238E27FC236}">
                <a16:creationId xmlns:a16="http://schemas.microsoft.com/office/drawing/2014/main" id="{F7EDCF72-EBF1-324C-B742-2D0000ED50AD}"/>
              </a:ext>
            </a:extLst>
          </p:cNvPr>
          <p:cNvSpPr/>
          <p:nvPr/>
        </p:nvSpPr>
        <p:spPr>
          <a:xfrm>
            <a:off x="8749400" y="401185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8" name="Rectangle 7">
            <a:extLst>
              <a:ext uri="{FF2B5EF4-FFF2-40B4-BE49-F238E27FC236}">
                <a16:creationId xmlns:a16="http://schemas.microsoft.com/office/drawing/2014/main" id="{1E4C6B8A-DC3F-0B4A-917C-A145F8A99C5A}"/>
              </a:ext>
            </a:extLst>
          </p:cNvPr>
          <p:cNvSpPr/>
          <p:nvPr/>
        </p:nvSpPr>
        <p:spPr>
          <a:xfrm>
            <a:off x="8749401" y="450669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9" name="Rectangle 8">
            <a:extLst>
              <a:ext uri="{FF2B5EF4-FFF2-40B4-BE49-F238E27FC236}">
                <a16:creationId xmlns:a16="http://schemas.microsoft.com/office/drawing/2014/main" id="{82E8FFE2-1520-DF4E-8101-0DAE90FF6028}"/>
              </a:ext>
            </a:extLst>
          </p:cNvPr>
          <p:cNvSpPr/>
          <p:nvPr/>
        </p:nvSpPr>
        <p:spPr>
          <a:xfrm>
            <a:off x="8749393" y="2522572"/>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10" name="Rectangle 9">
            <a:extLst>
              <a:ext uri="{FF2B5EF4-FFF2-40B4-BE49-F238E27FC236}">
                <a16:creationId xmlns:a16="http://schemas.microsoft.com/office/drawing/2014/main" id="{0B1A404D-3F8A-A546-9D0C-146A338AE188}"/>
              </a:ext>
            </a:extLst>
          </p:cNvPr>
          <p:cNvSpPr/>
          <p:nvPr/>
        </p:nvSpPr>
        <p:spPr>
          <a:xfrm>
            <a:off x="8749393" y="2026146"/>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cxnSp>
        <p:nvCxnSpPr>
          <p:cNvPr id="11" name="Elbow Connector 10">
            <a:extLst>
              <a:ext uri="{FF2B5EF4-FFF2-40B4-BE49-F238E27FC236}">
                <a16:creationId xmlns:a16="http://schemas.microsoft.com/office/drawing/2014/main" id="{C68F40FF-7FED-8D44-8BF9-80D822113122}"/>
              </a:ext>
            </a:extLst>
          </p:cNvPr>
          <p:cNvCxnSpPr>
            <a:cxnSpLocks/>
          </p:cNvCxnSpPr>
          <p:nvPr/>
        </p:nvCxnSpPr>
        <p:spPr>
          <a:xfrm rot="10800000">
            <a:off x="8449271" y="2264181"/>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772D877-24B0-654D-B9AC-1933B5AF5DAE}"/>
              </a:ext>
            </a:extLst>
          </p:cNvPr>
          <p:cNvSpPr/>
          <p:nvPr/>
        </p:nvSpPr>
        <p:spPr>
          <a:xfrm>
            <a:off x="8749070" y="450842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13" name="Rectangle 12">
            <a:extLst>
              <a:ext uri="{FF2B5EF4-FFF2-40B4-BE49-F238E27FC236}">
                <a16:creationId xmlns:a16="http://schemas.microsoft.com/office/drawing/2014/main" id="{5DDE29F9-47AA-0A49-B391-E1B9F0ED6AB5}"/>
              </a:ext>
            </a:extLst>
          </p:cNvPr>
          <p:cNvSpPr/>
          <p:nvPr/>
        </p:nvSpPr>
        <p:spPr>
          <a:xfrm>
            <a:off x="8750367" y="401241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BBBB</a:t>
            </a:r>
          </a:p>
        </p:txBody>
      </p:sp>
      <p:sp>
        <p:nvSpPr>
          <p:cNvPr id="14" name="Rectangle 13">
            <a:extLst>
              <a:ext uri="{FF2B5EF4-FFF2-40B4-BE49-F238E27FC236}">
                <a16:creationId xmlns:a16="http://schemas.microsoft.com/office/drawing/2014/main" id="{B91DDA44-D15D-3B4A-96CD-892CAAA02B94}"/>
              </a:ext>
            </a:extLst>
          </p:cNvPr>
          <p:cNvSpPr/>
          <p:nvPr/>
        </p:nvSpPr>
        <p:spPr>
          <a:xfrm>
            <a:off x="8750367" y="35151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CCCC</a:t>
            </a:r>
          </a:p>
        </p:txBody>
      </p:sp>
      <p:sp>
        <p:nvSpPr>
          <p:cNvPr id="18" name="Rectangle 17">
            <a:extLst>
              <a:ext uri="{FF2B5EF4-FFF2-40B4-BE49-F238E27FC236}">
                <a16:creationId xmlns:a16="http://schemas.microsoft.com/office/drawing/2014/main" id="{18E7FCD1-5A30-4F45-A716-A0ED2BDC99E0}"/>
              </a:ext>
            </a:extLst>
          </p:cNvPr>
          <p:cNvSpPr/>
          <p:nvPr/>
        </p:nvSpPr>
        <p:spPr>
          <a:xfrm>
            <a:off x="9993086" y="3017505"/>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89</a:t>
            </a:r>
          </a:p>
        </p:txBody>
      </p:sp>
      <p:sp>
        <p:nvSpPr>
          <p:cNvPr id="19" name="Rectangle 18">
            <a:extLst>
              <a:ext uri="{FF2B5EF4-FFF2-40B4-BE49-F238E27FC236}">
                <a16:creationId xmlns:a16="http://schemas.microsoft.com/office/drawing/2014/main" id="{BED854C4-35AB-D342-B325-6817DA284622}"/>
              </a:ext>
            </a:extLst>
          </p:cNvPr>
          <p:cNvSpPr/>
          <p:nvPr/>
        </p:nvSpPr>
        <p:spPr>
          <a:xfrm>
            <a:off x="9471160" y="3019830"/>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a:t>
            </a:r>
          </a:p>
        </p:txBody>
      </p:sp>
      <p:sp>
        <p:nvSpPr>
          <p:cNvPr id="20" name="Rectangle 19">
            <a:extLst>
              <a:ext uri="{FF2B5EF4-FFF2-40B4-BE49-F238E27FC236}">
                <a16:creationId xmlns:a16="http://schemas.microsoft.com/office/drawing/2014/main" id="{40CC01E9-AD6B-6B4F-9F09-E0F5FC2AB989}"/>
              </a:ext>
            </a:extLst>
          </p:cNvPr>
          <p:cNvSpPr/>
          <p:nvPr/>
        </p:nvSpPr>
        <p:spPr>
          <a:xfrm>
            <a:off x="9471160" y="3028342"/>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a:t>
            </a:r>
          </a:p>
        </p:txBody>
      </p:sp>
      <p:sp>
        <p:nvSpPr>
          <p:cNvPr id="21" name="Rectangle 20">
            <a:extLst>
              <a:ext uri="{FF2B5EF4-FFF2-40B4-BE49-F238E27FC236}">
                <a16:creationId xmlns:a16="http://schemas.microsoft.com/office/drawing/2014/main" id="{214327AA-D800-2B4F-A1EC-34C3D72CE232}"/>
              </a:ext>
            </a:extLst>
          </p:cNvPr>
          <p:cNvSpPr/>
          <p:nvPr/>
        </p:nvSpPr>
        <p:spPr>
          <a:xfrm>
            <a:off x="9471160" y="3035971"/>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02</a:t>
            </a:r>
          </a:p>
        </p:txBody>
      </p:sp>
      <p:sp>
        <p:nvSpPr>
          <p:cNvPr id="22" name="Rectangle 21">
            <a:extLst>
              <a:ext uri="{FF2B5EF4-FFF2-40B4-BE49-F238E27FC236}">
                <a16:creationId xmlns:a16="http://schemas.microsoft.com/office/drawing/2014/main" id="{945CF59C-7DD9-E749-8B74-46B9BC2B3F25}"/>
              </a:ext>
            </a:extLst>
          </p:cNvPr>
          <p:cNvSpPr/>
          <p:nvPr/>
        </p:nvSpPr>
        <p:spPr>
          <a:xfrm>
            <a:off x="9471160" y="3025134"/>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55</a:t>
            </a:r>
          </a:p>
        </p:txBody>
      </p:sp>
      <p:sp>
        <p:nvSpPr>
          <p:cNvPr id="23" name="Rectangle 22">
            <a:extLst>
              <a:ext uri="{FF2B5EF4-FFF2-40B4-BE49-F238E27FC236}">
                <a16:creationId xmlns:a16="http://schemas.microsoft.com/office/drawing/2014/main" id="{F5CD6125-7F0A-4A4C-83A1-2EE9A68CCC6F}"/>
              </a:ext>
            </a:extLst>
          </p:cNvPr>
          <p:cNvSpPr/>
          <p:nvPr/>
        </p:nvSpPr>
        <p:spPr>
          <a:xfrm>
            <a:off x="10276176" y="1281434"/>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Tree>
    <p:extLst>
      <p:ext uri="{BB962C8B-B14F-4D97-AF65-F5344CB8AC3E}">
        <p14:creationId xmlns:p14="http://schemas.microsoft.com/office/powerpoint/2010/main" val="252750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P spid="19" grpId="0" animBg="1"/>
      <p:bldP spid="20"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FA8A-B488-BC42-ACCB-A27B7209A6FA}"/>
              </a:ext>
            </a:extLst>
          </p:cNvPr>
          <p:cNvSpPr>
            <a:spLocks noGrp="1"/>
          </p:cNvSpPr>
          <p:nvPr>
            <p:ph type="title"/>
          </p:nvPr>
        </p:nvSpPr>
        <p:spPr/>
        <p:txBody>
          <a:bodyPr/>
          <a:lstStyle/>
          <a:p>
            <a:r>
              <a:rPr lang="en-US"/>
              <a:t>Bypassing Stack Cookies</a:t>
            </a:r>
            <a:endParaRPr lang="en-US" i="1"/>
          </a:p>
        </p:txBody>
      </p:sp>
      <p:sp>
        <p:nvSpPr>
          <p:cNvPr id="3" name="Content Placeholder 2">
            <a:extLst>
              <a:ext uri="{FF2B5EF4-FFF2-40B4-BE49-F238E27FC236}">
                <a16:creationId xmlns:a16="http://schemas.microsoft.com/office/drawing/2014/main" id="{E2106512-E122-CC47-A06F-C3225E549430}"/>
              </a:ext>
            </a:extLst>
          </p:cNvPr>
          <p:cNvSpPr>
            <a:spLocks noGrp="1"/>
          </p:cNvSpPr>
          <p:nvPr>
            <p:ph idx="1"/>
          </p:nvPr>
        </p:nvSpPr>
        <p:spPr/>
        <p:txBody>
          <a:bodyPr/>
          <a:lstStyle/>
          <a:p>
            <a:r>
              <a:rPr lang="en-US"/>
              <a:t>An easy side-channel attack</a:t>
            </a:r>
          </a:p>
          <a:p>
            <a:pPr lvl="1"/>
            <a:r>
              <a:rPr lang="en-US"/>
              <a:t>Max 256 trials to match 1 byte value</a:t>
            </a:r>
          </a:p>
          <a:p>
            <a:pPr lvl="1"/>
            <a:r>
              <a:rPr lang="en-US"/>
              <a:t>Move forward if found the value</a:t>
            </a:r>
          </a:p>
          <a:p>
            <a:pPr lvl="2"/>
            <a:r>
              <a:rPr lang="en-US"/>
              <a:t>In 32-bit: 4 X 256 = max 1,024 trials</a:t>
            </a:r>
          </a:p>
          <a:p>
            <a:pPr lvl="2"/>
            <a:r>
              <a:rPr lang="en-US"/>
              <a:t>In 64-bit: 8 X 256 = max 2,048 trials</a:t>
            </a:r>
          </a:p>
          <a:p>
            <a:endParaRPr lang="en-US"/>
          </a:p>
          <a:p>
            <a:r>
              <a:rPr lang="en-US"/>
              <a:t>Security vs. Performance</a:t>
            </a:r>
          </a:p>
          <a:p>
            <a:pPr lvl="1"/>
            <a:r>
              <a:rPr lang="en-US" i="1"/>
              <a:t>Stack Cookies </a:t>
            </a:r>
            <a:r>
              <a:rPr lang="en-US"/>
              <a:t>pay some performance degradation for some grade of security</a:t>
            </a:r>
          </a:p>
        </p:txBody>
      </p:sp>
    </p:spTree>
    <p:extLst>
      <p:ext uri="{BB962C8B-B14F-4D97-AF65-F5344CB8AC3E}">
        <p14:creationId xmlns:p14="http://schemas.microsoft.com/office/powerpoint/2010/main" val="2828843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0A0E-C56F-AB4D-8108-8CBC7ABF3277}"/>
              </a:ext>
            </a:extLst>
          </p:cNvPr>
          <p:cNvSpPr>
            <a:spLocks noGrp="1"/>
          </p:cNvSpPr>
          <p:nvPr>
            <p:ph type="title"/>
          </p:nvPr>
        </p:nvSpPr>
        <p:spPr/>
        <p:txBody>
          <a:bodyPr/>
          <a:lstStyle/>
          <a:p>
            <a:r>
              <a:rPr lang="en-US"/>
              <a:t>Data Execution Prevention (DEP)</a:t>
            </a:r>
          </a:p>
        </p:txBody>
      </p:sp>
      <p:sp>
        <p:nvSpPr>
          <p:cNvPr id="3" name="Content Placeholder 2">
            <a:extLst>
              <a:ext uri="{FF2B5EF4-FFF2-40B4-BE49-F238E27FC236}">
                <a16:creationId xmlns:a16="http://schemas.microsoft.com/office/drawing/2014/main" id="{56E8D5A3-FAEE-AC40-A85B-35D74C5DC0D5}"/>
              </a:ext>
            </a:extLst>
          </p:cNvPr>
          <p:cNvSpPr>
            <a:spLocks noGrp="1"/>
          </p:cNvSpPr>
          <p:nvPr>
            <p:ph idx="1"/>
          </p:nvPr>
        </p:nvSpPr>
        <p:spPr/>
        <p:txBody>
          <a:bodyPr>
            <a:normAutofit lnSpcReduction="10000"/>
          </a:bodyPr>
          <a:lstStyle/>
          <a:p>
            <a:r>
              <a:rPr lang="en-US"/>
              <a:t>A.K.A. </a:t>
            </a:r>
            <a:r>
              <a:rPr lang="en-US" i="1"/>
              <a:t>No-Execute</a:t>
            </a:r>
            <a:r>
              <a:rPr lang="en-US"/>
              <a:t> (</a:t>
            </a:r>
            <a:r>
              <a:rPr lang="en-US" i="1"/>
              <a:t>NX</a:t>
            </a:r>
            <a:r>
              <a:rPr lang="en-US"/>
              <a:t>)</a:t>
            </a:r>
          </a:p>
          <a:p>
            <a:endParaRPr lang="en-US"/>
          </a:p>
          <a:p>
            <a:r>
              <a:rPr lang="en-US"/>
              <a:t>Q: Know how to exploit a buffer overflow vuln. What’s next?</a:t>
            </a:r>
          </a:p>
          <a:p>
            <a:pPr lvl="1"/>
            <a:r>
              <a:rPr lang="en-US"/>
              <a:t>A: Jump to your shellcode!</a:t>
            </a:r>
          </a:p>
          <a:p>
            <a:endParaRPr lang="en-US"/>
          </a:p>
          <a:p>
            <a:r>
              <a:rPr lang="en-US"/>
              <a:t>Another Q: why do we let the attacker run a shellcode? Block it!</a:t>
            </a:r>
          </a:p>
          <a:p>
            <a:pPr lvl="1"/>
            <a:r>
              <a:rPr lang="en-US"/>
              <a:t>Attacker uploads and runs shellcode in the stack</a:t>
            </a:r>
          </a:p>
          <a:p>
            <a:pPr lvl="1"/>
            <a:r>
              <a:rPr lang="en-US"/>
              <a:t>Stack only stores data</a:t>
            </a:r>
          </a:p>
          <a:p>
            <a:pPr lvl="1"/>
            <a:r>
              <a:rPr lang="en-US"/>
              <a:t>Why stack is executable?</a:t>
            </a:r>
          </a:p>
          <a:p>
            <a:pPr lvl="2"/>
            <a:r>
              <a:rPr lang="en-US"/>
              <a:t>Make it non-executable!</a:t>
            </a:r>
          </a:p>
        </p:txBody>
      </p:sp>
    </p:spTree>
    <p:extLst>
      <p:ext uri="{BB962C8B-B14F-4D97-AF65-F5344CB8AC3E}">
        <p14:creationId xmlns:p14="http://schemas.microsoft.com/office/powerpoint/2010/main" val="291773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E91E2-A466-1841-8D15-E4D0069A3C64}"/>
              </a:ext>
            </a:extLst>
          </p:cNvPr>
          <p:cNvPicPr>
            <a:picLocks noChangeAspect="1"/>
          </p:cNvPicPr>
          <p:nvPr/>
        </p:nvPicPr>
        <p:blipFill>
          <a:blip r:embed="rId3"/>
          <a:stretch>
            <a:fillRect/>
          </a:stretch>
        </p:blipFill>
        <p:spPr>
          <a:xfrm>
            <a:off x="1554841" y="0"/>
            <a:ext cx="9133885" cy="6858000"/>
          </a:xfrm>
          <a:prstGeom prst="rect">
            <a:avLst/>
          </a:prstGeom>
        </p:spPr>
      </p:pic>
    </p:spTree>
    <p:extLst>
      <p:ext uri="{BB962C8B-B14F-4D97-AF65-F5344CB8AC3E}">
        <p14:creationId xmlns:p14="http://schemas.microsoft.com/office/powerpoint/2010/main" val="3570247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B6B3-D8BE-4C48-85C8-70A3E083A31E}"/>
              </a:ext>
            </a:extLst>
          </p:cNvPr>
          <p:cNvSpPr>
            <a:spLocks noGrp="1"/>
          </p:cNvSpPr>
          <p:nvPr>
            <p:ph type="title"/>
          </p:nvPr>
        </p:nvSpPr>
        <p:spPr/>
        <p:txBody>
          <a:bodyPr/>
          <a:lstStyle/>
          <a:p>
            <a:r>
              <a:rPr lang="en-US"/>
              <a:t>All Readable Memory </a:t>
            </a:r>
            <a:r>
              <a:rPr lang="en-US" b="1"/>
              <a:t>used to be </a:t>
            </a:r>
            <a:r>
              <a:rPr lang="en-US"/>
              <a:t>Executable</a:t>
            </a:r>
          </a:p>
        </p:txBody>
      </p:sp>
      <p:sp>
        <p:nvSpPr>
          <p:cNvPr id="3" name="Content Placeholder 2">
            <a:extLst>
              <a:ext uri="{FF2B5EF4-FFF2-40B4-BE49-F238E27FC236}">
                <a16:creationId xmlns:a16="http://schemas.microsoft.com/office/drawing/2014/main" id="{67A47D08-3ED0-4845-9A12-0FE61D9307A9}"/>
              </a:ext>
            </a:extLst>
          </p:cNvPr>
          <p:cNvSpPr>
            <a:spLocks noGrp="1"/>
          </p:cNvSpPr>
          <p:nvPr>
            <p:ph idx="1"/>
          </p:nvPr>
        </p:nvSpPr>
        <p:spPr/>
        <p:txBody>
          <a:bodyPr/>
          <a:lstStyle/>
          <a:p>
            <a:r>
              <a:rPr lang="en-US"/>
              <a:t>Intel/AMD CPUs</a:t>
            </a:r>
          </a:p>
          <a:p>
            <a:pPr lvl="1"/>
            <a:r>
              <a:rPr lang="en-US"/>
              <a:t>No executable flag in page table entry – only checks RW</a:t>
            </a:r>
          </a:p>
          <a:p>
            <a:pPr lvl="1"/>
            <a:r>
              <a:rPr lang="en-US"/>
              <a:t>AMD64 – introduced NX bit (No-</a:t>
            </a:r>
            <a:r>
              <a:rPr lang="en-US" err="1"/>
              <a:t>eXecute</a:t>
            </a:r>
            <a:r>
              <a:rPr lang="en-US"/>
              <a:t>, in 2003)</a:t>
            </a:r>
          </a:p>
          <a:p>
            <a:pPr lvl="1"/>
            <a:endParaRPr lang="en-US"/>
          </a:p>
        </p:txBody>
      </p:sp>
      <p:pic>
        <p:nvPicPr>
          <p:cNvPr id="1030" name="Picture 6" descr="A Page Table entry on x64 Windows">
            <a:extLst>
              <a:ext uri="{FF2B5EF4-FFF2-40B4-BE49-F238E27FC236}">
                <a16:creationId xmlns:a16="http://schemas.microsoft.com/office/drawing/2014/main" id="{8158349F-9CC8-CCCA-12E4-2E3BE25DF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3455"/>
            <a:ext cx="9461863" cy="3184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9C41B4-5D70-9626-6207-4C6AB5D37317}"/>
              </a:ext>
            </a:extLst>
          </p:cNvPr>
          <p:cNvSpPr txBox="1"/>
          <p:nvPr/>
        </p:nvSpPr>
        <p:spPr>
          <a:xfrm>
            <a:off x="2042704" y="6308209"/>
            <a:ext cx="8257359" cy="369332"/>
          </a:xfrm>
          <a:prstGeom prst="rect">
            <a:avLst/>
          </a:prstGeom>
          <a:noFill/>
        </p:spPr>
        <p:txBody>
          <a:bodyPr wrap="square">
            <a:spAutoFit/>
          </a:bodyPr>
          <a:lstStyle/>
          <a:p>
            <a:r>
              <a:rPr lang="en-US"/>
              <a:t>https://de-</a:t>
            </a:r>
            <a:r>
              <a:rPr lang="en-US" err="1"/>
              <a:t>engineer.github.io</a:t>
            </a:r>
            <a:r>
              <a:rPr lang="en-US"/>
              <a:t>/Virtual-Address-Translation-and-structure-of-PTE/</a:t>
            </a:r>
          </a:p>
        </p:txBody>
      </p:sp>
    </p:spTree>
    <p:extLst>
      <p:ext uri="{BB962C8B-B14F-4D97-AF65-F5344CB8AC3E}">
        <p14:creationId xmlns:p14="http://schemas.microsoft.com/office/powerpoint/2010/main" val="3846741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B6B3-D8BE-4C48-85C8-70A3E083A31E}"/>
              </a:ext>
            </a:extLst>
          </p:cNvPr>
          <p:cNvSpPr>
            <a:spLocks noGrp="1"/>
          </p:cNvSpPr>
          <p:nvPr>
            <p:ph type="title"/>
          </p:nvPr>
        </p:nvSpPr>
        <p:spPr/>
        <p:txBody>
          <a:bodyPr/>
          <a:lstStyle/>
          <a:p>
            <a:r>
              <a:rPr lang="en-US"/>
              <a:t>All Readable Memory </a:t>
            </a:r>
            <a:r>
              <a:rPr lang="en-US" b="1"/>
              <a:t>used to be </a:t>
            </a:r>
            <a:r>
              <a:rPr lang="en-US"/>
              <a:t>Executable</a:t>
            </a:r>
          </a:p>
        </p:txBody>
      </p:sp>
      <p:sp>
        <p:nvSpPr>
          <p:cNvPr id="3" name="Content Placeholder 2">
            <a:extLst>
              <a:ext uri="{FF2B5EF4-FFF2-40B4-BE49-F238E27FC236}">
                <a16:creationId xmlns:a16="http://schemas.microsoft.com/office/drawing/2014/main" id="{67A47D08-3ED0-4845-9A12-0FE61D9307A9}"/>
              </a:ext>
            </a:extLst>
          </p:cNvPr>
          <p:cNvSpPr>
            <a:spLocks noGrp="1"/>
          </p:cNvSpPr>
          <p:nvPr>
            <p:ph idx="1"/>
          </p:nvPr>
        </p:nvSpPr>
        <p:spPr/>
        <p:txBody>
          <a:bodyPr/>
          <a:lstStyle/>
          <a:p>
            <a:r>
              <a:rPr lang="en-US"/>
              <a:t>Intel/AMD CPUs</a:t>
            </a:r>
          </a:p>
          <a:p>
            <a:pPr lvl="1"/>
            <a:r>
              <a:rPr lang="en-US"/>
              <a:t>No executable flag in page table entry – only checks RW</a:t>
            </a:r>
          </a:p>
          <a:p>
            <a:pPr lvl="1"/>
            <a:r>
              <a:rPr lang="en-US"/>
              <a:t>AMD64 – introduced NX bit (No-</a:t>
            </a:r>
            <a:r>
              <a:rPr lang="en-US" err="1"/>
              <a:t>eXecute</a:t>
            </a:r>
            <a:r>
              <a:rPr lang="en-US"/>
              <a:t>, in 2003)</a:t>
            </a:r>
          </a:p>
          <a:p>
            <a:r>
              <a:rPr lang="en-US"/>
              <a:t>Windows</a:t>
            </a:r>
          </a:p>
          <a:p>
            <a:pPr lvl="1"/>
            <a:r>
              <a:rPr lang="en-US"/>
              <a:t>Supporting DEP from Windows XP SP2 (in 2004)</a:t>
            </a:r>
          </a:p>
          <a:p>
            <a:r>
              <a:rPr lang="en-US"/>
              <a:t>Linux</a:t>
            </a:r>
          </a:p>
          <a:p>
            <a:pPr lvl="1"/>
            <a:r>
              <a:rPr lang="en-US"/>
              <a:t>Supporting NX since 2.6.8 (in 2004)</a:t>
            </a:r>
          </a:p>
          <a:p>
            <a:pPr lvl="1"/>
            <a:endParaRPr lang="en-US"/>
          </a:p>
        </p:txBody>
      </p:sp>
      <p:pic>
        <p:nvPicPr>
          <p:cNvPr id="4" name="Picture 3">
            <a:extLst>
              <a:ext uri="{FF2B5EF4-FFF2-40B4-BE49-F238E27FC236}">
                <a16:creationId xmlns:a16="http://schemas.microsoft.com/office/drawing/2014/main" id="{DCA65F9F-B2DC-D947-A2D3-DDBE3415EAD6}"/>
              </a:ext>
            </a:extLst>
          </p:cNvPr>
          <p:cNvPicPr>
            <a:picLocks noChangeAspect="1"/>
          </p:cNvPicPr>
          <p:nvPr/>
        </p:nvPicPr>
        <p:blipFill>
          <a:blip r:embed="rId3"/>
          <a:stretch>
            <a:fillRect/>
          </a:stretch>
        </p:blipFill>
        <p:spPr>
          <a:xfrm>
            <a:off x="8589413" y="1690688"/>
            <a:ext cx="3602587" cy="3838822"/>
          </a:xfrm>
          <a:prstGeom prst="rect">
            <a:avLst/>
          </a:prstGeom>
        </p:spPr>
      </p:pic>
      <p:sp>
        <p:nvSpPr>
          <p:cNvPr id="5" name="Rectangle 4">
            <a:extLst>
              <a:ext uri="{FF2B5EF4-FFF2-40B4-BE49-F238E27FC236}">
                <a16:creationId xmlns:a16="http://schemas.microsoft.com/office/drawing/2014/main" id="{9299FCF7-014B-954C-BA02-26A49928BF2A}"/>
              </a:ext>
            </a:extLst>
          </p:cNvPr>
          <p:cNvSpPr/>
          <p:nvPr/>
        </p:nvSpPr>
        <p:spPr>
          <a:xfrm>
            <a:off x="585788" y="5043488"/>
            <a:ext cx="7343775" cy="15859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DEP is a marketing term..</a:t>
            </a:r>
          </a:p>
          <a:p>
            <a:pPr algn="ctr"/>
            <a:r>
              <a:rPr lang="en-US" sz="2800">
                <a:solidFill>
                  <a:schemeClr val="tx1"/>
                </a:solidFill>
              </a:rPr>
              <a:t>NX (No </a:t>
            </a:r>
            <a:r>
              <a:rPr lang="en-US" sz="2800" err="1">
                <a:solidFill>
                  <a:schemeClr val="tx1"/>
                </a:solidFill>
              </a:rPr>
              <a:t>eXecute</a:t>
            </a:r>
            <a:r>
              <a:rPr lang="en-US" sz="2800">
                <a:solidFill>
                  <a:schemeClr val="tx1"/>
                </a:solidFill>
              </a:rPr>
              <a:t>) is also a marketing term</a:t>
            </a:r>
          </a:p>
          <a:p>
            <a:pPr algn="ctr"/>
            <a:r>
              <a:rPr lang="en-US" sz="2800">
                <a:solidFill>
                  <a:schemeClr val="tx1"/>
                </a:solidFill>
              </a:rPr>
              <a:t>W⊕X (Write XOR Execute)</a:t>
            </a:r>
          </a:p>
        </p:txBody>
      </p:sp>
    </p:spTree>
    <p:extLst>
      <p:ext uri="{BB962C8B-B14F-4D97-AF65-F5344CB8AC3E}">
        <p14:creationId xmlns:p14="http://schemas.microsoft.com/office/powerpoint/2010/main" val="121014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98685-0FDD-A84F-8A05-4B24B2B124D5}"/>
              </a:ext>
            </a:extLst>
          </p:cNvPr>
          <p:cNvPicPr>
            <a:picLocks noChangeAspect="1"/>
          </p:cNvPicPr>
          <p:nvPr/>
        </p:nvPicPr>
        <p:blipFill>
          <a:blip r:embed="rId3"/>
          <a:stretch>
            <a:fillRect/>
          </a:stretch>
        </p:blipFill>
        <p:spPr>
          <a:xfrm>
            <a:off x="406854" y="3037562"/>
            <a:ext cx="11378292" cy="3697525"/>
          </a:xfrm>
          <a:prstGeom prst="rect">
            <a:avLst/>
          </a:prstGeom>
        </p:spPr>
      </p:pic>
      <p:sp>
        <p:nvSpPr>
          <p:cNvPr id="2" name="Title 1">
            <a:extLst>
              <a:ext uri="{FF2B5EF4-FFF2-40B4-BE49-F238E27FC236}">
                <a16:creationId xmlns:a16="http://schemas.microsoft.com/office/drawing/2014/main" id="{3256E465-0A5B-E34A-BCF2-530259364BD7}"/>
              </a:ext>
            </a:extLst>
          </p:cNvPr>
          <p:cNvSpPr>
            <a:spLocks noGrp="1"/>
          </p:cNvSpPr>
          <p:nvPr>
            <p:ph type="title"/>
          </p:nvPr>
        </p:nvSpPr>
        <p:spPr/>
        <p:txBody>
          <a:bodyPr/>
          <a:lstStyle/>
          <a:p>
            <a:r>
              <a:rPr lang="en-US"/>
              <a:t>Exec / non-exec stack</a:t>
            </a:r>
          </a:p>
        </p:txBody>
      </p:sp>
      <p:sp>
        <p:nvSpPr>
          <p:cNvPr id="3" name="Content Placeholder 2">
            <a:extLst>
              <a:ext uri="{FF2B5EF4-FFF2-40B4-BE49-F238E27FC236}">
                <a16:creationId xmlns:a16="http://schemas.microsoft.com/office/drawing/2014/main" id="{B5DCD370-E4DE-9E4B-BE30-E1A39D6ABFFB}"/>
              </a:ext>
            </a:extLst>
          </p:cNvPr>
          <p:cNvSpPr>
            <a:spLocks noGrp="1"/>
          </p:cNvSpPr>
          <p:nvPr>
            <p:ph idx="1"/>
          </p:nvPr>
        </p:nvSpPr>
        <p:spPr/>
        <p:txBody>
          <a:bodyPr/>
          <a:lstStyle/>
          <a:p>
            <a:r>
              <a:rPr lang="en-US" err="1"/>
              <a:t>readelf</a:t>
            </a:r>
            <a:r>
              <a:rPr lang="en-US"/>
              <a:t> -a stack-ovfl-sc-32</a:t>
            </a:r>
          </a:p>
          <a:p>
            <a:endParaRPr lang="en-US"/>
          </a:p>
          <a:p>
            <a:pPr marL="0" indent="0">
              <a:buNone/>
            </a:pPr>
            <a:r>
              <a:rPr lang="en-US"/>
              <a:t> </a:t>
            </a:r>
          </a:p>
        </p:txBody>
      </p:sp>
      <p:sp>
        <p:nvSpPr>
          <p:cNvPr id="6" name="Rectangle 5">
            <a:extLst>
              <a:ext uri="{FF2B5EF4-FFF2-40B4-BE49-F238E27FC236}">
                <a16:creationId xmlns:a16="http://schemas.microsoft.com/office/drawing/2014/main" id="{0CE7459E-5ABB-7C47-A92A-A697C69E97CB}"/>
              </a:ext>
            </a:extLst>
          </p:cNvPr>
          <p:cNvSpPr/>
          <p:nvPr/>
        </p:nvSpPr>
        <p:spPr>
          <a:xfrm>
            <a:off x="651781" y="6069015"/>
            <a:ext cx="11263313" cy="314325"/>
          </a:xfrm>
          <a:prstGeom prst="rect">
            <a:avLst/>
          </a:prstGeom>
          <a:noFill/>
          <a:ln w="508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CFF"/>
              </a:solidFill>
            </a:endParaRPr>
          </a:p>
        </p:txBody>
      </p:sp>
      <p:sp>
        <p:nvSpPr>
          <p:cNvPr id="7" name="Rectangle 6">
            <a:extLst>
              <a:ext uri="{FF2B5EF4-FFF2-40B4-BE49-F238E27FC236}">
                <a16:creationId xmlns:a16="http://schemas.microsoft.com/office/drawing/2014/main" id="{3FF351F2-41A3-1442-9C24-5377DB8E1DE5}"/>
              </a:ext>
            </a:extLst>
          </p:cNvPr>
          <p:cNvSpPr/>
          <p:nvPr/>
        </p:nvSpPr>
        <p:spPr>
          <a:xfrm>
            <a:off x="651781" y="4519274"/>
            <a:ext cx="11378293" cy="367051"/>
          </a:xfrm>
          <a:prstGeom prst="rect">
            <a:avLst/>
          </a:prstGeom>
          <a:noFill/>
          <a:ln w="508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979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4AA56D-3717-7F4E-AEA8-A7E164F337D1}"/>
              </a:ext>
            </a:extLst>
          </p:cNvPr>
          <p:cNvPicPr>
            <a:picLocks noChangeAspect="1"/>
          </p:cNvPicPr>
          <p:nvPr/>
        </p:nvPicPr>
        <p:blipFill>
          <a:blip r:embed="rId3"/>
          <a:stretch>
            <a:fillRect/>
          </a:stretch>
        </p:blipFill>
        <p:spPr>
          <a:xfrm>
            <a:off x="219953" y="3020097"/>
            <a:ext cx="11972047" cy="3848787"/>
          </a:xfrm>
          <a:prstGeom prst="rect">
            <a:avLst/>
          </a:prstGeom>
        </p:spPr>
      </p:pic>
      <p:sp>
        <p:nvSpPr>
          <p:cNvPr id="2" name="Title 1">
            <a:extLst>
              <a:ext uri="{FF2B5EF4-FFF2-40B4-BE49-F238E27FC236}">
                <a16:creationId xmlns:a16="http://schemas.microsoft.com/office/drawing/2014/main" id="{3256E465-0A5B-E34A-BCF2-530259364BD7}"/>
              </a:ext>
            </a:extLst>
          </p:cNvPr>
          <p:cNvSpPr>
            <a:spLocks noGrp="1"/>
          </p:cNvSpPr>
          <p:nvPr>
            <p:ph type="title"/>
          </p:nvPr>
        </p:nvSpPr>
        <p:spPr/>
        <p:txBody>
          <a:bodyPr/>
          <a:lstStyle/>
          <a:p>
            <a:r>
              <a:rPr lang="en-US"/>
              <a:t>Exec / non-exec stack</a:t>
            </a:r>
          </a:p>
        </p:txBody>
      </p:sp>
      <p:sp>
        <p:nvSpPr>
          <p:cNvPr id="3" name="Content Placeholder 2">
            <a:extLst>
              <a:ext uri="{FF2B5EF4-FFF2-40B4-BE49-F238E27FC236}">
                <a16:creationId xmlns:a16="http://schemas.microsoft.com/office/drawing/2014/main" id="{B5DCD370-E4DE-9E4B-BE30-E1A39D6ABFFB}"/>
              </a:ext>
            </a:extLst>
          </p:cNvPr>
          <p:cNvSpPr>
            <a:spLocks noGrp="1"/>
          </p:cNvSpPr>
          <p:nvPr>
            <p:ph idx="1"/>
          </p:nvPr>
        </p:nvSpPr>
        <p:spPr/>
        <p:txBody>
          <a:bodyPr/>
          <a:lstStyle/>
          <a:p>
            <a:r>
              <a:rPr lang="en-US" err="1"/>
              <a:t>readelf</a:t>
            </a:r>
            <a:r>
              <a:rPr lang="en-US"/>
              <a:t> -a dep-1</a:t>
            </a:r>
          </a:p>
          <a:p>
            <a:endParaRPr lang="en-US"/>
          </a:p>
          <a:p>
            <a:pPr marL="0" indent="0">
              <a:buNone/>
            </a:pPr>
            <a:r>
              <a:rPr lang="en-US"/>
              <a:t> </a:t>
            </a:r>
          </a:p>
        </p:txBody>
      </p:sp>
      <p:sp>
        <p:nvSpPr>
          <p:cNvPr id="6" name="Rectangle 5">
            <a:extLst>
              <a:ext uri="{FF2B5EF4-FFF2-40B4-BE49-F238E27FC236}">
                <a16:creationId xmlns:a16="http://schemas.microsoft.com/office/drawing/2014/main" id="{0CE7459E-5ABB-7C47-A92A-A697C69E97CB}"/>
              </a:ext>
            </a:extLst>
          </p:cNvPr>
          <p:cNvSpPr/>
          <p:nvPr/>
        </p:nvSpPr>
        <p:spPr>
          <a:xfrm>
            <a:off x="525915" y="6092593"/>
            <a:ext cx="11389859" cy="35106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F351F2-41A3-1442-9C24-5377DB8E1DE5}"/>
              </a:ext>
            </a:extLst>
          </p:cNvPr>
          <p:cNvSpPr/>
          <p:nvPr/>
        </p:nvSpPr>
        <p:spPr>
          <a:xfrm>
            <a:off x="547006" y="4529691"/>
            <a:ext cx="11625943" cy="399497"/>
          </a:xfrm>
          <a:prstGeom prst="rect">
            <a:avLst/>
          </a:prstGeom>
          <a:noFill/>
          <a:ln w="508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368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1CF45B-1627-2D4B-8BE4-DF62CA62B9C0}"/>
              </a:ext>
            </a:extLst>
          </p:cNvPr>
          <p:cNvSpPr>
            <a:spLocks noGrp="1"/>
          </p:cNvSpPr>
          <p:nvPr>
            <p:ph idx="1"/>
          </p:nvPr>
        </p:nvSpPr>
        <p:spPr>
          <a:xfrm>
            <a:off x="838200" y="1903683"/>
            <a:ext cx="10515600" cy="4351338"/>
          </a:xfrm>
        </p:spPr>
        <p:txBody>
          <a:bodyPr/>
          <a:lstStyle/>
          <a:p>
            <a:r>
              <a:rPr lang="en-US"/>
              <a:t>Cloned copy if CTF-VM1</a:t>
            </a:r>
          </a:p>
          <a:p>
            <a:r>
              <a:rPr lang="en-US"/>
              <a:t>Address Space Layout Randomization (ASLR) </a:t>
            </a:r>
          </a:p>
          <a:p>
            <a:pPr lvl="1"/>
            <a:r>
              <a:rPr lang="en-US"/>
              <a:t>will learn about it later</a:t>
            </a:r>
          </a:p>
          <a:p>
            <a:endParaRPr lang="en-US"/>
          </a:p>
          <a:p>
            <a:endParaRPr lang="en-US"/>
          </a:p>
          <a:p>
            <a:r>
              <a:rPr lang="en-US"/>
              <a:t>Connect via</a:t>
            </a:r>
          </a:p>
          <a:p>
            <a:endParaRPr lang="en-US"/>
          </a:p>
          <a:p>
            <a:pPr marL="0" indent="0">
              <a:buNone/>
            </a:pPr>
            <a:r>
              <a:rPr lang="en-US">
                <a:latin typeface="Consolas" panose="020B0609020204030204" pitchFamily="49" charset="0"/>
              </a:rPr>
              <a:t>     </a:t>
            </a:r>
            <a:endParaRPr lang="en-US"/>
          </a:p>
        </p:txBody>
      </p:sp>
      <p:sp>
        <p:nvSpPr>
          <p:cNvPr id="6" name="Rectangle 5">
            <a:extLst>
              <a:ext uri="{FF2B5EF4-FFF2-40B4-BE49-F238E27FC236}">
                <a16:creationId xmlns:a16="http://schemas.microsoft.com/office/drawing/2014/main" id="{149C9561-E608-014A-97B2-F39468B0B6D3}"/>
              </a:ext>
            </a:extLst>
          </p:cNvPr>
          <p:cNvSpPr/>
          <p:nvPr/>
        </p:nvSpPr>
        <p:spPr>
          <a:xfrm>
            <a:off x="1655487" y="4874175"/>
            <a:ext cx="6610542" cy="849625"/>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solidFill>
                  <a:schemeClr val="tx1"/>
                </a:solidFill>
                <a:latin typeface="Consolas" panose="020B0609020204030204" pitchFamily="49" charset="0"/>
              </a:rPr>
              <a:t>ssh</a:t>
            </a:r>
            <a:r>
              <a:rPr lang="en-US" sz="2800">
                <a:solidFill>
                  <a:schemeClr val="tx1"/>
                </a:solidFill>
                <a:latin typeface="Consolas" panose="020B0609020204030204" pitchFamily="49" charset="0"/>
              </a:rPr>
              <a:t> &lt;</a:t>
            </a:r>
            <a:r>
              <a:rPr lang="en-US" sz="2800" err="1">
                <a:solidFill>
                  <a:schemeClr val="tx1"/>
                </a:solidFill>
                <a:latin typeface="Consolas" panose="020B0609020204030204" pitchFamily="49" charset="0"/>
              </a:rPr>
              <a:t>netid</a:t>
            </a:r>
            <a:r>
              <a:rPr lang="en-US" sz="2800">
                <a:solidFill>
                  <a:schemeClr val="tx1"/>
                </a:solidFill>
                <a:latin typeface="Consolas" panose="020B0609020204030204" pitchFamily="49" charset="0"/>
              </a:rPr>
              <a:t>&gt;@ctf-vm2.utdallas.edu</a:t>
            </a:r>
          </a:p>
        </p:txBody>
      </p:sp>
      <p:sp>
        <p:nvSpPr>
          <p:cNvPr id="2" name="Title 1">
            <a:extLst>
              <a:ext uri="{FF2B5EF4-FFF2-40B4-BE49-F238E27FC236}">
                <a16:creationId xmlns:a16="http://schemas.microsoft.com/office/drawing/2014/main" id="{92C4546D-C3D9-2147-BB24-E09E790D03A1}"/>
              </a:ext>
            </a:extLst>
          </p:cNvPr>
          <p:cNvSpPr>
            <a:spLocks noGrp="1"/>
          </p:cNvSpPr>
          <p:nvPr>
            <p:ph type="title"/>
          </p:nvPr>
        </p:nvSpPr>
        <p:spPr/>
        <p:txBody>
          <a:bodyPr/>
          <a:lstStyle/>
          <a:p>
            <a:r>
              <a:rPr lang="en-US"/>
              <a:t>CTF-VM2</a:t>
            </a:r>
          </a:p>
        </p:txBody>
      </p:sp>
      <p:sp>
        <p:nvSpPr>
          <p:cNvPr id="4" name="Slide Number Placeholder 3">
            <a:extLst>
              <a:ext uri="{FF2B5EF4-FFF2-40B4-BE49-F238E27FC236}">
                <a16:creationId xmlns:a16="http://schemas.microsoft.com/office/drawing/2014/main" id="{144517D0-F313-D542-8AE7-86C2433631CB}"/>
              </a:ext>
            </a:extLst>
          </p:cNvPr>
          <p:cNvSpPr>
            <a:spLocks noGrp="1"/>
          </p:cNvSpPr>
          <p:nvPr>
            <p:ph type="sldNum" sz="quarter" idx="12"/>
          </p:nvPr>
        </p:nvSpPr>
        <p:spPr/>
        <p:txBody>
          <a:bodyPr/>
          <a:lstStyle/>
          <a:p>
            <a:fld id="{A8847BB3-9452-5D4B-9D0C-3312D4EA15F7}" type="slidenum">
              <a:rPr lang="en-US" smtClean="0"/>
              <a:t>4</a:t>
            </a:fld>
            <a:endParaRPr lang="en-US"/>
          </a:p>
        </p:txBody>
      </p:sp>
      <p:pic>
        <p:nvPicPr>
          <p:cNvPr id="5" name="Picture 4">
            <a:extLst>
              <a:ext uri="{FF2B5EF4-FFF2-40B4-BE49-F238E27FC236}">
                <a16:creationId xmlns:a16="http://schemas.microsoft.com/office/drawing/2014/main" id="{86E06F15-386A-BB4E-983A-9902DF9D7B0B}"/>
              </a:ext>
            </a:extLst>
          </p:cNvPr>
          <p:cNvPicPr>
            <a:picLocks noChangeAspect="1"/>
          </p:cNvPicPr>
          <p:nvPr/>
        </p:nvPicPr>
        <p:blipFill>
          <a:blip r:embed="rId2"/>
          <a:stretch>
            <a:fillRect/>
          </a:stretch>
        </p:blipFill>
        <p:spPr>
          <a:xfrm>
            <a:off x="0" y="3362751"/>
            <a:ext cx="12192000" cy="601654"/>
          </a:xfrm>
          <a:prstGeom prst="rect">
            <a:avLst/>
          </a:prstGeom>
        </p:spPr>
      </p:pic>
    </p:spTree>
    <p:extLst>
      <p:ext uri="{BB962C8B-B14F-4D97-AF65-F5344CB8AC3E}">
        <p14:creationId xmlns:p14="http://schemas.microsoft.com/office/powerpoint/2010/main" val="3378128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a:t>Non-executable Stack</a:t>
            </a:r>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r>
              <a:rPr lang="en-US"/>
              <a:t>Now most of programs built with non-executable stack</a:t>
            </a:r>
          </a:p>
          <a:p>
            <a:pPr marL="457200" lvl="1" indent="0">
              <a:buNone/>
            </a:pPr>
            <a:endParaRPr lang="en-US"/>
          </a:p>
          <a:p>
            <a:r>
              <a:rPr lang="en-US"/>
              <a:t>Then, how to run a shell?</a:t>
            </a:r>
          </a:p>
          <a:p>
            <a:pPr lvl="1"/>
            <a:r>
              <a:rPr lang="en-US"/>
              <a:t>call </a:t>
            </a:r>
            <a:r>
              <a:rPr lang="en-US">
                <a:latin typeface="Consolas" panose="020B0609020204030204" pitchFamily="49" charset="0"/>
                <a:cs typeface="Consolas" panose="020B0609020204030204" pitchFamily="49" charset="0"/>
              </a:rPr>
              <a:t>system(“/bin/</a:t>
            </a:r>
            <a:r>
              <a:rPr lang="en-US" err="1">
                <a:latin typeface="Consolas" panose="020B0609020204030204" pitchFamily="49" charset="0"/>
                <a:cs typeface="Consolas" panose="020B0609020204030204" pitchFamily="49" charset="0"/>
              </a:rPr>
              <a:t>sh</a:t>
            </a:r>
            <a:r>
              <a:rPr lang="en-US">
                <a:latin typeface="Consolas" panose="020B0609020204030204" pitchFamily="49" charset="0"/>
                <a:cs typeface="Consolas" panose="020B0609020204030204" pitchFamily="49" charset="0"/>
              </a:rPr>
              <a:t>”) </a:t>
            </a:r>
            <a:r>
              <a:rPr lang="en-US"/>
              <a:t>likewise how we called </a:t>
            </a:r>
            <a:r>
              <a:rPr lang="en-US" err="1">
                <a:latin typeface="Consolas" panose="020B0609020204030204" pitchFamily="49" charset="0"/>
                <a:cs typeface="Consolas" panose="020B0609020204030204" pitchFamily="49" charset="0"/>
              </a:rPr>
              <a:t>execute_me</a:t>
            </a:r>
            <a:r>
              <a:rPr lang="en-US">
                <a:latin typeface="Consolas" panose="020B0609020204030204" pitchFamily="49" charset="0"/>
                <a:cs typeface="Consolas" panose="020B0609020204030204" pitchFamily="49" charset="0"/>
              </a:rPr>
              <a:t>()</a:t>
            </a:r>
          </a:p>
          <a:p>
            <a:pPr lvl="1"/>
            <a:r>
              <a:rPr lang="en-US"/>
              <a:t>What if the program does not have </a:t>
            </a:r>
            <a:r>
              <a:rPr lang="en-US">
                <a:latin typeface="Consolas" panose="020B0609020204030204" pitchFamily="49" charset="0"/>
                <a:cs typeface="Consolas" panose="020B0609020204030204" pitchFamily="49" charset="0"/>
              </a:rPr>
              <a:t>system() </a:t>
            </a:r>
            <a:r>
              <a:rPr lang="en-US"/>
              <a:t>in the code?</a:t>
            </a:r>
          </a:p>
          <a:p>
            <a:endParaRPr lang="en-US"/>
          </a:p>
          <a:p>
            <a:r>
              <a:rPr lang="en-US"/>
              <a:t>Library!</a:t>
            </a:r>
          </a:p>
          <a:p>
            <a:pPr lvl="1"/>
            <a:r>
              <a:rPr lang="en-US"/>
              <a:t>Return-to-</a:t>
            </a:r>
            <a:r>
              <a:rPr lang="en-US" err="1"/>
              <a:t>Libc</a:t>
            </a:r>
            <a:endParaRPr lang="en-US"/>
          </a:p>
          <a:p>
            <a:pPr marL="0" indent="0">
              <a:buNone/>
            </a:pPr>
            <a:endParaRPr lang="en-US"/>
          </a:p>
        </p:txBody>
      </p:sp>
    </p:spTree>
    <p:extLst>
      <p:ext uri="{BB962C8B-B14F-4D97-AF65-F5344CB8AC3E}">
        <p14:creationId xmlns:p14="http://schemas.microsoft.com/office/powerpoint/2010/main" val="129512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a:t>Dynamically Linked Library</a:t>
            </a:r>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r>
              <a:rPr lang="en-US"/>
              <a:t>When you build a program, you use functions from library</a:t>
            </a:r>
          </a:p>
          <a:p>
            <a:pPr lvl="1"/>
            <a:r>
              <a:rPr lang="en-US" err="1">
                <a:latin typeface="Consolas" panose="020B0609020204030204" pitchFamily="49" charset="0"/>
                <a:cs typeface="Consolas" panose="020B0609020204030204" pitchFamily="49" charset="0"/>
              </a:rPr>
              <a:t>printf</a:t>
            </a:r>
            <a:r>
              <a:rPr lang="en-US">
                <a:latin typeface="Consolas" panose="020B0609020204030204" pitchFamily="49" charset="0"/>
                <a:cs typeface="Consolas" panose="020B0609020204030204" pitchFamily="49" charset="0"/>
              </a:rPr>
              <a:t>(), </a:t>
            </a:r>
            <a:r>
              <a:rPr lang="en-US" err="1">
                <a:latin typeface="Consolas" panose="020B0609020204030204" pitchFamily="49" charset="0"/>
                <a:cs typeface="Consolas" panose="020B0609020204030204" pitchFamily="49" charset="0"/>
              </a:rPr>
              <a:t>scanf</a:t>
            </a:r>
            <a:r>
              <a:rPr lang="en-US">
                <a:latin typeface="Consolas" panose="020B0609020204030204" pitchFamily="49" charset="0"/>
                <a:cs typeface="Consolas" panose="020B0609020204030204" pitchFamily="49" charset="0"/>
              </a:rPr>
              <a:t>(), read(), write(), system(), </a:t>
            </a:r>
            <a:r>
              <a:rPr lang="en-US"/>
              <a:t>etc.</a:t>
            </a:r>
          </a:p>
          <a:p>
            <a:pPr lvl="1"/>
            <a:endParaRPr lang="en-US"/>
          </a:p>
          <a:p>
            <a:r>
              <a:rPr lang="en-US"/>
              <a:t>Where does that function reside?</a:t>
            </a:r>
          </a:p>
          <a:p>
            <a:pPr lvl="1"/>
            <a:r>
              <a:rPr lang="en-US"/>
              <a:t>1) In the program</a:t>
            </a:r>
          </a:p>
          <a:p>
            <a:pPr lvl="1"/>
            <a:r>
              <a:rPr lang="en-US"/>
              <a:t>2) In #include &lt;</a:t>
            </a:r>
            <a:r>
              <a:rPr lang="en-US" err="1"/>
              <a:t>stdio.h</a:t>
            </a:r>
            <a:r>
              <a:rPr lang="en-US"/>
              <a:t>&gt;, the header file</a:t>
            </a:r>
          </a:p>
          <a:p>
            <a:pPr lvl="1"/>
            <a:r>
              <a:rPr lang="en-US"/>
              <a:t>3) Somewhere in the process’s memory</a:t>
            </a:r>
          </a:p>
          <a:p>
            <a:pPr marL="0" indent="0">
              <a:buNone/>
            </a:pPr>
            <a:endParaRPr lang="en-US"/>
          </a:p>
        </p:txBody>
      </p:sp>
      <p:sp>
        <p:nvSpPr>
          <p:cNvPr id="4" name="Rectangle 3">
            <a:extLst>
              <a:ext uri="{FF2B5EF4-FFF2-40B4-BE49-F238E27FC236}">
                <a16:creationId xmlns:a16="http://schemas.microsoft.com/office/drawing/2014/main" id="{B6093A4F-BB40-9C46-BE5D-1025615FF19B}"/>
              </a:ext>
            </a:extLst>
          </p:cNvPr>
          <p:cNvSpPr/>
          <p:nvPr/>
        </p:nvSpPr>
        <p:spPr>
          <a:xfrm>
            <a:off x="1300840" y="4353947"/>
            <a:ext cx="8822874" cy="413996"/>
          </a:xfrm>
          <a:prstGeom prst="rect">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76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7540-B857-7B42-835A-520ADC541C6C}"/>
              </a:ext>
            </a:extLst>
          </p:cNvPr>
          <p:cNvSpPr>
            <a:spLocks noGrp="1"/>
          </p:cNvSpPr>
          <p:nvPr>
            <p:ph type="title"/>
          </p:nvPr>
        </p:nvSpPr>
        <p:spPr/>
        <p:txBody>
          <a:bodyPr/>
          <a:lstStyle/>
          <a:p>
            <a:r>
              <a:rPr lang="en-US"/>
              <a:t>How a Program is Loaded…</a:t>
            </a:r>
          </a:p>
        </p:txBody>
      </p:sp>
      <p:sp>
        <p:nvSpPr>
          <p:cNvPr id="3" name="Content Placeholder 2">
            <a:extLst>
              <a:ext uri="{FF2B5EF4-FFF2-40B4-BE49-F238E27FC236}">
                <a16:creationId xmlns:a16="http://schemas.microsoft.com/office/drawing/2014/main" id="{9AF5355E-7CF9-5642-857F-662ACCBC2E5F}"/>
              </a:ext>
            </a:extLst>
          </p:cNvPr>
          <p:cNvSpPr>
            <a:spLocks noGrp="1"/>
          </p:cNvSpPr>
          <p:nvPr>
            <p:ph idx="1"/>
          </p:nvPr>
        </p:nvSpPr>
        <p:spPr/>
        <p:txBody>
          <a:bodyPr/>
          <a:lstStyle/>
          <a:p>
            <a:r>
              <a:rPr lang="en-US" err="1"/>
              <a:t>execve</a:t>
            </a:r>
            <a:r>
              <a:rPr lang="en-US"/>
              <a:t>(target, …, …)</a:t>
            </a:r>
          </a:p>
          <a:p>
            <a:pPr lvl="1"/>
            <a:r>
              <a:rPr lang="en-US"/>
              <a:t>Load the target ELF file first</a:t>
            </a:r>
          </a:p>
          <a:p>
            <a:pPr lvl="1"/>
            <a:r>
              <a:rPr lang="en-US"/>
              <a:t>Load required libraries for the target ELF (header contains the list)</a:t>
            </a:r>
          </a:p>
          <a:p>
            <a:pPr lvl="1"/>
            <a:r>
              <a:rPr lang="en-US"/>
              <a:t>Build stack, heap and other memory</a:t>
            </a:r>
          </a:p>
          <a:p>
            <a:pPr lvl="1"/>
            <a:r>
              <a:rPr lang="en-US"/>
              <a:t>Run!</a:t>
            </a:r>
          </a:p>
        </p:txBody>
      </p:sp>
      <p:pic>
        <p:nvPicPr>
          <p:cNvPr id="5" name="Picture 4">
            <a:extLst>
              <a:ext uri="{FF2B5EF4-FFF2-40B4-BE49-F238E27FC236}">
                <a16:creationId xmlns:a16="http://schemas.microsoft.com/office/drawing/2014/main" id="{9AC411FA-B0E8-254E-B490-67050D4EEEEB}"/>
              </a:ext>
            </a:extLst>
          </p:cNvPr>
          <p:cNvPicPr>
            <a:picLocks noChangeAspect="1"/>
          </p:cNvPicPr>
          <p:nvPr/>
        </p:nvPicPr>
        <p:blipFill>
          <a:blip r:embed="rId2"/>
          <a:stretch>
            <a:fillRect/>
          </a:stretch>
        </p:blipFill>
        <p:spPr>
          <a:xfrm>
            <a:off x="4394200" y="5410200"/>
            <a:ext cx="7797800" cy="1447800"/>
          </a:xfrm>
          <a:prstGeom prst="rect">
            <a:avLst/>
          </a:prstGeom>
        </p:spPr>
      </p:pic>
      <p:pic>
        <p:nvPicPr>
          <p:cNvPr id="7" name="Picture 6">
            <a:extLst>
              <a:ext uri="{FF2B5EF4-FFF2-40B4-BE49-F238E27FC236}">
                <a16:creationId xmlns:a16="http://schemas.microsoft.com/office/drawing/2014/main" id="{4B9A04DC-2AFB-5041-83D9-C3BA40819A5B}"/>
              </a:ext>
            </a:extLst>
          </p:cNvPr>
          <p:cNvPicPr>
            <a:picLocks noChangeAspect="1"/>
          </p:cNvPicPr>
          <p:nvPr/>
        </p:nvPicPr>
        <p:blipFill>
          <a:blip r:embed="rId3"/>
          <a:stretch>
            <a:fillRect/>
          </a:stretch>
        </p:blipFill>
        <p:spPr>
          <a:xfrm>
            <a:off x="0" y="679176"/>
            <a:ext cx="12192000" cy="4434435"/>
          </a:xfrm>
          <a:prstGeom prst="rect">
            <a:avLst/>
          </a:prstGeom>
        </p:spPr>
      </p:pic>
      <p:sp>
        <p:nvSpPr>
          <p:cNvPr id="8" name="Rectangle 7">
            <a:extLst>
              <a:ext uri="{FF2B5EF4-FFF2-40B4-BE49-F238E27FC236}">
                <a16:creationId xmlns:a16="http://schemas.microsoft.com/office/drawing/2014/main" id="{32C18122-CF8F-1B41-B3A3-34F9A95E9775}"/>
              </a:ext>
            </a:extLst>
          </p:cNvPr>
          <p:cNvSpPr/>
          <p:nvPr/>
        </p:nvSpPr>
        <p:spPr>
          <a:xfrm>
            <a:off x="0" y="4220936"/>
            <a:ext cx="12192000" cy="604156"/>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9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a:t>Dynamically Linked Library: </a:t>
            </a:r>
            <a:r>
              <a:rPr lang="en-US" err="1"/>
              <a:t>libc</a:t>
            </a:r>
            <a:endParaRPr lang="en-US"/>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endParaRPr lang="en-US"/>
          </a:p>
          <a:p>
            <a:pPr marL="0" indent="0">
              <a:buNone/>
            </a:pPr>
            <a:endParaRPr lang="en-US"/>
          </a:p>
        </p:txBody>
      </p:sp>
      <p:sp>
        <p:nvSpPr>
          <p:cNvPr id="5" name="Content Placeholder 2">
            <a:extLst>
              <a:ext uri="{FF2B5EF4-FFF2-40B4-BE49-F238E27FC236}">
                <a16:creationId xmlns:a16="http://schemas.microsoft.com/office/drawing/2014/main" id="{BC60A156-EFE5-A14E-9AA2-426BEF29C94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The most of programs written in C will be linked with </a:t>
            </a:r>
            <a:r>
              <a:rPr lang="en-US" err="1"/>
              <a:t>libc</a:t>
            </a:r>
            <a:endParaRPr lang="en-US"/>
          </a:p>
          <a:p>
            <a:pPr lvl="1"/>
            <a:r>
              <a:rPr lang="en-US"/>
              <a:t>Contains essential functionalities!</a:t>
            </a:r>
          </a:p>
          <a:p>
            <a:pPr lvl="1"/>
            <a:r>
              <a:rPr lang="en-US" err="1">
                <a:latin typeface="Consolas" panose="020B0609020204030204" pitchFamily="49" charset="0"/>
                <a:cs typeface="Consolas" panose="020B0609020204030204" pitchFamily="49" charset="0"/>
              </a:rPr>
              <a:t>execve</a:t>
            </a:r>
            <a:r>
              <a:rPr lang="en-US">
                <a:latin typeface="Consolas" panose="020B0609020204030204" pitchFamily="49" charset="0"/>
                <a:cs typeface="Consolas" panose="020B0609020204030204" pitchFamily="49" charset="0"/>
              </a:rPr>
              <a:t>(), system(), open(), read(), write(), </a:t>
            </a:r>
            <a:r>
              <a:rPr lang="en-US"/>
              <a:t>etc.</a:t>
            </a:r>
          </a:p>
          <a:p>
            <a:pPr lvl="1"/>
            <a:endParaRPr lang="en-US"/>
          </a:p>
          <a:p>
            <a:r>
              <a:rPr lang="en-US"/>
              <a:t>But where our </a:t>
            </a:r>
            <a:r>
              <a:rPr lang="en-US">
                <a:highlight>
                  <a:srgbClr val="C0C0C0"/>
                </a:highlight>
                <a:latin typeface="Consolas" panose="020B0609020204030204" pitchFamily="49" charset="0"/>
                <a:cs typeface="Consolas" panose="020B0609020204030204" pitchFamily="49" charset="0"/>
              </a:rPr>
              <a:t>system()</a:t>
            </a:r>
            <a:r>
              <a:rPr lang="en-US"/>
              <a:t> is?</a:t>
            </a:r>
          </a:p>
          <a:p>
            <a:pPr lvl="1"/>
            <a:r>
              <a:rPr lang="en-US"/>
              <a:t>Let’s check with </a:t>
            </a:r>
            <a:r>
              <a:rPr lang="en-US" err="1"/>
              <a:t>gdb</a:t>
            </a:r>
            <a:r>
              <a:rPr lang="en-US"/>
              <a:t>!</a:t>
            </a:r>
          </a:p>
          <a:p>
            <a:pPr lvl="1"/>
            <a:endParaRPr lang="en-US"/>
          </a:p>
        </p:txBody>
      </p:sp>
      <p:pic>
        <p:nvPicPr>
          <p:cNvPr id="6" name="Picture 5">
            <a:extLst>
              <a:ext uri="{FF2B5EF4-FFF2-40B4-BE49-F238E27FC236}">
                <a16:creationId xmlns:a16="http://schemas.microsoft.com/office/drawing/2014/main" id="{3D2C6914-62C0-664E-97D0-E1DF980BA450}"/>
              </a:ext>
            </a:extLst>
          </p:cNvPr>
          <p:cNvPicPr>
            <a:picLocks noChangeAspect="1"/>
          </p:cNvPicPr>
          <p:nvPr/>
        </p:nvPicPr>
        <p:blipFill>
          <a:blip r:embed="rId3"/>
          <a:stretch>
            <a:fillRect/>
          </a:stretch>
        </p:blipFill>
        <p:spPr>
          <a:xfrm>
            <a:off x="10142874" y="0"/>
            <a:ext cx="2049126" cy="6858000"/>
          </a:xfrm>
          <a:prstGeom prst="rect">
            <a:avLst/>
          </a:prstGeom>
        </p:spPr>
      </p:pic>
    </p:spTree>
    <p:extLst>
      <p:ext uri="{BB962C8B-B14F-4D97-AF65-F5344CB8AC3E}">
        <p14:creationId xmlns:p14="http://schemas.microsoft.com/office/powerpoint/2010/main" val="4160328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a:t>Finding </a:t>
            </a:r>
            <a:r>
              <a:rPr lang="en-US" err="1"/>
              <a:t>libc</a:t>
            </a:r>
            <a:r>
              <a:rPr lang="en-US"/>
              <a:t> Functions</a:t>
            </a:r>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endParaRPr lang="en-US"/>
          </a:p>
          <a:p>
            <a:pPr marL="0" indent="0">
              <a:buNone/>
            </a:pPr>
            <a:endParaRPr lang="en-US"/>
          </a:p>
        </p:txBody>
      </p:sp>
      <p:sp>
        <p:nvSpPr>
          <p:cNvPr id="5" name="Content Placeholder 2">
            <a:extLst>
              <a:ext uri="{FF2B5EF4-FFF2-40B4-BE49-F238E27FC236}">
                <a16:creationId xmlns:a16="http://schemas.microsoft.com/office/drawing/2014/main" id="{BC60A156-EFE5-A14E-9AA2-426BEF29C94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GDB</a:t>
            </a:r>
          </a:p>
          <a:p>
            <a:endParaRPr lang="en-US"/>
          </a:p>
          <a:p>
            <a:endParaRPr lang="en-US"/>
          </a:p>
          <a:p>
            <a:endParaRPr lang="en-US"/>
          </a:p>
          <a:p>
            <a:endParaRPr lang="en-US"/>
          </a:p>
          <a:p>
            <a:r>
              <a:rPr lang="en-US"/>
              <a:t>Why?</a:t>
            </a:r>
          </a:p>
          <a:p>
            <a:pPr lvl="1"/>
            <a:r>
              <a:rPr lang="en-US"/>
              <a:t>You should </a:t>
            </a:r>
            <a:r>
              <a:rPr lang="en-US" i="1"/>
              <a:t>RUN</a:t>
            </a:r>
            <a:r>
              <a:rPr lang="en-US"/>
              <a:t> the program to see linked libraries</a:t>
            </a:r>
          </a:p>
          <a:p>
            <a:pPr lvl="1"/>
            <a:endParaRPr lang="en-US"/>
          </a:p>
          <a:p>
            <a:pPr lvl="1"/>
            <a:endParaRPr lang="en-US"/>
          </a:p>
        </p:txBody>
      </p:sp>
      <p:pic>
        <p:nvPicPr>
          <p:cNvPr id="4" name="Picture 3">
            <a:extLst>
              <a:ext uri="{FF2B5EF4-FFF2-40B4-BE49-F238E27FC236}">
                <a16:creationId xmlns:a16="http://schemas.microsoft.com/office/drawing/2014/main" id="{BDEB3C99-C80B-22B5-267E-947AB48D9B25}"/>
              </a:ext>
            </a:extLst>
          </p:cNvPr>
          <p:cNvPicPr>
            <a:picLocks noChangeAspect="1"/>
          </p:cNvPicPr>
          <p:nvPr/>
        </p:nvPicPr>
        <p:blipFill>
          <a:blip r:embed="rId3"/>
          <a:stretch>
            <a:fillRect/>
          </a:stretch>
        </p:blipFill>
        <p:spPr>
          <a:xfrm>
            <a:off x="808881" y="2484050"/>
            <a:ext cx="10544919" cy="1889899"/>
          </a:xfrm>
          <a:prstGeom prst="rect">
            <a:avLst/>
          </a:prstGeom>
        </p:spPr>
      </p:pic>
      <p:sp>
        <p:nvSpPr>
          <p:cNvPr id="6" name="Rectangle 5">
            <a:extLst>
              <a:ext uri="{FF2B5EF4-FFF2-40B4-BE49-F238E27FC236}">
                <a16:creationId xmlns:a16="http://schemas.microsoft.com/office/drawing/2014/main" id="{95BA8CDF-6946-FD38-5543-B0CB2D2412B0}"/>
              </a:ext>
            </a:extLst>
          </p:cNvPr>
          <p:cNvSpPr/>
          <p:nvPr/>
        </p:nvSpPr>
        <p:spPr>
          <a:xfrm>
            <a:off x="808881" y="4153694"/>
            <a:ext cx="5131119" cy="220255"/>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1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a:t>Finding </a:t>
            </a:r>
            <a:r>
              <a:rPr lang="en-US" err="1"/>
              <a:t>libc</a:t>
            </a:r>
            <a:r>
              <a:rPr lang="en-US"/>
              <a:t> Functions</a:t>
            </a:r>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endParaRPr lang="en-US"/>
          </a:p>
          <a:p>
            <a:pPr marL="0" indent="0">
              <a:buNone/>
            </a:pPr>
            <a:endParaRPr lang="en-US"/>
          </a:p>
        </p:txBody>
      </p:sp>
      <p:sp>
        <p:nvSpPr>
          <p:cNvPr id="5" name="Content Placeholder 2">
            <a:extLst>
              <a:ext uri="{FF2B5EF4-FFF2-40B4-BE49-F238E27FC236}">
                <a16:creationId xmlns:a16="http://schemas.microsoft.com/office/drawing/2014/main" id="{BC60A156-EFE5-A14E-9AA2-426BEF29C94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GDB</a:t>
            </a:r>
          </a:p>
          <a:p>
            <a:endParaRPr lang="en-US"/>
          </a:p>
          <a:p>
            <a:endParaRPr lang="en-US"/>
          </a:p>
          <a:p>
            <a:endParaRPr lang="en-US"/>
          </a:p>
          <a:p>
            <a:endParaRPr lang="en-US"/>
          </a:p>
          <a:p>
            <a:pPr lvl="1"/>
            <a:endParaRPr lang="en-US"/>
          </a:p>
          <a:p>
            <a:pPr lvl="1"/>
            <a:endParaRPr lang="en-US"/>
          </a:p>
        </p:txBody>
      </p:sp>
      <p:pic>
        <p:nvPicPr>
          <p:cNvPr id="4" name="Picture 3">
            <a:extLst>
              <a:ext uri="{FF2B5EF4-FFF2-40B4-BE49-F238E27FC236}">
                <a16:creationId xmlns:a16="http://schemas.microsoft.com/office/drawing/2014/main" id="{C519D5D6-F8E1-1960-F42F-E4F5E1F3B0E6}"/>
              </a:ext>
            </a:extLst>
          </p:cNvPr>
          <p:cNvPicPr>
            <a:picLocks noChangeAspect="1"/>
          </p:cNvPicPr>
          <p:nvPr/>
        </p:nvPicPr>
        <p:blipFill>
          <a:blip r:embed="rId2"/>
          <a:stretch>
            <a:fillRect/>
          </a:stretch>
        </p:blipFill>
        <p:spPr>
          <a:xfrm>
            <a:off x="1290864" y="2513143"/>
            <a:ext cx="10337229" cy="1218081"/>
          </a:xfrm>
          <a:prstGeom prst="rect">
            <a:avLst/>
          </a:prstGeom>
        </p:spPr>
      </p:pic>
      <p:pic>
        <p:nvPicPr>
          <p:cNvPr id="7" name="Picture 6">
            <a:extLst>
              <a:ext uri="{FF2B5EF4-FFF2-40B4-BE49-F238E27FC236}">
                <a16:creationId xmlns:a16="http://schemas.microsoft.com/office/drawing/2014/main" id="{1ED88108-345C-69DB-0FC2-95F9EDCD32A0}"/>
              </a:ext>
            </a:extLst>
          </p:cNvPr>
          <p:cNvPicPr>
            <a:picLocks noChangeAspect="1"/>
          </p:cNvPicPr>
          <p:nvPr/>
        </p:nvPicPr>
        <p:blipFill>
          <a:blip r:embed="rId3"/>
          <a:stretch>
            <a:fillRect/>
          </a:stretch>
        </p:blipFill>
        <p:spPr>
          <a:xfrm>
            <a:off x="1290864" y="4102718"/>
            <a:ext cx="10337229" cy="1218081"/>
          </a:xfrm>
          <a:prstGeom prst="rect">
            <a:avLst/>
          </a:prstGeom>
        </p:spPr>
      </p:pic>
    </p:spTree>
    <p:extLst>
      <p:ext uri="{BB962C8B-B14F-4D97-AF65-F5344CB8AC3E}">
        <p14:creationId xmlns:p14="http://schemas.microsoft.com/office/powerpoint/2010/main" val="3043797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EBCF-DE7A-A14A-B90E-D33534226C98}"/>
              </a:ext>
            </a:extLst>
          </p:cNvPr>
          <p:cNvSpPr>
            <a:spLocks noGrp="1"/>
          </p:cNvSpPr>
          <p:nvPr>
            <p:ph type="title"/>
          </p:nvPr>
        </p:nvSpPr>
        <p:spPr/>
        <p:txBody>
          <a:bodyPr/>
          <a:lstStyle/>
          <a:p>
            <a:r>
              <a:rPr lang="en-US"/>
              <a:t>Stack Overflow Again</a:t>
            </a:r>
          </a:p>
        </p:txBody>
      </p:sp>
      <p:sp>
        <p:nvSpPr>
          <p:cNvPr id="3" name="Content Placeholder 2">
            <a:extLst>
              <a:ext uri="{FF2B5EF4-FFF2-40B4-BE49-F238E27FC236}">
                <a16:creationId xmlns:a16="http://schemas.microsoft.com/office/drawing/2014/main" id="{CA4AE0FC-64CD-5344-90BF-5F601532D739}"/>
              </a:ext>
            </a:extLst>
          </p:cNvPr>
          <p:cNvSpPr>
            <a:spLocks noGrp="1"/>
          </p:cNvSpPr>
          <p:nvPr>
            <p:ph idx="1"/>
          </p:nvPr>
        </p:nvSpPr>
        <p:spPr/>
        <p:txBody>
          <a:bodyPr/>
          <a:lstStyle/>
          <a:p>
            <a:r>
              <a:rPr lang="en-US"/>
              <a:t>Now you know where </a:t>
            </a:r>
            <a:r>
              <a:rPr lang="en-US">
                <a:latin typeface="Consolas" panose="020B0609020204030204" pitchFamily="49" charset="0"/>
                <a:cs typeface="Consolas" panose="020B0609020204030204" pitchFamily="49" charset="0"/>
              </a:rPr>
              <a:t>system()</a:t>
            </a:r>
            <a:r>
              <a:rPr lang="en-US"/>
              <a:t>is!</a:t>
            </a:r>
          </a:p>
          <a:p>
            <a:endParaRPr lang="en-US"/>
          </a:p>
          <a:p>
            <a:endParaRPr lang="en-US"/>
          </a:p>
          <a:p>
            <a:endParaRPr lang="en-US"/>
          </a:p>
          <a:p>
            <a:endParaRPr lang="en-US"/>
          </a:p>
          <a:p>
            <a:r>
              <a:rPr lang="en-US">
                <a:latin typeface="Consolas" panose="020B0609020204030204" pitchFamily="49" charset="0"/>
                <a:cs typeface="Consolas" panose="020B0609020204030204" pitchFamily="49" charset="0"/>
              </a:rPr>
              <a:t>“A” * 0x80 + “BBBB” + “\x40\x19\xe4\xf7”</a:t>
            </a:r>
          </a:p>
          <a:p>
            <a:pPr lvl="1"/>
            <a:r>
              <a:rPr lang="en-US"/>
              <a:t>This will run system()</a:t>
            </a:r>
          </a:p>
          <a:p>
            <a:pPr lvl="1"/>
            <a:r>
              <a:rPr lang="en-US"/>
              <a:t>But how to run </a:t>
            </a:r>
            <a:r>
              <a:rPr lang="en-US">
                <a:latin typeface="Consolas" panose="020B0609020204030204" pitchFamily="49" charset="0"/>
                <a:cs typeface="Consolas" panose="020B0609020204030204" pitchFamily="49" charset="0"/>
              </a:rPr>
              <a:t>system(“/bin/</a:t>
            </a:r>
            <a:r>
              <a:rPr lang="en-US" err="1">
                <a:latin typeface="Consolas" panose="020B0609020204030204" pitchFamily="49" charset="0"/>
                <a:cs typeface="Consolas" panose="020B0609020204030204" pitchFamily="49" charset="0"/>
              </a:rPr>
              <a:t>sh</a:t>
            </a:r>
            <a:r>
              <a:rPr lang="en-US">
                <a:latin typeface="Consolas" panose="020B0609020204030204" pitchFamily="49" charset="0"/>
                <a:cs typeface="Consolas" panose="020B0609020204030204" pitchFamily="49" charset="0"/>
              </a:rPr>
              <a:t>”)</a:t>
            </a:r>
            <a:r>
              <a:rPr lang="en-US">
                <a:latin typeface="Courier" pitchFamily="2" charset="0"/>
              </a:rPr>
              <a:t> </a:t>
            </a:r>
            <a:r>
              <a:rPr lang="en-US"/>
              <a:t>or </a:t>
            </a:r>
            <a:r>
              <a:rPr lang="en-US">
                <a:latin typeface="Consolas" panose="020B0609020204030204" pitchFamily="49" charset="0"/>
                <a:cs typeface="Consolas" panose="020B0609020204030204" pitchFamily="49" charset="0"/>
              </a:rPr>
              <a:t>system(“a”)</a:t>
            </a:r>
            <a:r>
              <a:rPr lang="en-US">
                <a:cs typeface="Consolas" panose="020B0609020204030204" pitchFamily="49" charset="0"/>
              </a:rPr>
              <a:t>?</a:t>
            </a:r>
          </a:p>
        </p:txBody>
      </p:sp>
      <p:pic>
        <p:nvPicPr>
          <p:cNvPr id="5" name="Picture 4">
            <a:extLst>
              <a:ext uri="{FF2B5EF4-FFF2-40B4-BE49-F238E27FC236}">
                <a16:creationId xmlns:a16="http://schemas.microsoft.com/office/drawing/2014/main" id="{FA0E3B6E-00B3-3CC1-A9C3-3522222061ED}"/>
              </a:ext>
            </a:extLst>
          </p:cNvPr>
          <p:cNvPicPr>
            <a:picLocks noChangeAspect="1"/>
          </p:cNvPicPr>
          <p:nvPr/>
        </p:nvPicPr>
        <p:blipFill>
          <a:blip r:embed="rId2"/>
          <a:stretch>
            <a:fillRect/>
          </a:stretch>
        </p:blipFill>
        <p:spPr>
          <a:xfrm>
            <a:off x="927385" y="2662718"/>
            <a:ext cx="10337229" cy="1218081"/>
          </a:xfrm>
          <a:prstGeom prst="rect">
            <a:avLst/>
          </a:prstGeom>
        </p:spPr>
      </p:pic>
    </p:spTree>
    <p:extLst>
      <p:ext uri="{BB962C8B-B14F-4D97-AF65-F5344CB8AC3E}">
        <p14:creationId xmlns:p14="http://schemas.microsoft.com/office/powerpoint/2010/main" val="1486057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a:t>Function Call and Stack</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7318930" cy="4351338"/>
          </a:xfrm>
        </p:spPr>
        <p:txBody>
          <a:bodyPr/>
          <a:lstStyle/>
          <a:p>
            <a:r>
              <a:rPr lang="en-US"/>
              <a:t>Arguments</a:t>
            </a:r>
          </a:p>
          <a:p>
            <a:pPr lvl="1"/>
            <a:r>
              <a:rPr lang="en-US"/>
              <a:t>0x8(%</a:t>
            </a:r>
            <a:r>
              <a:rPr lang="en-US" err="1"/>
              <a:t>ebp</a:t>
            </a:r>
            <a:r>
              <a:rPr lang="en-US"/>
              <a:t>) is the 1</a:t>
            </a:r>
            <a:r>
              <a:rPr lang="en-US" baseline="30000"/>
              <a:t>st</a:t>
            </a:r>
            <a:r>
              <a:rPr lang="en-US"/>
              <a:t> argument</a:t>
            </a:r>
          </a:p>
          <a:p>
            <a:pPr lvl="1"/>
            <a:r>
              <a:rPr lang="en-US"/>
              <a:t>0xc(%</a:t>
            </a:r>
            <a:r>
              <a:rPr lang="en-US" err="1"/>
              <a:t>ebp</a:t>
            </a:r>
            <a:r>
              <a:rPr lang="en-US"/>
              <a:t>) is the 2</a:t>
            </a:r>
            <a:r>
              <a:rPr lang="en-US" baseline="30000"/>
              <a:t>nd</a:t>
            </a:r>
            <a:r>
              <a:rPr lang="en-US"/>
              <a:t> argument</a:t>
            </a:r>
          </a:p>
          <a:p>
            <a:pPr lvl="1"/>
            <a:r>
              <a:rPr lang="en-US"/>
              <a:t>…</a:t>
            </a:r>
          </a:p>
          <a:p>
            <a:endParaRPr lang="en-US"/>
          </a:p>
          <a:p>
            <a:r>
              <a:rPr lang="en-US"/>
              <a:t>What if we call ‘</a:t>
            </a:r>
            <a:r>
              <a:rPr lang="en-US">
                <a:latin typeface="Consolas" panose="020B0609020204030204" pitchFamily="49" charset="0"/>
                <a:cs typeface="Consolas" panose="020B0609020204030204" pitchFamily="49" charset="0"/>
              </a:rPr>
              <a:t>system()’ </a:t>
            </a:r>
            <a:r>
              <a:rPr lang="en-US"/>
              <a:t>by changing </a:t>
            </a:r>
            <a:r>
              <a:rPr lang="en-US">
                <a:latin typeface="Consolas" panose="020B0609020204030204" pitchFamily="49" charset="0"/>
                <a:cs typeface="Consolas" panose="020B0609020204030204" pitchFamily="49" charset="0"/>
              </a:rPr>
              <a:t>‘Ret’</a:t>
            </a:r>
            <a:r>
              <a:rPr lang="en-US"/>
              <a:t>?</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81305" y="3365286"/>
            <a:ext cx="708848" cy="369332"/>
          </a:xfrm>
          <a:prstGeom prst="rect">
            <a:avLst/>
          </a:prstGeom>
          <a:noFill/>
        </p:spPr>
        <p:txBody>
          <a:bodyPr wrap="none" rtlCol="0">
            <a:spAutoFit/>
          </a:bodyPr>
          <a:lstStyle/>
          <a:p>
            <a:r>
              <a:rPr lang="en-US"/>
              <a:t>%</a:t>
            </a:r>
            <a:r>
              <a:rPr lang="en-US" err="1"/>
              <a:t>ebp</a:t>
            </a:r>
            <a:endParaRPr lang="en-US"/>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a:t>%</a:t>
            </a:r>
            <a:r>
              <a:rPr lang="en-US" err="1"/>
              <a:t>esp</a:t>
            </a:r>
            <a:endParaRPr lang="en-US"/>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1</a:t>
            </a:r>
          </a:p>
        </p:txBody>
      </p:sp>
    </p:spTree>
    <p:extLst>
      <p:ext uri="{BB962C8B-B14F-4D97-AF65-F5344CB8AC3E}">
        <p14:creationId xmlns:p14="http://schemas.microsoft.com/office/powerpoint/2010/main" val="478118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a:t>Function Call and Stack</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r>
              <a:rPr lang="en-US" dirty="0"/>
              <a:t>Overflow</a:t>
            </a:r>
          </a:p>
          <a:p>
            <a:r>
              <a:rPr lang="en-US" dirty="0"/>
              <a:t>Leave</a:t>
            </a:r>
          </a:p>
          <a:p>
            <a:pPr marL="457200" lvl="1" indent="0">
              <a:buNone/>
            </a:pPr>
            <a:r>
              <a:rPr lang="en-US" dirty="0">
                <a:latin typeface="Consolas" panose="020B0609020204030204" pitchFamily="49" charset="0"/>
                <a:cs typeface="Consolas" panose="020B0609020204030204" pitchFamily="49" charset="0"/>
              </a:rPr>
              <a:t>mov %</a:t>
            </a:r>
            <a:r>
              <a:rPr lang="en-US" dirty="0" err="1">
                <a:latin typeface="Consolas" panose="020B0609020204030204" pitchFamily="49" charset="0"/>
                <a:cs typeface="Consolas" panose="020B0609020204030204" pitchFamily="49" charset="0"/>
              </a:rPr>
              <a:t>ebp</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esp</a:t>
            </a:r>
            <a:endParaRPr lang="en-US" dirty="0">
              <a:latin typeface="Consolas" panose="020B0609020204030204" pitchFamily="49" charset="0"/>
              <a:cs typeface="Consolas" panose="020B0609020204030204" pitchFamily="49" charset="0"/>
            </a:endParaRPr>
          </a:p>
          <a:p>
            <a:pPr marL="457200" lvl="1" indent="0">
              <a:buNone/>
            </a:pPr>
            <a:r>
              <a:rPr lang="en-US" dirty="0">
                <a:latin typeface="Consolas" panose="020B0609020204030204" pitchFamily="49" charset="0"/>
                <a:cs typeface="Consolas" panose="020B0609020204030204" pitchFamily="49" charset="0"/>
              </a:rPr>
              <a:t>pop %</a:t>
            </a:r>
            <a:r>
              <a:rPr lang="en-US" dirty="0" err="1">
                <a:latin typeface="Consolas" panose="020B0609020204030204" pitchFamily="49" charset="0"/>
                <a:cs typeface="Consolas" panose="020B0609020204030204" pitchFamily="49" charset="0"/>
              </a:rPr>
              <a:t>ebp</a:t>
            </a:r>
            <a:endParaRPr lang="en-US" dirty="0">
              <a:latin typeface="Consolas" panose="020B0609020204030204" pitchFamily="49" charset="0"/>
              <a:cs typeface="Consolas" panose="020B0609020204030204" pitchFamily="49" charset="0"/>
            </a:endParaRPr>
          </a:p>
          <a:p>
            <a:r>
              <a:rPr lang="en-US" dirty="0"/>
              <a:t>Return</a:t>
            </a:r>
          </a:p>
          <a:p>
            <a:pPr marL="457200" lvl="1" indent="0">
              <a:buNone/>
            </a:pPr>
            <a:r>
              <a:rPr lang="en-US" dirty="0">
                <a:latin typeface="Consolas" panose="020B0609020204030204" pitchFamily="49" charset="0"/>
                <a:cs typeface="Consolas" panose="020B0609020204030204" pitchFamily="49" charset="0"/>
              </a:rPr>
              <a:t>pop %</a:t>
            </a:r>
            <a:r>
              <a:rPr lang="en-US" dirty="0" err="1">
                <a:latin typeface="Consolas" panose="020B0609020204030204" pitchFamily="49" charset="0"/>
                <a:cs typeface="Consolas" panose="020B0609020204030204" pitchFamily="49" charset="0"/>
              </a:rPr>
              <a:t>eip</a:t>
            </a:r>
            <a:endParaRPr lang="en-US" dirty="0">
              <a:latin typeface="Consolas" panose="020B0609020204030204" pitchFamily="49" charset="0"/>
              <a:cs typeface="Consolas" panose="020B0609020204030204" pitchFamily="49" charset="0"/>
            </a:endParaRP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81305" y="3365286"/>
            <a:ext cx="708848" cy="369332"/>
          </a:xfrm>
          <a:prstGeom prst="rect">
            <a:avLst/>
          </a:prstGeom>
          <a:noFill/>
        </p:spPr>
        <p:txBody>
          <a:bodyPr wrap="none" rtlCol="0">
            <a:spAutoFit/>
          </a:bodyPr>
          <a:lstStyle/>
          <a:p>
            <a:r>
              <a:rPr lang="en-US"/>
              <a:t>%</a:t>
            </a:r>
            <a:r>
              <a:rPr lang="en-US" err="1"/>
              <a:t>ebp</a:t>
            </a:r>
            <a:endParaRPr lang="en-US"/>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a:t>%</a:t>
            </a:r>
            <a:r>
              <a:rPr lang="en-US" err="1"/>
              <a:t>esp</a:t>
            </a:r>
            <a:endParaRPr lang="en-US"/>
          </a:p>
        </p:txBody>
      </p:sp>
      <p:sp>
        <p:nvSpPr>
          <p:cNvPr id="17" name="Rectangle 16">
            <a:extLst>
              <a:ext uri="{FF2B5EF4-FFF2-40B4-BE49-F238E27FC236}">
                <a16:creationId xmlns:a16="http://schemas.microsoft.com/office/drawing/2014/main" id="{D64CE3C6-E22C-6647-A37E-8169472031EB}"/>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19" name="Rectangle 18">
            <a:extLst>
              <a:ext uri="{FF2B5EF4-FFF2-40B4-BE49-F238E27FC236}">
                <a16:creationId xmlns:a16="http://schemas.microsoft.com/office/drawing/2014/main" id="{90F56277-8EA1-3A4C-A639-AFB804678753}"/>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1</a:t>
            </a:r>
          </a:p>
        </p:txBody>
      </p:sp>
      <p:sp>
        <p:nvSpPr>
          <p:cNvPr id="20" name="Rectangle 19">
            <a:extLst>
              <a:ext uri="{FF2B5EF4-FFF2-40B4-BE49-F238E27FC236}">
                <a16:creationId xmlns:a16="http://schemas.microsoft.com/office/drawing/2014/main" id="{5B833224-486E-0C4B-BDED-7F95AFD24F49}"/>
              </a:ext>
            </a:extLst>
          </p:cNvPr>
          <p:cNvSpPr/>
          <p:nvPr/>
        </p:nvSpPr>
        <p:spPr>
          <a:xfrm>
            <a:off x="9262259" y="454456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1" name="Rectangle 20">
            <a:extLst>
              <a:ext uri="{FF2B5EF4-FFF2-40B4-BE49-F238E27FC236}">
                <a16:creationId xmlns:a16="http://schemas.microsoft.com/office/drawing/2014/main" id="{D5430BAA-B6D2-EA40-9EA7-D9D299005D11}"/>
              </a:ext>
            </a:extLst>
          </p:cNvPr>
          <p:cNvSpPr/>
          <p:nvPr/>
        </p:nvSpPr>
        <p:spPr>
          <a:xfrm>
            <a:off x="9262258" y="4048616"/>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2" name="Rectangle 21">
            <a:extLst>
              <a:ext uri="{FF2B5EF4-FFF2-40B4-BE49-F238E27FC236}">
                <a16:creationId xmlns:a16="http://schemas.microsoft.com/office/drawing/2014/main" id="{F4E259DF-B866-7048-8443-8CE20A03EE1D}"/>
              </a:ext>
            </a:extLst>
          </p:cNvPr>
          <p:cNvSpPr/>
          <p:nvPr/>
        </p:nvSpPr>
        <p:spPr>
          <a:xfrm>
            <a:off x="9270425" y="356530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3" name="Rectangle 22">
            <a:extLst>
              <a:ext uri="{FF2B5EF4-FFF2-40B4-BE49-F238E27FC236}">
                <a16:creationId xmlns:a16="http://schemas.microsoft.com/office/drawing/2014/main" id="{D619D3D1-3BFA-4E43-BAC7-6F8967BF4F09}"/>
              </a:ext>
            </a:extLst>
          </p:cNvPr>
          <p:cNvSpPr/>
          <p:nvPr/>
        </p:nvSpPr>
        <p:spPr>
          <a:xfrm>
            <a:off x="9262257" y="305793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4" name="Rectangle 23">
            <a:extLst>
              <a:ext uri="{FF2B5EF4-FFF2-40B4-BE49-F238E27FC236}">
                <a16:creationId xmlns:a16="http://schemas.microsoft.com/office/drawing/2014/main" id="{F50405C1-225D-F342-9FA5-AEF355CFE214}"/>
              </a:ext>
            </a:extLst>
          </p:cNvPr>
          <p:cNvSpPr/>
          <p:nvPr/>
        </p:nvSpPr>
        <p:spPr>
          <a:xfrm>
            <a:off x="9262253" y="256210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system()</a:t>
            </a:r>
          </a:p>
        </p:txBody>
      </p:sp>
      <p:sp>
        <p:nvSpPr>
          <p:cNvPr id="25" name="TextBox 24">
            <a:extLst>
              <a:ext uri="{FF2B5EF4-FFF2-40B4-BE49-F238E27FC236}">
                <a16:creationId xmlns:a16="http://schemas.microsoft.com/office/drawing/2014/main" id="{72E3E306-6D78-764B-9E5A-BF99FA85CFEC}"/>
              </a:ext>
            </a:extLst>
          </p:cNvPr>
          <p:cNvSpPr txBox="1"/>
          <p:nvPr/>
        </p:nvSpPr>
        <p:spPr>
          <a:xfrm>
            <a:off x="8266312" y="230188"/>
            <a:ext cx="2082621" cy="369332"/>
          </a:xfrm>
          <a:prstGeom prst="rect">
            <a:avLst/>
          </a:prstGeom>
          <a:noFill/>
        </p:spPr>
        <p:txBody>
          <a:bodyPr wrap="none" rtlCol="0">
            <a:spAutoFit/>
          </a:bodyPr>
          <a:lstStyle/>
          <a:p>
            <a:r>
              <a:rPr lang="en-US"/>
              <a:t>%</a:t>
            </a:r>
            <a:r>
              <a:rPr lang="en-US" err="1"/>
              <a:t>ebp</a:t>
            </a:r>
            <a:r>
              <a:rPr lang="en-US"/>
              <a:t> = 0x41414141</a:t>
            </a:r>
          </a:p>
        </p:txBody>
      </p:sp>
      <p:sp>
        <p:nvSpPr>
          <p:cNvPr id="26" name="TextBox 25">
            <a:extLst>
              <a:ext uri="{FF2B5EF4-FFF2-40B4-BE49-F238E27FC236}">
                <a16:creationId xmlns:a16="http://schemas.microsoft.com/office/drawing/2014/main" id="{A7BDB869-75FB-0C48-A2DB-FD09BA35622E}"/>
              </a:ext>
            </a:extLst>
          </p:cNvPr>
          <p:cNvSpPr txBox="1"/>
          <p:nvPr/>
        </p:nvSpPr>
        <p:spPr>
          <a:xfrm>
            <a:off x="8401074" y="2814412"/>
            <a:ext cx="676788" cy="369332"/>
          </a:xfrm>
          <a:prstGeom prst="rect">
            <a:avLst/>
          </a:prstGeom>
          <a:noFill/>
        </p:spPr>
        <p:txBody>
          <a:bodyPr wrap="none" rtlCol="0">
            <a:spAutoFit/>
          </a:bodyPr>
          <a:lstStyle/>
          <a:p>
            <a:r>
              <a:rPr lang="en-US"/>
              <a:t>%</a:t>
            </a:r>
            <a:r>
              <a:rPr lang="en-US" err="1"/>
              <a:t>esp</a:t>
            </a:r>
            <a:endParaRPr lang="en-US"/>
          </a:p>
        </p:txBody>
      </p:sp>
      <p:sp>
        <p:nvSpPr>
          <p:cNvPr id="27" name="TextBox 26">
            <a:extLst>
              <a:ext uri="{FF2B5EF4-FFF2-40B4-BE49-F238E27FC236}">
                <a16:creationId xmlns:a16="http://schemas.microsoft.com/office/drawing/2014/main" id="{FFA0EB87-AA7B-B942-95EF-8C50906164D0}"/>
              </a:ext>
            </a:extLst>
          </p:cNvPr>
          <p:cNvSpPr txBox="1"/>
          <p:nvPr/>
        </p:nvSpPr>
        <p:spPr>
          <a:xfrm>
            <a:off x="8401074" y="2361250"/>
            <a:ext cx="676788" cy="369332"/>
          </a:xfrm>
          <a:prstGeom prst="rect">
            <a:avLst/>
          </a:prstGeom>
          <a:noFill/>
        </p:spPr>
        <p:txBody>
          <a:bodyPr wrap="none" rtlCol="0">
            <a:spAutoFit/>
          </a:bodyPr>
          <a:lstStyle/>
          <a:p>
            <a:r>
              <a:rPr lang="en-US"/>
              <a:t>%</a:t>
            </a:r>
            <a:r>
              <a:rPr lang="en-US" err="1"/>
              <a:t>esp</a:t>
            </a:r>
            <a:endParaRPr lang="en-US"/>
          </a:p>
        </p:txBody>
      </p:sp>
    </p:spTree>
    <p:extLst>
      <p:ext uri="{BB962C8B-B14F-4D97-AF65-F5344CB8AC3E}">
        <p14:creationId xmlns:p14="http://schemas.microsoft.com/office/powerpoint/2010/main" val="302138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20" grpId="0" animBg="1"/>
      <p:bldP spid="21" grpId="0" animBg="1"/>
      <p:bldP spid="22" grpId="0" animBg="1"/>
      <p:bldP spid="23" grpId="0" animBg="1"/>
      <p:bldP spid="24" grpId="0" animBg="1"/>
      <p:bldP spid="25" grpId="0"/>
      <p:bldP spid="26" grpId="0"/>
      <p:bldP spid="26" grpId="1"/>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a:t>Function Call and Stack</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7548977" cy="4351338"/>
          </a:xfrm>
        </p:spPr>
        <p:txBody>
          <a:bodyPr/>
          <a:lstStyle/>
          <a:p>
            <a:r>
              <a:rPr lang="en-US" dirty="0"/>
              <a:t>Executing system()</a:t>
            </a:r>
          </a:p>
          <a:p>
            <a:pPr marL="457200" lvl="1" indent="0">
              <a:buNone/>
            </a:pPr>
            <a:r>
              <a:rPr lang="en-US" dirty="0">
                <a:latin typeface="Consolas" panose="020B0609020204030204" pitchFamily="49" charset="0"/>
                <a:cs typeface="Consolas" panose="020B0609020204030204" pitchFamily="49" charset="0"/>
              </a:rPr>
              <a:t>push %</a:t>
            </a:r>
            <a:r>
              <a:rPr lang="en-US" dirty="0" err="1">
                <a:latin typeface="Consolas" panose="020B0609020204030204" pitchFamily="49" charset="0"/>
                <a:cs typeface="Consolas" panose="020B0609020204030204" pitchFamily="49" charset="0"/>
              </a:rPr>
              <a:t>ebp</a:t>
            </a:r>
            <a:endParaRPr lang="en-US" dirty="0">
              <a:latin typeface="Consolas" panose="020B0609020204030204" pitchFamily="49" charset="0"/>
              <a:cs typeface="Consolas" panose="020B0609020204030204" pitchFamily="49" charset="0"/>
            </a:endParaRPr>
          </a:p>
          <a:p>
            <a:pPr marL="457200" lvl="1" indent="0">
              <a:buNone/>
            </a:pPr>
            <a:r>
              <a:rPr lang="en-US" dirty="0">
                <a:latin typeface="Consolas" panose="020B0609020204030204" pitchFamily="49" charset="0"/>
                <a:cs typeface="Consolas" panose="020B0609020204030204" pitchFamily="49" charset="0"/>
              </a:rPr>
              <a:t>mov %</a:t>
            </a:r>
            <a:r>
              <a:rPr lang="en-US" dirty="0" err="1">
                <a:latin typeface="Consolas" panose="020B0609020204030204" pitchFamily="49" charset="0"/>
                <a:cs typeface="Consolas" panose="020B0609020204030204" pitchFamily="49" charset="0"/>
              </a:rPr>
              <a:t>ebp</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esp</a:t>
            </a:r>
            <a:endParaRPr lang="en-US" dirty="0">
              <a:latin typeface="Consolas" panose="020B0609020204030204" pitchFamily="49" charset="0"/>
              <a:cs typeface="Consolas" panose="020B0609020204030204" pitchFamily="49" charset="0"/>
            </a:endParaRPr>
          </a:p>
          <a:p>
            <a:pPr marL="457200" lvl="1" indent="0">
              <a:buNone/>
            </a:pPr>
            <a:r>
              <a:rPr lang="en-US" dirty="0">
                <a:latin typeface="Consolas" panose="020B0609020204030204" pitchFamily="49" charset="0"/>
                <a:cs typeface="Consolas" panose="020B0609020204030204" pitchFamily="49" charset="0"/>
              </a:rPr>
              <a:t>sub $0x10c, %</a:t>
            </a:r>
            <a:r>
              <a:rPr lang="en-US" dirty="0" err="1">
                <a:latin typeface="Consolas" panose="020B0609020204030204" pitchFamily="49" charset="0"/>
                <a:cs typeface="Consolas" panose="020B0609020204030204" pitchFamily="49" charset="0"/>
              </a:rPr>
              <a:t>esp</a:t>
            </a:r>
            <a:endParaRPr lang="en-US" dirty="0">
              <a:latin typeface="Consolas" panose="020B0609020204030204" pitchFamily="49" charset="0"/>
              <a:cs typeface="Consolas" panose="020B0609020204030204" pitchFamily="49" charset="0"/>
            </a:endParaRPr>
          </a:p>
          <a:p>
            <a:pPr lvl="1"/>
            <a:endParaRPr lang="en-US" dirty="0">
              <a:latin typeface="Courier" pitchFamily="2" charset="0"/>
            </a:endParaRPr>
          </a:p>
          <a:p>
            <a:r>
              <a:rPr lang="en-US" dirty="0"/>
              <a:t>Argument access</a:t>
            </a:r>
          </a:p>
          <a:p>
            <a:pPr lvl="1"/>
            <a:r>
              <a:rPr lang="en-US" dirty="0"/>
              <a:t>What is 0x8(%</a:t>
            </a:r>
            <a:r>
              <a:rPr lang="en-US" dirty="0" err="1"/>
              <a:t>ebp</a:t>
            </a:r>
            <a:r>
              <a:rPr lang="en-US" dirty="0"/>
              <a:t>)?</a:t>
            </a:r>
          </a:p>
          <a:p>
            <a:pPr lvl="1"/>
            <a:endParaRPr lang="en-US" dirty="0"/>
          </a:p>
          <a:p>
            <a:r>
              <a:rPr lang="en-US" dirty="0"/>
              <a:t>ARG2 of the vulnerable function will be ARG1</a:t>
            </a:r>
          </a:p>
          <a:p>
            <a:pPr lvl="1"/>
            <a:r>
              <a:rPr lang="en-US" dirty="0"/>
              <a:t>Ret </a:t>
            </a:r>
            <a:r>
              <a:rPr lang="en-US" dirty="0" err="1"/>
              <a:t>addr</a:t>
            </a:r>
            <a:r>
              <a:rPr lang="en-US" dirty="0"/>
              <a:t> + 8!</a:t>
            </a:r>
          </a:p>
          <a:p>
            <a:pPr lvl="1"/>
            <a:endParaRPr lang="en-US" dirty="0"/>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2</a:t>
            </a:r>
          </a:p>
        </p:txBody>
      </p:sp>
      <p:sp>
        <p:nvSpPr>
          <p:cNvPr id="17" name="Rectangle 16">
            <a:extLst>
              <a:ext uri="{FF2B5EF4-FFF2-40B4-BE49-F238E27FC236}">
                <a16:creationId xmlns:a16="http://schemas.microsoft.com/office/drawing/2014/main" id="{D64CE3C6-E22C-6647-A37E-8169472031EB}"/>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19" name="Rectangle 18">
            <a:extLst>
              <a:ext uri="{FF2B5EF4-FFF2-40B4-BE49-F238E27FC236}">
                <a16:creationId xmlns:a16="http://schemas.microsoft.com/office/drawing/2014/main" id="{90F56277-8EA1-3A4C-A639-AFB804678753}"/>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1</a:t>
            </a:r>
          </a:p>
        </p:txBody>
      </p:sp>
      <p:sp>
        <p:nvSpPr>
          <p:cNvPr id="20" name="Rectangle 19">
            <a:extLst>
              <a:ext uri="{FF2B5EF4-FFF2-40B4-BE49-F238E27FC236}">
                <a16:creationId xmlns:a16="http://schemas.microsoft.com/office/drawing/2014/main" id="{5B833224-486E-0C4B-BDED-7F95AFD24F49}"/>
              </a:ext>
            </a:extLst>
          </p:cNvPr>
          <p:cNvSpPr/>
          <p:nvPr/>
        </p:nvSpPr>
        <p:spPr>
          <a:xfrm>
            <a:off x="9262259" y="454456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1" name="Rectangle 20">
            <a:extLst>
              <a:ext uri="{FF2B5EF4-FFF2-40B4-BE49-F238E27FC236}">
                <a16:creationId xmlns:a16="http://schemas.microsoft.com/office/drawing/2014/main" id="{D5430BAA-B6D2-EA40-9EA7-D9D299005D11}"/>
              </a:ext>
            </a:extLst>
          </p:cNvPr>
          <p:cNvSpPr/>
          <p:nvPr/>
        </p:nvSpPr>
        <p:spPr>
          <a:xfrm>
            <a:off x="9262258" y="4048616"/>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2" name="Rectangle 21">
            <a:extLst>
              <a:ext uri="{FF2B5EF4-FFF2-40B4-BE49-F238E27FC236}">
                <a16:creationId xmlns:a16="http://schemas.microsoft.com/office/drawing/2014/main" id="{F4E259DF-B866-7048-8443-8CE20A03EE1D}"/>
              </a:ext>
            </a:extLst>
          </p:cNvPr>
          <p:cNvSpPr/>
          <p:nvPr/>
        </p:nvSpPr>
        <p:spPr>
          <a:xfrm>
            <a:off x="9270425" y="356530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3" name="Rectangle 22">
            <a:extLst>
              <a:ext uri="{FF2B5EF4-FFF2-40B4-BE49-F238E27FC236}">
                <a16:creationId xmlns:a16="http://schemas.microsoft.com/office/drawing/2014/main" id="{D619D3D1-3BFA-4E43-BAC7-6F8967BF4F09}"/>
              </a:ext>
            </a:extLst>
          </p:cNvPr>
          <p:cNvSpPr/>
          <p:nvPr/>
        </p:nvSpPr>
        <p:spPr>
          <a:xfrm>
            <a:off x="9262257" y="305793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4" name="Rectangle 23">
            <a:extLst>
              <a:ext uri="{FF2B5EF4-FFF2-40B4-BE49-F238E27FC236}">
                <a16:creationId xmlns:a16="http://schemas.microsoft.com/office/drawing/2014/main" id="{F50405C1-225D-F342-9FA5-AEF355CFE214}"/>
              </a:ext>
            </a:extLst>
          </p:cNvPr>
          <p:cNvSpPr/>
          <p:nvPr/>
        </p:nvSpPr>
        <p:spPr>
          <a:xfrm>
            <a:off x="9262253" y="256210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system()</a:t>
            </a:r>
          </a:p>
        </p:txBody>
      </p:sp>
      <p:sp>
        <p:nvSpPr>
          <p:cNvPr id="25" name="TextBox 24">
            <a:extLst>
              <a:ext uri="{FF2B5EF4-FFF2-40B4-BE49-F238E27FC236}">
                <a16:creationId xmlns:a16="http://schemas.microsoft.com/office/drawing/2014/main" id="{72E3E306-6D78-764B-9E5A-BF99FA85CFEC}"/>
              </a:ext>
            </a:extLst>
          </p:cNvPr>
          <p:cNvSpPr txBox="1"/>
          <p:nvPr/>
        </p:nvSpPr>
        <p:spPr>
          <a:xfrm>
            <a:off x="8266312" y="230188"/>
            <a:ext cx="2082621" cy="369332"/>
          </a:xfrm>
          <a:prstGeom prst="rect">
            <a:avLst/>
          </a:prstGeom>
          <a:noFill/>
        </p:spPr>
        <p:txBody>
          <a:bodyPr wrap="none" rtlCol="0">
            <a:spAutoFit/>
          </a:bodyPr>
          <a:lstStyle/>
          <a:p>
            <a:r>
              <a:rPr lang="en-US"/>
              <a:t>%</a:t>
            </a:r>
            <a:r>
              <a:rPr lang="en-US" err="1"/>
              <a:t>ebp</a:t>
            </a:r>
            <a:r>
              <a:rPr lang="en-US"/>
              <a:t> = 0x41414141</a:t>
            </a:r>
          </a:p>
        </p:txBody>
      </p:sp>
      <p:sp>
        <p:nvSpPr>
          <p:cNvPr id="27" name="TextBox 26">
            <a:extLst>
              <a:ext uri="{FF2B5EF4-FFF2-40B4-BE49-F238E27FC236}">
                <a16:creationId xmlns:a16="http://schemas.microsoft.com/office/drawing/2014/main" id="{FFA0EB87-AA7B-B942-95EF-8C50906164D0}"/>
              </a:ext>
            </a:extLst>
          </p:cNvPr>
          <p:cNvSpPr txBox="1"/>
          <p:nvPr/>
        </p:nvSpPr>
        <p:spPr>
          <a:xfrm>
            <a:off x="8401074" y="2361250"/>
            <a:ext cx="676788" cy="369332"/>
          </a:xfrm>
          <a:prstGeom prst="rect">
            <a:avLst/>
          </a:prstGeom>
          <a:noFill/>
        </p:spPr>
        <p:txBody>
          <a:bodyPr wrap="none" rtlCol="0">
            <a:spAutoFit/>
          </a:bodyPr>
          <a:lstStyle/>
          <a:p>
            <a:r>
              <a:rPr lang="en-US"/>
              <a:t>%</a:t>
            </a:r>
            <a:r>
              <a:rPr lang="en-US" err="1"/>
              <a:t>esp</a:t>
            </a:r>
            <a:endParaRPr lang="en-US"/>
          </a:p>
        </p:txBody>
      </p:sp>
      <p:sp>
        <p:nvSpPr>
          <p:cNvPr id="28" name="Rectangle 27">
            <a:extLst>
              <a:ext uri="{FF2B5EF4-FFF2-40B4-BE49-F238E27FC236}">
                <a16:creationId xmlns:a16="http://schemas.microsoft.com/office/drawing/2014/main" id="{121F8464-977F-544E-8C6A-E19766FA0037}"/>
              </a:ext>
            </a:extLst>
          </p:cNvPr>
          <p:cNvSpPr/>
          <p:nvPr/>
        </p:nvSpPr>
        <p:spPr>
          <a:xfrm>
            <a:off x="9259532" y="25757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9" name="TextBox 28">
            <a:extLst>
              <a:ext uri="{FF2B5EF4-FFF2-40B4-BE49-F238E27FC236}">
                <a16:creationId xmlns:a16="http://schemas.microsoft.com/office/drawing/2014/main" id="{E6593A12-3594-BD45-8DDD-B80BBD583434}"/>
              </a:ext>
            </a:extLst>
          </p:cNvPr>
          <p:cNvSpPr txBox="1"/>
          <p:nvPr/>
        </p:nvSpPr>
        <p:spPr>
          <a:xfrm>
            <a:off x="8401074" y="2823766"/>
            <a:ext cx="676788" cy="369332"/>
          </a:xfrm>
          <a:prstGeom prst="rect">
            <a:avLst/>
          </a:prstGeom>
          <a:noFill/>
        </p:spPr>
        <p:txBody>
          <a:bodyPr wrap="none" rtlCol="0">
            <a:spAutoFit/>
          </a:bodyPr>
          <a:lstStyle/>
          <a:p>
            <a:r>
              <a:rPr lang="en-US"/>
              <a:t>%</a:t>
            </a:r>
            <a:r>
              <a:rPr lang="en-US" err="1"/>
              <a:t>esp</a:t>
            </a:r>
            <a:endParaRPr lang="en-US"/>
          </a:p>
        </p:txBody>
      </p:sp>
      <p:sp>
        <p:nvSpPr>
          <p:cNvPr id="10" name="TextBox 9">
            <a:extLst>
              <a:ext uri="{FF2B5EF4-FFF2-40B4-BE49-F238E27FC236}">
                <a16:creationId xmlns:a16="http://schemas.microsoft.com/office/drawing/2014/main" id="{200F79E3-1B7C-FD41-B6BC-EAE6C3C38ABB}"/>
              </a:ext>
            </a:extLst>
          </p:cNvPr>
          <p:cNvSpPr txBox="1"/>
          <p:nvPr/>
        </p:nvSpPr>
        <p:spPr>
          <a:xfrm>
            <a:off x="7849153" y="2810159"/>
            <a:ext cx="708848" cy="369332"/>
          </a:xfrm>
          <a:prstGeom prst="rect">
            <a:avLst/>
          </a:prstGeom>
          <a:noFill/>
        </p:spPr>
        <p:txBody>
          <a:bodyPr wrap="none" rtlCol="0">
            <a:spAutoFit/>
          </a:bodyPr>
          <a:lstStyle/>
          <a:p>
            <a:r>
              <a:rPr lang="en-US"/>
              <a:t>%</a:t>
            </a:r>
            <a:r>
              <a:rPr lang="en-US" err="1"/>
              <a:t>ebp</a:t>
            </a:r>
            <a:endParaRPr lang="en-US"/>
          </a:p>
        </p:txBody>
      </p:sp>
      <p:sp>
        <p:nvSpPr>
          <p:cNvPr id="12" name="TextBox 11">
            <a:extLst>
              <a:ext uri="{FF2B5EF4-FFF2-40B4-BE49-F238E27FC236}">
                <a16:creationId xmlns:a16="http://schemas.microsoft.com/office/drawing/2014/main" id="{14B686AD-5717-AF46-AD18-1BD2187794C5}"/>
              </a:ext>
            </a:extLst>
          </p:cNvPr>
          <p:cNvSpPr txBox="1"/>
          <p:nvPr/>
        </p:nvSpPr>
        <p:spPr>
          <a:xfrm>
            <a:off x="8482693" y="5298621"/>
            <a:ext cx="676788" cy="369332"/>
          </a:xfrm>
          <a:prstGeom prst="rect">
            <a:avLst/>
          </a:prstGeom>
          <a:noFill/>
        </p:spPr>
        <p:txBody>
          <a:bodyPr wrap="none" rtlCol="0">
            <a:spAutoFit/>
          </a:bodyPr>
          <a:lstStyle/>
          <a:p>
            <a:r>
              <a:rPr lang="en-US"/>
              <a:t>%</a:t>
            </a:r>
            <a:r>
              <a:rPr lang="en-US" err="1"/>
              <a:t>esp</a:t>
            </a:r>
            <a:endParaRPr lang="en-US"/>
          </a:p>
        </p:txBody>
      </p:sp>
      <p:sp>
        <p:nvSpPr>
          <p:cNvPr id="18" name="TextBox 17">
            <a:extLst>
              <a:ext uri="{FF2B5EF4-FFF2-40B4-BE49-F238E27FC236}">
                <a16:creationId xmlns:a16="http://schemas.microsoft.com/office/drawing/2014/main" id="{FC886BF1-A7F3-234C-BFFB-3214D256DD54}"/>
              </a:ext>
            </a:extLst>
          </p:cNvPr>
          <p:cNvSpPr txBox="1"/>
          <p:nvPr/>
        </p:nvSpPr>
        <p:spPr>
          <a:xfrm>
            <a:off x="11043246" y="2131288"/>
            <a:ext cx="1183337" cy="369332"/>
          </a:xfrm>
          <a:prstGeom prst="rect">
            <a:avLst/>
          </a:prstGeom>
          <a:noFill/>
        </p:spPr>
        <p:txBody>
          <a:bodyPr wrap="none" rtlCol="0">
            <a:spAutoFit/>
          </a:bodyPr>
          <a:lstStyle/>
          <a:p>
            <a:r>
              <a:rPr lang="en-US"/>
              <a:t>0x4(%</a:t>
            </a:r>
            <a:r>
              <a:rPr lang="en-US" err="1"/>
              <a:t>ebp</a:t>
            </a:r>
            <a:r>
              <a:rPr lang="en-US"/>
              <a:t>)</a:t>
            </a:r>
          </a:p>
        </p:txBody>
      </p:sp>
      <p:sp>
        <p:nvSpPr>
          <p:cNvPr id="30" name="TextBox 29">
            <a:extLst>
              <a:ext uri="{FF2B5EF4-FFF2-40B4-BE49-F238E27FC236}">
                <a16:creationId xmlns:a16="http://schemas.microsoft.com/office/drawing/2014/main" id="{6B86FF3A-C3D5-594C-9206-319C74C55487}"/>
              </a:ext>
            </a:extLst>
          </p:cNvPr>
          <p:cNvSpPr txBox="1"/>
          <p:nvPr/>
        </p:nvSpPr>
        <p:spPr>
          <a:xfrm>
            <a:off x="11043245" y="2618213"/>
            <a:ext cx="1183337" cy="369332"/>
          </a:xfrm>
          <a:prstGeom prst="rect">
            <a:avLst/>
          </a:prstGeom>
          <a:noFill/>
        </p:spPr>
        <p:txBody>
          <a:bodyPr wrap="none" rtlCol="0">
            <a:spAutoFit/>
          </a:bodyPr>
          <a:lstStyle/>
          <a:p>
            <a:r>
              <a:rPr lang="en-US"/>
              <a:t>0x0(%</a:t>
            </a:r>
            <a:r>
              <a:rPr lang="en-US" err="1"/>
              <a:t>ebp</a:t>
            </a:r>
            <a:r>
              <a:rPr lang="en-US"/>
              <a:t>)</a:t>
            </a:r>
          </a:p>
        </p:txBody>
      </p:sp>
      <p:sp>
        <p:nvSpPr>
          <p:cNvPr id="31" name="TextBox 30">
            <a:extLst>
              <a:ext uri="{FF2B5EF4-FFF2-40B4-BE49-F238E27FC236}">
                <a16:creationId xmlns:a16="http://schemas.microsoft.com/office/drawing/2014/main" id="{3485493E-82CD-A94D-B5C9-EA41924CED33}"/>
              </a:ext>
            </a:extLst>
          </p:cNvPr>
          <p:cNvSpPr txBox="1"/>
          <p:nvPr/>
        </p:nvSpPr>
        <p:spPr>
          <a:xfrm>
            <a:off x="11043245" y="1628529"/>
            <a:ext cx="1183337" cy="369332"/>
          </a:xfrm>
          <a:prstGeom prst="rect">
            <a:avLst/>
          </a:prstGeom>
          <a:noFill/>
        </p:spPr>
        <p:txBody>
          <a:bodyPr wrap="none" rtlCol="0">
            <a:spAutoFit/>
          </a:bodyPr>
          <a:lstStyle/>
          <a:p>
            <a:r>
              <a:rPr lang="en-US"/>
              <a:t>0x8(%</a:t>
            </a:r>
            <a:r>
              <a:rPr lang="en-US" err="1"/>
              <a:t>ebp</a:t>
            </a:r>
            <a:r>
              <a:rPr lang="en-US"/>
              <a:t>)</a:t>
            </a:r>
          </a:p>
        </p:txBody>
      </p:sp>
      <p:sp>
        <p:nvSpPr>
          <p:cNvPr id="32" name="Rectangle 31">
            <a:extLst>
              <a:ext uri="{FF2B5EF4-FFF2-40B4-BE49-F238E27FC236}">
                <a16:creationId xmlns:a16="http://schemas.microsoft.com/office/drawing/2014/main" id="{83063E2E-0A7C-CF4C-8C43-96DF2E89E6F8}"/>
              </a:ext>
            </a:extLst>
          </p:cNvPr>
          <p:cNvSpPr/>
          <p:nvPr/>
        </p:nvSpPr>
        <p:spPr>
          <a:xfrm>
            <a:off x="6037015" y="3125086"/>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33" name="Rectangle 32">
            <a:extLst>
              <a:ext uri="{FF2B5EF4-FFF2-40B4-BE49-F238E27FC236}">
                <a16:creationId xmlns:a16="http://schemas.microsoft.com/office/drawing/2014/main" id="{60947A4A-E91E-354D-B2DD-33C2EF6937B6}"/>
              </a:ext>
            </a:extLst>
          </p:cNvPr>
          <p:cNvSpPr/>
          <p:nvPr/>
        </p:nvSpPr>
        <p:spPr>
          <a:xfrm>
            <a:off x="6037015" y="262866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34" name="Rectangle 33">
            <a:extLst>
              <a:ext uri="{FF2B5EF4-FFF2-40B4-BE49-F238E27FC236}">
                <a16:creationId xmlns:a16="http://schemas.microsoft.com/office/drawing/2014/main" id="{B2F96175-B851-4B44-BF1C-BF0C2EBF7A60}"/>
              </a:ext>
            </a:extLst>
          </p:cNvPr>
          <p:cNvSpPr/>
          <p:nvPr/>
        </p:nvSpPr>
        <p:spPr>
          <a:xfrm>
            <a:off x="6042464" y="2130980"/>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1</a:t>
            </a:r>
          </a:p>
        </p:txBody>
      </p:sp>
      <p:sp>
        <p:nvSpPr>
          <p:cNvPr id="35" name="Rectangle 34">
            <a:extLst>
              <a:ext uri="{FF2B5EF4-FFF2-40B4-BE49-F238E27FC236}">
                <a16:creationId xmlns:a16="http://schemas.microsoft.com/office/drawing/2014/main" id="{7A83661C-578F-8041-B3FF-5A760B4A201D}"/>
              </a:ext>
            </a:extLst>
          </p:cNvPr>
          <p:cNvSpPr/>
          <p:nvPr/>
        </p:nvSpPr>
        <p:spPr>
          <a:xfrm>
            <a:off x="6037015" y="1621837"/>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2</a:t>
            </a:r>
          </a:p>
        </p:txBody>
      </p:sp>
      <p:sp>
        <p:nvSpPr>
          <p:cNvPr id="36" name="TextBox 35">
            <a:extLst>
              <a:ext uri="{FF2B5EF4-FFF2-40B4-BE49-F238E27FC236}">
                <a16:creationId xmlns:a16="http://schemas.microsoft.com/office/drawing/2014/main" id="{8BFE402E-5ACE-4649-BB11-D400244B604F}"/>
              </a:ext>
            </a:extLst>
          </p:cNvPr>
          <p:cNvSpPr txBox="1"/>
          <p:nvPr/>
        </p:nvSpPr>
        <p:spPr>
          <a:xfrm>
            <a:off x="5246606" y="3373141"/>
            <a:ext cx="708848" cy="369332"/>
          </a:xfrm>
          <a:prstGeom prst="rect">
            <a:avLst/>
          </a:prstGeom>
          <a:noFill/>
        </p:spPr>
        <p:txBody>
          <a:bodyPr wrap="none" rtlCol="0">
            <a:spAutoFit/>
          </a:bodyPr>
          <a:lstStyle/>
          <a:p>
            <a:r>
              <a:rPr lang="en-US"/>
              <a:t>%</a:t>
            </a:r>
            <a:r>
              <a:rPr lang="en-US" err="1"/>
              <a:t>ebp</a:t>
            </a:r>
            <a:endParaRPr lang="en-US"/>
          </a:p>
        </p:txBody>
      </p:sp>
    </p:spTree>
    <p:extLst>
      <p:ext uri="{BB962C8B-B14F-4D97-AF65-F5344CB8AC3E}">
        <p14:creationId xmlns:p14="http://schemas.microsoft.com/office/powerpoint/2010/main" val="9511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animBg="1"/>
      <p:bldP spid="29" grpId="0"/>
      <p:bldP spid="29" grpId="1"/>
      <p:bldP spid="10" grpId="0"/>
      <p:bldP spid="12" grpId="0"/>
      <p:bldP spid="18" grpId="0"/>
      <p:bldP spid="30" grpId="0"/>
      <p:bldP spid="31"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117848C-9FBD-B743-AEC3-422932769AC7}"/>
              </a:ext>
            </a:extLst>
          </p:cNvPr>
          <p:cNvPicPr>
            <a:picLocks noChangeAspect="1"/>
          </p:cNvPicPr>
          <p:nvPr/>
        </p:nvPicPr>
        <p:blipFill>
          <a:blip r:embed="rId2"/>
          <a:stretch>
            <a:fillRect/>
          </a:stretch>
        </p:blipFill>
        <p:spPr>
          <a:xfrm>
            <a:off x="5829044" y="2073680"/>
            <a:ext cx="6375648" cy="4784319"/>
          </a:xfrm>
          <a:prstGeom prst="rect">
            <a:avLst/>
          </a:prstGeom>
        </p:spPr>
      </p:pic>
      <p:sp>
        <p:nvSpPr>
          <p:cNvPr id="5" name="Rectangle 4">
            <a:extLst>
              <a:ext uri="{FF2B5EF4-FFF2-40B4-BE49-F238E27FC236}">
                <a16:creationId xmlns:a16="http://schemas.microsoft.com/office/drawing/2014/main" id="{45E6A27F-563E-C949-8DD7-F5E516CB844B}"/>
              </a:ext>
            </a:extLst>
          </p:cNvPr>
          <p:cNvSpPr/>
          <p:nvPr/>
        </p:nvSpPr>
        <p:spPr>
          <a:xfrm>
            <a:off x="842339" y="282947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COOKIE</a:t>
            </a:r>
          </a:p>
        </p:txBody>
      </p:sp>
      <p:sp>
        <p:nvSpPr>
          <p:cNvPr id="20" name="Rectangle 19">
            <a:extLst>
              <a:ext uri="{FF2B5EF4-FFF2-40B4-BE49-F238E27FC236}">
                <a16:creationId xmlns:a16="http://schemas.microsoft.com/office/drawing/2014/main" id="{D28937AF-9D98-1A44-AC0C-1DF282848EAE}"/>
              </a:ext>
            </a:extLst>
          </p:cNvPr>
          <p:cNvSpPr/>
          <p:nvPr/>
        </p:nvSpPr>
        <p:spPr>
          <a:xfrm>
            <a:off x="836910" y="284135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2" name="Title 1">
            <a:extLst>
              <a:ext uri="{FF2B5EF4-FFF2-40B4-BE49-F238E27FC236}">
                <a16:creationId xmlns:a16="http://schemas.microsoft.com/office/drawing/2014/main" id="{115DDEDA-7954-7347-BB46-504947C75ADD}"/>
              </a:ext>
            </a:extLst>
          </p:cNvPr>
          <p:cNvSpPr>
            <a:spLocks noGrp="1"/>
          </p:cNvSpPr>
          <p:nvPr>
            <p:ph type="title"/>
          </p:nvPr>
        </p:nvSpPr>
        <p:spPr/>
        <p:txBody>
          <a:bodyPr/>
          <a:lstStyle/>
          <a:p>
            <a:r>
              <a:rPr lang="en-US"/>
              <a:t>Stack Buffer Overflow + Run Shellcode</a:t>
            </a:r>
          </a:p>
        </p:txBody>
      </p:sp>
      <p:sp>
        <p:nvSpPr>
          <p:cNvPr id="3" name="Content Placeholder 2">
            <a:extLst>
              <a:ext uri="{FF2B5EF4-FFF2-40B4-BE49-F238E27FC236}">
                <a16:creationId xmlns:a16="http://schemas.microsoft.com/office/drawing/2014/main" id="{FD599644-1F3E-9A4F-974A-3840810D7B08}"/>
              </a:ext>
            </a:extLst>
          </p:cNvPr>
          <p:cNvSpPr>
            <a:spLocks noGrp="1"/>
          </p:cNvSpPr>
          <p:nvPr>
            <p:ph idx="1"/>
          </p:nvPr>
        </p:nvSpPr>
        <p:spPr/>
        <p:txBody>
          <a:bodyPr/>
          <a:lstStyle/>
          <a:p>
            <a:endParaRPr lang="en-US">
              <a:latin typeface="Courier" pitchFamily="2" charset="0"/>
            </a:endParaRPr>
          </a:p>
          <a:p>
            <a:pPr lvl="1"/>
            <a:endParaRPr lang="en-US">
              <a:latin typeface="Courier" pitchFamily="2" charset="0"/>
            </a:endParaRPr>
          </a:p>
        </p:txBody>
      </p:sp>
      <p:sp>
        <p:nvSpPr>
          <p:cNvPr id="6" name="Rectangle 5">
            <a:extLst>
              <a:ext uri="{FF2B5EF4-FFF2-40B4-BE49-F238E27FC236}">
                <a16:creationId xmlns:a16="http://schemas.microsoft.com/office/drawing/2014/main" id="{3EE42366-4EE3-0B44-BC09-E7436CD2B8C4}"/>
              </a:ext>
            </a:extLst>
          </p:cNvPr>
          <p:cNvSpPr/>
          <p:nvPr/>
        </p:nvSpPr>
        <p:spPr>
          <a:xfrm>
            <a:off x="842341" y="332526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7" name="Rectangle 6">
            <a:extLst>
              <a:ext uri="{FF2B5EF4-FFF2-40B4-BE49-F238E27FC236}">
                <a16:creationId xmlns:a16="http://schemas.microsoft.com/office/drawing/2014/main" id="{B5FBA4B3-A072-7C44-B847-D74CC0C7B1D3}"/>
              </a:ext>
            </a:extLst>
          </p:cNvPr>
          <p:cNvSpPr/>
          <p:nvPr/>
        </p:nvSpPr>
        <p:spPr>
          <a:xfrm>
            <a:off x="842342" y="382200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8" name="Rectangle 7">
            <a:extLst>
              <a:ext uri="{FF2B5EF4-FFF2-40B4-BE49-F238E27FC236}">
                <a16:creationId xmlns:a16="http://schemas.microsoft.com/office/drawing/2014/main" id="{7E91085A-9155-F842-ACFC-4202132FC7E1}"/>
              </a:ext>
            </a:extLst>
          </p:cNvPr>
          <p:cNvSpPr/>
          <p:nvPr/>
        </p:nvSpPr>
        <p:spPr>
          <a:xfrm>
            <a:off x="842343" y="431685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BUFFER</a:t>
            </a:r>
          </a:p>
        </p:txBody>
      </p:sp>
      <p:sp>
        <p:nvSpPr>
          <p:cNvPr id="9" name="Rectangle 8">
            <a:extLst>
              <a:ext uri="{FF2B5EF4-FFF2-40B4-BE49-F238E27FC236}">
                <a16:creationId xmlns:a16="http://schemas.microsoft.com/office/drawing/2014/main" id="{39F23616-5D15-B84E-8AF4-453A276B4658}"/>
              </a:ext>
            </a:extLst>
          </p:cNvPr>
          <p:cNvSpPr/>
          <p:nvPr/>
        </p:nvSpPr>
        <p:spPr>
          <a:xfrm>
            <a:off x="842335" y="233273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10" name="Rectangle 9">
            <a:extLst>
              <a:ext uri="{FF2B5EF4-FFF2-40B4-BE49-F238E27FC236}">
                <a16:creationId xmlns:a16="http://schemas.microsoft.com/office/drawing/2014/main" id="{702860CB-7F68-3A47-A847-3FEE3C885AEE}"/>
              </a:ext>
            </a:extLst>
          </p:cNvPr>
          <p:cNvSpPr/>
          <p:nvPr/>
        </p:nvSpPr>
        <p:spPr>
          <a:xfrm>
            <a:off x="842335" y="183630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12" name="Rectangle 11">
            <a:extLst>
              <a:ext uri="{FF2B5EF4-FFF2-40B4-BE49-F238E27FC236}">
                <a16:creationId xmlns:a16="http://schemas.microsoft.com/office/drawing/2014/main" id="{C1FE6312-84FD-E140-8E10-6250749EB61A}"/>
              </a:ext>
            </a:extLst>
          </p:cNvPr>
          <p:cNvSpPr/>
          <p:nvPr/>
        </p:nvSpPr>
        <p:spPr>
          <a:xfrm>
            <a:off x="842334" y="431032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13" name="Rectangle 12">
            <a:extLst>
              <a:ext uri="{FF2B5EF4-FFF2-40B4-BE49-F238E27FC236}">
                <a16:creationId xmlns:a16="http://schemas.microsoft.com/office/drawing/2014/main" id="{48F294E8-3B3D-9E46-99B7-6ACE98DD2FBE}"/>
              </a:ext>
            </a:extLst>
          </p:cNvPr>
          <p:cNvSpPr/>
          <p:nvPr/>
        </p:nvSpPr>
        <p:spPr>
          <a:xfrm>
            <a:off x="843631" y="38143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BBBB</a:t>
            </a:r>
          </a:p>
        </p:txBody>
      </p:sp>
      <p:sp>
        <p:nvSpPr>
          <p:cNvPr id="14" name="Rectangle 13">
            <a:extLst>
              <a:ext uri="{FF2B5EF4-FFF2-40B4-BE49-F238E27FC236}">
                <a16:creationId xmlns:a16="http://schemas.microsoft.com/office/drawing/2014/main" id="{B73FB4FB-5F4E-3E49-B2ED-8471E70B33DB}"/>
              </a:ext>
            </a:extLst>
          </p:cNvPr>
          <p:cNvSpPr/>
          <p:nvPr/>
        </p:nvSpPr>
        <p:spPr>
          <a:xfrm>
            <a:off x="843630" y="329743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CCCC</a:t>
            </a:r>
          </a:p>
        </p:txBody>
      </p:sp>
      <p:sp>
        <p:nvSpPr>
          <p:cNvPr id="15" name="Rectangle 14">
            <a:extLst>
              <a:ext uri="{FF2B5EF4-FFF2-40B4-BE49-F238E27FC236}">
                <a16:creationId xmlns:a16="http://schemas.microsoft.com/office/drawing/2014/main" id="{82C3C131-BE9E-C642-A4EA-F630BA479AA0}"/>
              </a:ext>
            </a:extLst>
          </p:cNvPr>
          <p:cNvSpPr/>
          <p:nvPr/>
        </p:nvSpPr>
        <p:spPr>
          <a:xfrm>
            <a:off x="843629" y="277440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DDDD</a:t>
            </a:r>
          </a:p>
        </p:txBody>
      </p:sp>
      <p:sp>
        <p:nvSpPr>
          <p:cNvPr id="16" name="Rectangle 15">
            <a:extLst>
              <a:ext uri="{FF2B5EF4-FFF2-40B4-BE49-F238E27FC236}">
                <a16:creationId xmlns:a16="http://schemas.microsoft.com/office/drawing/2014/main" id="{23AED82D-BD9E-7748-ACC0-B0F4327F19E3}"/>
              </a:ext>
            </a:extLst>
          </p:cNvPr>
          <p:cNvSpPr/>
          <p:nvPr/>
        </p:nvSpPr>
        <p:spPr>
          <a:xfrm>
            <a:off x="840441" y="231196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EEEE</a:t>
            </a:r>
          </a:p>
        </p:txBody>
      </p:sp>
      <p:sp>
        <p:nvSpPr>
          <p:cNvPr id="17" name="Rectangle 16">
            <a:extLst>
              <a:ext uri="{FF2B5EF4-FFF2-40B4-BE49-F238E27FC236}">
                <a16:creationId xmlns:a16="http://schemas.microsoft.com/office/drawing/2014/main" id="{D8227635-6350-2445-8660-81F07E95B54C}"/>
              </a:ext>
            </a:extLst>
          </p:cNvPr>
          <p:cNvSpPr/>
          <p:nvPr/>
        </p:nvSpPr>
        <p:spPr>
          <a:xfrm>
            <a:off x="838200" y="1825625"/>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ADDR of SHELLCODE</a:t>
            </a:r>
          </a:p>
        </p:txBody>
      </p:sp>
      <p:cxnSp>
        <p:nvCxnSpPr>
          <p:cNvPr id="22" name="Straight Arrow Connector 21">
            <a:extLst>
              <a:ext uri="{FF2B5EF4-FFF2-40B4-BE49-F238E27FC236}">
                <a16:creationId xmlns:a16="http://schemas.microsoft.com/office/drawing/2014/main" id="{4209DF86-970E-5C4C-9D99-146A41B144A5}"/>
              </a:ext>
            </a:extLst>
          </p:cNvPr>
          <p:cNvCxnSpPr>
            <a:cxnSpLocks/>
            <a:stCxn id="17" idx="3"/>
          </p:cNvCxnSpPr>
          <p:nvPr/>
        </p:nvCxnSpPr>
        <p:spPr>
          <a:xfrm>
            <a:off x="2602849" y="2073681"/>
            <a:ext cx="7079994" cy="160806"/>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95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a:t>Calling System(“/bin/</a:t>
            </a:r>
            <a:r>
              <a:rPr lang="en-US" err="1"/>
              <a:t>sh</a:t>
            </a:r>
            <a:r>
              <a:rPr lang="en-US"/>
              <a:t>”)</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r>
              <a:rPr lang="en-US"/>
              <a:t>Let’s overwrite</a:t>
            </a:r>
          </a:p>
          <a:p>
            <a:pPr lvl="1"/>
            <a:r>
              <a:rPr lang="en-US"/>
              <a:t>RET ADDR = </a:t>
            </a:r>
            <a:r>
              <a:rPr lang="en-US" err="1"/>
              <a:t>addr</a:t>
            </a:r>
            <a:r>
              <a:rPr lang="en-US"/>
              <a:t> of system()</a:t>
            </a:r>
          </a:p>
          <a:p>
            <a:pPr lvl="1"/>
            <a:r>
              <a:rPr lang="en-US"/>
              <a:t>ARG2 = “/bin/</a:t>
            </a:r>
            <a:r>
              <a:rPr lang="en-US" err="1"/>
              <a:t>sh</a:t>
            </a:r>
            <a:r>
              <a:rPr lang="en-US"/>
              <a:t>”</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81305" y="3365286"/>
            <a:ext cx="708848" cy="369332"/>
          </a:xfrm>
          <a:prstGeom prst="rect">
            <a:avLst/>
          </a:prstGeom>
          <a:noFill/>
        </p:spPr>
        <p:txBody>
          <a:bodyPr wrap="none" rtlCol="0">
            <a:spAutoFit/>
          </a:bodyPr>
          <a:lstStyle/>
          <a:p>
            <a:r>
              <a:rPr lang="en-US"/>
              <a:t>%</a:t>
            </a:r>
            <a:r>
              <a:rPr lang="en-US" err="1"/>
              <a:t>ebp</a:t>
            </a:r>
            <a:endParaRPr lang="en-US"/>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a:t>%</a:t>
            </a:r>
            <a:r>
              <a:rPr lang="en-US" err="1"/>
              <a:t>esp</a:t>
            </a:r>
            <a:endParaRPr lang="en-US"/>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1</a:t>
            </a:r>
          </a:p>
        </p:txBody>
      </p:sp>
      <p:sp>
        <p:nvSpPr>
          <p:cNvPr id="18" name="Rectangle 17">
            <a:extLst>
              <a:ext uri="{FF2B5EF4-FFF2-40B4-BE49-F238E27FC236}">
                <a16:creationId xmlns:a16="http://schemas.microsoft.com/office/drawing/2014/main" id="{9B507964-6761-F042-AEA0-1AE7FA8945BA}"/>
              </a:ext>
            </a:extLst>
          </p:cNvPr>
          <p:cNvSpPr/>
          <p:nvPr/>
        </p:nvSpPr>
        <p:spPr>
          <a:xfrm>
            <a:off x="9270425" y="1049613"/>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3</a:t>
            </a:r>
          </a:p>
        </p:txBody>
      </p:sp>
      <p:sp>
        <p:nvSpPr>
          <p:cNvPr id="19" name="Rectangle 18">
            <a:extLst>
              <a:ext uri="{FF2B5EF4-FFF2-40B4-BE49-F238E27FC236}">
                <a16:creationId xmlns:a16="http://schemas.microsoft.com/office/drawing/2014/main" id="{08702472-2937-EE4F-A6C2-6BA8C9257893}"/>
              </a:ext>
            </a:extLst>
          </p:cNvPr>
          <p:cNvSpPr/>
          <p:nvPr/>
        </p:nvSpPr>
        <p:spPr>
          <a:xfrm>
            <a:off x="9270424" y="549655"/>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4</a:t>
            </a:r>
          </a:p>
        </p:txBody>
      </p:sp>
      <p:sp>
        <p:nvSpPr>
          <p:cNvPr id="20" name="Rectangle 19">
            <a:extLst>
              <a:ext uri="{FF2B5EF4-FFF2-40B4-BE49-F238E27FC236}">
                <a16:creationId xmlns:a16="http://schemas.microsoft.com/office/drawing/2014/main" id="{16FB542D-98D7-A34D-BE3B-B4E2B8AFB9CE}"/>
              </a:ext>
            </a:extLst>
          </p:cNvPr>
          <p:cNvSpPr/>
          <p:nvPr/>
        </p:nvSpPr>
        <p:spPr>
          <a:xfrm>
            <a:off x="9270424" y="3698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5</a:t>
            </a:r>
          </a:p>
        </p:txBody>
      </p:sp>
      <p:sp>
        <p:nvSpPr>
          <p:cNvPr id="21" name="Rectangle 20">
            <a:extLst>
              <a:ext uri="{FF2B5EF4-FFF2-40B4-BE49-F238E27FC236}">
                <a16:creationId xmlns:a16="http://schemas.microsoft.com/office/drawing/2014/main" id="{1E423BC3-A027-4843-92A8-4B8AC93A4C25}"/>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2" name="Rectangle 21">
            <a:extLst>
              <a:ext uri="{FF2B5EF4-FFF2-40B4-BE49-F238E27FC236}">
                <a16:creationId xmlns:a16="http://schemas.microsoft.com/office/drawing/2014/main" id="{2940DDE1-3C4E-524B-BFEB-CE849CCBBD81}"/>
              </a:ext>
            </a:extLst>
          </p:cNvPr>
          <p:cNvSpPr/>
          <p:nvPr/>
        </p:nvSpPr>
        <p:spPr>
          <a:xfrm>
            <a:off x="9254996" y="45538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3" name="Rectangle 22">
            <a:extLst>
              <a:ext uri="{FF2B5EF4-FFF2-40B4-BE49-F238E27FC236}">
                <a16:creationId xmlns:a16="http://schemas.microsoft.com/office/drawing/2014/main" id="{A793C5BA-E7C0-5D45-8EAB-0A335B21E07F}"/>
              </a:ext>
            </a:extLst>
          </p:cNvPr>
          <p:cNvSpPr/>
          <p:nvPr/>
        </p:nvSpPr>
        <p:spPr>
          <a:xfrm>
            <a:off x="9262258" y="40393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4" name="Rectangle 23">
            <a:extLst>
              <a:ext uri="{FF2B5EF4-FFF2-40B4-BE49-F238E27FC236}">
                <a16:creationId xmlns:a16="http://schemas.microsoft.com/office/drawing/2014/main" id="{00C7D8A0-B3D7-A040-8E13-34D1D5F57540}"/>
              </a:ext>
            </a:extLst>
          </p:cNvPr>
          <p:cNvSpPr/>
          <p:nvPr/>
        </p:nvSpPr>
        <p:spPr>
          <a:xfrm>
            <a:off x="9280626" y="355650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5" name="Rectangle 24">
            <a:extLst>
              <a:ext uri="{FF2B5EF4-FFF2-40B4-BE49-F238E27FC236}">
                <a16:creationId xmlns:a16="http://schemas.microsoft.com/office/drawing/2014/main" id="{8512E27E-69D8-ED49-B7DC-34FC625359DF}"/>
              </a:ext>
            </a:extLst>
          </p:cNvPr>
          <p:cNvSpPr/>
          <p:nvPr/>
        </p:nvSpPr>
        <p:spPr>
          <a:xfrm>
            <a:off x="9277904" y="306548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6" name="Rectangle 25">
            <a:extLst>
              <a:ext uri="{FF2B5EF4-FFF2-40B4-BE49-F238E27FC236}">
                <a16:creationId xmlns:a16="http://schemas.microsoft.com/office/drawing/2014/main" id="{D95EDCF6-5641-1B44-BF2C-58C25B997BB0}"/>
              </a:ext>
            </a:extLst>
          </p:cNvPr>
          <p:cNvSpPr/>
          <p:nvPr/>
        </p:nvSpPr>
        <p:spPr>
          <a:xfrm>
            <a:off x="9252048" y="258776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System()</a:t>
            </a:r>
          </a:p>
        </p:txBody>
      </p:sp>
      <p:sp>
        <p:nvSpPr>
          <p:cNvPr id="27" name="Rectangle 26">
            <a:extLst>
              <a:ext uri="{FF2B5EF4-FFF2-40B4-BE49-F238E27FC236}">
                <a16:creationId xmlns:a16="http://schemas.microsoft.com/office/drawing/2014/main" id="{913FAC56-6F3F-ED4F-90D9-E8CD427D5114}"/>
              </a:ext>
            </a:extLst>
          </p:cNvPr>
          <p:cNvSpPr/>
          <p:nvPr/>
        </p:nvSpPr>
        <p:spPr>
          <a:xfrm>
            <a:off x="9252047" y="207914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BBBB</a:t>
            </a:r>
          </a:p>
        </p:txBody>
      </p:sp>
      <p:sp>
        <p:nvSpPr>
          <p:cNvPr id="28" name="Rectangle 27">
            <a:extLst>
              <a:ext uri="{FF2B5EF4-FFF2-40B4-BE49-F238E27FC236}">
                <a16:creationId xmlns:a16="http://schemas.microsoft.com/office/drawing/2014/main" id="{643E0E86-95C8-EB49-95C6-DB96A8595DB8}"/>
              </a:ext>
            </a:extLst>
          </p:cNvPr>
          <p:cNvSpPr/>
          <p:nvPr/>
        </p:nvSpPr>
        <p:spPr>
          <a:xfrm>
            <a:off x="9252046" y="1570553"/>
            <a:ext cx="1790507"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err="1"/>
              <a:t>Addr</a:t>
            </a:r>
            <a:r>
              <a:rPr lang="en-US" sz="1700"/>
              <a:t> of “/bin/</a:t>
            </a:r>
            <a:r>
              <a:rPr lang="en-US" sz="1700" err="1"/>
              <a:t>sh</a:t>
            </a:r>
            <a:r>
              <a:rPr lang="en-US" sz="1700"/>
              <a:t>”</a:t>
            </a:r>
          </a:p>
        </p:txBody>
      </p:sp>
    </p:spTree>
    <p:extLst>
      <p:ext uri="{BB962C8B-B14F-4D97-AF65-F5344CB8AC3E}">
        <p14:creationId xmlns:p14="http://schemas.microsoft.com/office/powerpoint/2010/main" val="2637622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a:t>Calling System(“/bin/</a:t>
            </a:r>
            <a:r>
              <a:rPr lang="en-US" err="1"/>
              <a:t>sh</a:t>
            </a:r>
            <a:r>
              <a:rPr lang="en-US"/>
              <a:t>”)</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r>
              <a:rPr lang="en-US"/>
              <a:t>Let’s overwrite</a:t>
            </a:r>
          </a:p>
          <a:p>
            <a:pPr lvl="1"/>
            <a:r>
              <a:rPr lang="en-US"/>
              <a:t>RET ADDR = </a:t>
            </a:r>
            <a:r>
              <a:rPr lang="en-US" err="1"/>
              <a:t>addr</a:t>
            </a:r>
            <a:r>
              <a:rPr lang="en-US"/>
              <a:t> of system()</a:t>
            </a:r>
          </a:p>
          <a:p>
            <a:pPr lvl="1"/>
            <a:r>
              <a:rPr lang="en-US"/>
              <a:t>ARG2 = “/bin/</a:t>
            </a:r>
            <a:r>
              <a:rPr lang="en-US" err="1"/>
              <a:t>sh</a:t>
            </a:r>
            <a:r>
              <a:rPr lang="en-US"/>
              <a:t>”</a:t>
            </a:r>
          </a:p>
          <a:p>
            <a:pPr lvl="1"/>
            <a:endParaRPr lang="en-US"/>
          </a:p>
          <a:p>
            <a:pPr lvl="1"/>
            <a:endParaRPr lang="en-US"/>
          </a:p>
          <a:p>
            <a:r>
              <a:rPr lang="en-US"/>
              <a:t>When running system…</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36093" y="2899207"/>
            <a:ext cx="708848" cy="369332"/>
          </a:xfrm>
          <a:prstGeom prst="rect">
            <a:avLst/>
          </a:prstGeom>
          <a:noFill/>
        </p:spPr>
        <p:txBody>
          <a:bodyPr wrap="none" rtlCol="0">
            <a:spAutoFit/>
          </a:bodyPr>
          <a:lstStyle/>
          <a:p>
            <a:r>
              <a:rPr lang="en-US"/>
              <a:t>%</a:t>
            </a:r>
            <a:r>
              <a:rPr lang="en-US" err="1"/>
              <a:t>ebp</a:t>
            </a:r>
            <a:endParaRPr lang="en-US"/>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a:t>%</a:t>
            </a:r>
            <a:r>
              <a:rPr lang="en-US" err="1"/>
              <a:t>esp</a:t>
            </a:r>
            <a:endParaRPr lang="en-US"/>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1</a:t>
            </a:r>
          </a:p>
        </p:txBody>
      </p:sp>
      <p:sp>
        <p:nvSpPr>
          <p:cNvPr id="18" name="Rectangle 17">
            <a:extLst>
              <a:ext uri="{FF2B5EF4-FFF2-40B4-BE49-F238E27FC236}">
                <a16:creationId xmlns:a16="http://schemas.microsoft.com/office/drawing/2014/main" id="{9B507964-6761-F042-AEA0-1AE7FA8945BA}"/>
              </a:ext>
            </a:extLst>
          </p:cNvPr>
          <p:cNvSpPr/>
          <p:nvPr/>
        </p:nvSpPr>
        <p:spPr>
          <a:xfrm>
            <a:off x="9270425" y="1049613"/>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3</a:t>
            </a:r>
          </a:p>
        </p:txBody>
      </p:sp>
      <p:sp>
        <p:nvSpPr>
          <p:cNvPr id="19" name="Rectangle 18">
            <a:extLst>
              <a:ext uri="{FF2B5EF4-FFF2-40B4-BE49-F238E27FC236}">
                <a16:creationId xmlns:a16="http://schemas.microsoft.com/office/drawing/2014/main" id="{08702472-2937-EE4F-A6C2-6BA8C9257893}"/>
              </a:ext>
            </a:extLst>
          </p:cNvPr>
          <p:cNvSpPr/>
          <p:nvPr/>
        </p:nvSpPr>
        <p:spPr>
          <a:xfrm>
            <a:off x="9270424" y="549655"/>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4</a:t>
            </a:r>
          </a:p>
        </p:txBody>
      </p:sp>
      <p:sp>
        <p:nvSpPr>
          <p:cNvPr id="20" name="Rectangle 19">
            <a:extLst>
              <a:ext uri="{FF2B5EF4-FFF2-40B4-BE49-F238E27FC236}">
                <a16:creationId xmlns:a16="http://schemas.microsoft.com/office/drawing/2014/main" id="{16FB542D-98D7-A34D-BE3B-B4E2B8AFB9CE}"/>
              </a:ext>
            </a:extLst>
          </p:cNvPr>
          <p:cNvSpPr/>
          <p:nvPr/>
        </p:nvSpPr>
        <p:spPr>
          <a:xfrm>
            <a:off x="9270424" y="3698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5</a:t>
            </a:r>
          </a:p>
        </p:txBody>
      </p:sp>
      <p:sp>
        <p:nvSpPr>
          <p:cNvPr id="21" name="Rectangle 20">
            <a:extLst>
              <a:ext uri="{FF2B5EF4-FFF2-40B4-BE49-F238E27FC236}">
                <a16:creationId xmlns:a16="http://schemas.microsoft.com/office/drawing/2014/main" id="{1E423BC3-A027-4843-92A8-4B8AC93A4C25}"/>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2" name="Rectangle 21">
            <a:extLst>
              <a:ext uri="{FF2B5EF4-FFF2-40B4-BE49-F238E27FC236}">
                <a16:creationId xmlns:a16="http://schemas.microsoft.com/office/drawing/2014/main" id="{2940DDE1-3C4E-524B-BFEB-CE849CCBBD81}"/>
              </a:ext>
            </a:extLst>
          </p:cNvPr>
          <p:cNvSpPr/>
          <p:nvPr/>
        </p:nvSpPr>
        <p:spPr>
          <a:xfrm>
            <a:off x="9254996" y="45538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3" name="Rectangle 22">
            <a:extLst>
              <a:ext uri="{FF2B5EF4-FFF2-40B4-BE49-F238E27FC236}">
                <a16:creationId xmlns:a16="http://schemas.microsoft.com/office/drawing/2014/main" id="{A793C5BA-E7C0-5D45-8EAB-0A335B21E07F}"/>
              </a:ext>
            </a:extLst>
          </p:cNvPr>
          <p:cNvSpPr/>
          <p:nvPr/>
        </p:nvSpPr>
        <p:spPr>
          <a:xfrm>
            <a:off x="9262258" y="40393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4" name="Rectangle 23">
            <a:extLst>
              <a:ext uri="{FF2B5EF4-FFF2-40B4-BE49-F238E27FC236}">
                <a16:creationId xmlns:a16="http://schemas.microsoft.com/office/drawing/2014/main" id="{00C7D8A0-B3D7-A040-8E13-34D1D5F57540}"/>
              </a:ext>
            </a:extLst>
          </p:cNvPr>
          <p:cNvSpPr/>
          <p:nvPr/>
        </p:nvSpPr>
        <p:spPr>
          <a:xfrm>
            <a:off x="9280626" y="355650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5" name="Rectangle 24">
            <a:extLst>
              <a:ext uri="{FF2B5EF4-FFF2-40B4-BE49-F238E27FC236}">
                <a16:creationId xmlns:a16="http://schemas.microsoft.com/office/drawing/2014/main" id="{8512E27E-69D8-ED49-B7DC-34FC625359DF}"/>
              </a:ext>
            </a:extLst>
          </p:cNvPr>
          <p:cNvSpPr/>
          <p:nvPr/>
        </p:nvSpPr>
        <p:spPr>
          <a:xfrm>
            <a:off x="9277904" y="306548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6" name="Rectangle 25">
            <a:extLst>
              <a:ext uri="{FF2B5EF4-FFF2-40B4-BE49-F238E27FC236}">
                <a16:creationId xmlns:a16="http://schemas.microsoft.com/office/drawing/2014/main" id="{D95EDCF6-5641-1B44-BF2C-58C25B997BB0}"/>
              </a:ext>
            </a:extLst>
          </p:cNvPr>
          <p:cNvSpPr/>
          <p:nvPr/>
        </p:nvSpPr>
        <p:spPr>
          <a:xfrm>
            <a:off x="9252048" y="258776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7" name="Rectangle 26">
            <a:extLst>
              <a:ext uri="{FF2B5EF4-FFF2-40B4-BE49-F238E27FC236}">
                <a16:creationId xmlns:a16="http://schemas.microsoft.com/office/drawing/2014/main" id="{913FAC56-6F3F-ED4F-90D9-E8CD427D5114}"/>
              </a:ext>
            </a:extLst>
          </p:cNvPr>
          <p:cNvSpPr/>
          <p:nvPr/>
        </p:nvSpPr>
        <p:spPr>
          <a:xfrm>
            <a:off x="9252047" y="207914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BBBB</a:t>
            </a:r>
          </a:p>
        </p:txBody>
      </p:sp>
      <p:sp>
        <p:nvSpPr>
          <p:cNvPr id="28" name="Rectangle 27">
            <a:extLst>
              <a:ext uri="{FF2B5EF4-FFF2-40B4-BE49-F238E27FC236}">
                <a16:creationId xmlns:a16="http://schemas.microsoft.com/office/drawing/2014/main" id="{643E0E86-95C8-EB49-95C6-DB96A8595DB8}"/>
              </a:ext>
            </a:extLst>
          </p:cNvPr>
          <p:cNvSpPr/>
          <p:nvPr/>
        </p:nvSpPr>
        <p:spPr>
          <a:xfrm>
            <a:off x="9252046" y="1570553"/>
            <a:ext cx="1790507"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err="1"/>
              <a:t>Addr</a:t>
            </a:r>
            <a:r>
              <a:rPr lang="en-US" sz="1700"/>
              <a:t> of “/bin/</a:t>
            </a:r>
            <a:r>
              <a:rPr lang="en-US" sz="1700" err="1"/>
              <a:t>sh</a:t>
            </a:r>
            <a:r>
              <a:rPr lang="en-US" sz="1700"/>
              <a:t>”</a:t>
            </a:r>
          </a:p>
        </p:txBody>
      </p:sp>
      <p:sp>
        <p:nvSpPr>
          <p:cNvPr id="10" name="TextBox 9">
            <a:extLst>
              <a:ext uri="{FF2B5EF4-FFF2-40B4-BE49-F238E27FC236}">
                <a16:creationId xmlns:a16="http://schemas.microsoft.com/office/drawing/2014/main" id="{CBE04D2A-EF23-EF43-AC69-C395DD0E2245}"/>
              </a:ext>
            </a:extLst>
          </p:cNvPr>
          <p:cNvSpPr txBox="1"/>
          <p:nvPr/>
        </p:nvSpPr>
        <p:spPr>
          <a:xfrm>
            <a:off x="11054121" y="1624775"/>
            <a:ext cx="1183337" cy="369332"/>
          </a:xfrm>
          <a:prstGeom prst="rect">
            <a:avLst/>
          </a:prstGeom>
          <a:noFill/>
        </p:spPr>
        <p:txBody>
          <a:bodyPr wrap="none" rtlCol="0">
            <a:spAutoFit/>
          </a:bodyPr>
          <a:lstStyle/>
          <a:p>
            <a:r>
              <a:rPr lang="en-US"/>
              <a:t>0x8(%</a:t>
            </a:r>
            <a:r>
              <a:rPr lang="en-US" err="1"/>
              <a:t>ebp</a:t>
            </a:r>
            <a:r>
              <a:rPr lang="en-US"/>
              <a:t>)</a:t>
            </a:r>
          </a:p>
        </p:txBody>
      </p:sp>
    </p:spTree>
    <p:extLst>
      <p:ext uri="{BB962C8B-B14F-4D97-AF65-F5344CB8AC3E}">
        <p14:creationId xmlns:p14="http://schemas.microsoft.com/office/powerpoint/2010/main" val="2322817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a:t>Calling Multiple Functions</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r>
              <a:rPr lang="en-US"/>
              <a:t>What if system() returns?</a:t>
            </a:r>
          </a:p>
          <a:p>
            <a:pPr lvl="1"/>
            <a:r>
              <a:rPr lang="en-US">
                <a:latin typeface="Consolas" panose="020B0609020204030204" pitchFamily="49" charset="0"/>
                <a:cs typeface="Consolas" panose="020B0609020204030204" pitchFamily="49" charset="0"/>
              </a:rPr>
              <a:t>0x0(%</a:t>
            </a:r>
            <a:r>
              <a:rPr lang="en-US" err="1">
                <a:latin typeface="Consolas" panose="020B0609020204030204" pitchFamily="49" charset="0"/>
                <a:cs typeface="Consolas" panose="020B0609020204030204" pitchFamily="49" charset="0"/>
              </a:rPr>
              <a:t>ebp</a:t>
            </a:r>
            <a:r>
              <a:rPr lang="en-US">
                <a:latin typeface="Consolas" panose="020B0609020204030204" pitchFamily="49" charset="0"/>
                <a:cs typeface="Consolas" panose="020B0609020204030204" pitchFamily="49" charset="0"/>
              </a:rPr>
              <a:t>) = saved %</a:t>
            </a:r>
            <a:r>
              <a:rPr lang="en-US" err="1">
                <a:latin typeface="Consolas" panose="020B0609020204030204" pitchFamily="49" charset="0"/>
                <a:cs typeface="Consolas" panose="020B0609020204030204" pitchFamily="49" charset="0"/>
              </a:rPr>
              <a:t>ebp</a:t>
            </a:r>
            <a:endParaRPr lang="en-US">
              <a:latin typeface="Consolas" panose="020B0609020204030204" pitchFamily="49" charset="0"/>
              <a:cs typeface="Consolas" panose="020B0609020204030204" pitchFamily="49" charset="0"/>
            </a:endParaRPr>
          </a:p>
          <a:p>
            <a:pPr lvl="1"/>
            <a:r>
              <a:rPr lang="en-US">
                <a:latin typeface="Consolas" panose="020B0609020204030204" pitchFamily="49" charset="0"/>
                <a:cs typeface="Consolas" panose="020B0609020204030204" pitchFamily="49" charset="0"/>
              </a:rPr>
              <a:t>0x4(%</a:t>
            </a:r>
            <a:r>
              <a:rPr lang="en-US" err="1">
                <a:latin typeface="Consolas" panose="020B0609020204030204" pitchFamily="49" charset="0"/>
                <a:cs typeface="Consolas" panose="020B0609020204030204" pitchFamily="49" charset="0"/>
              </a:rPr>
              <a:t>ebp</a:t>
            </a:r>
            <a:r>
              <a:rPr lang="en-US">
                <a:latin typeface="Consolas" panose="020B0609020204030204" pitchFamily="49" charset="0"/>
                <a:cs typeface="Consolas" panose="020B0609020204030204" pitchFamily="49" charset="0"/>
              </a:rPr>
              <a:t>) = return address</a:t>
            </a:r>
          </a:p>
          <a:p>
            <a:pPr lvl="1"/>
            <a:endParaRPr lang="en-US"/>
          </a:p>
          <a:p>
            <a:r>
              <a:rPr lang="en-US"/>
              <a:t>Return to </a:t>
            </a:r>
            <a:r>
              <a:rPr lang="en-US">
                <a:latin typeface="Consolas" panose="020B0609020204030204" pitchFamily="49" charset="0"/>
                <a:cs typeface="Consolas" panose="020B0609020204030204" pitchFamily="49" charset="0"/>
              </a:rPr>
              <a:t>‘BBBB’</a:t>
            </a:r>
          </a:p>
          <a:p>
            <a:pPr lvl="1"/>
            <a:r>
              <a:rPr lang="en-US"/>
              <a:t>Can we change this?</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36093" y="2899207"/>
            <a:ext cx="708848" cy="369332"/>
          </a:xfrm>
          <a:prstGeom prst="rect">
            <a:avLst/>
          </a:prstGeom>
          <a:noFill/>
        </p:spPr>
        <p:txBody>
          <a:bodyPr wrap="none" rtlCol="0">
            <a:spAutoFit/>
          </a:bodyPr>
          <a:lstStyle/>
          <a:p>
            <a:r>
              <a:rPr lang="en-US"/>
              <a:t>%</a:t>
            </a:r>
            <a:r>
              <a:rPr lang="en-US" err="1"/>
              <a:t>ebp</a:t>
            </a:r>
            <a:endParaRPr lang="en-US"/>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a:t>%</a:t>
            </a:r>
            <a:r>
              <a:rPr lang="en-US" err="1"/>
              <a:t>esp</a:t>
            </a:r>
            <a:endParaRPr lang="en-US"/>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1</a:t>
            </a:r>
          </a:p>
        </p:txBody>
      </p:sp>
      <p:sp>
        <p:nvSpPr>
          <p:cNvPr id="18" name="Rectangle 17">
            <a:extLst>
              <a:ext uri="{FF2B5EF4-FFF2-40B4-BE49-F238E27FC236}">
                <a16:creationId xmlns:a16="http://schemas.microsoft.com/office/drawing/2014/main" id="{9B507964-6761-F042-AEA0-1AE7FA8945BA}"/>
              </a:ext>
            </a:extLst>
          </p:cNvPr>
          <p:cNvSpPr/>
          <p:nvPr/>
        </p:nvSpPr>
        <p:spPr>
          <a:xfrm>
            <a:off x="9270425" y="1049613"/>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3</a:t>
            </a:r>
          </a:p>
        </p:txBody>
      </p:sp>
      <p:sp>
        <p:nvSpPr>
          <p:cNvPr id="19" name="Rectangle 18">
            <a:extLst>
              <a:ext uri="{FF2B5EF4-FFF2-40B4-BE49-F238E27FC236}">
                <a16:creationId xmlns:a16="http://schemas.microsoft.com/office/drawing/2014/main" id="{08702472-2937-EE4F-A6C2-6BA8C9257893}"/>
              </a:ext>
            </a:extLst>
          </p:cNvPr>
          <p:cNvSpPr/>
          <p:nvPr/>
        </p:nvSpPr>
        <p:spPr>
          <a:xfrm>
            <a:off x="9270424" y="549655"/>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4</a:t>
            </a:r>
          </a:p>
        </p:txBody>
      </p:sp>
      <p:sp>
        <p:nvSpPr>
          <p:cNvPr id="20" name="Rectangle 19">
            <a:extLst>
              <a:ext uri="{FF2B5EF4-FFF2-40B4-BE49-F238E27FC236}">
                <a16:creationId xmlns:a16="http://schemas.microsoft.com/office/drawing/2014/main" id="{16FB542D-98D7-A34D-BE3B-B4E2B8AFB9CE}"/>
              </a:ext>
            </a:extLst>
          </p:cNvPr>
          <p:cNvSpPr/>
          <p:nvPr/>
        </p:nvSpPr>
        <p:spPr>
          <a:xfrm>
            <a:off x="9270424" y="3698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5</a:t>
            </a:r>
          </a:p>
        </p:txBody>
      </p:sp>
      <p:sp>
        <p:nvSpPr>
          <p:cNvPr id="21" name="Rectangle 20">
            <a:extLst>
              <a:ext uri="{FF2B5EF4-FFF2-40B4-BE49-F238E27FC236}">
                <a16:creationId xmlns:a16="http://schemas.microsoft.com/office/drawing/2014/main" id="{1E423BC3-A027-4843-92A8-4B8AC93A4C25}"/>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2" name="Rectangle 21">
            <a:extLst>
              <a:ext uri="{FF2B5EF4-FFF2-40B4-BE49-F238E27FC236}">
                <a16:creationId xmlns:a16="http://schemas.microsoft.com/office/drawing/2014/main" id="{2940DDE1-3C4E-524B-BFEB-CE849CCBBD81}"/>
              </a:ext>
            </a:extLst>
          </p:cNvPr>
          <p:cNvSpPr/>
          <p:nvPr/>
        </p:nvSpPr>
        <p:spPr>
          <a:xfrm>
            <a:off x="9254996" y="45538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3" name="Rectangle 22">
            <a:extLst>
              <a:ext uri="{FF2B5EF4-FFF2-40B4-BE49-F238E27FC236}">
                <a16:creationId xmlns:a16="http://schemas.microsoft.com/office/drawing/2014/main" id="{A793C5BA-E7C0-5D45-8EAB-0A335B21E07F}"/>
              </a:ext>
            </a:extLst>
          </p:cNvPr>
          <p:cNvSpPr/>
          <p:nvPr/>
        </p:nvSpPr>
        <p:spPr>
          <a:xfrm>
            <a:off x="9262258" y="40393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4" name="Rectangle 23">
            <a:extLst>
              <a:ext uri="{FF2B5EF4-FFF2-40B4-BE49-F238E27FC236}">
                <a16:creationId xmlns:a16="http://schemas.microsoft.com/office/drawing/2014/main" id="{00C7D8A0-B3D7-A040-8E13-34D1D5F57540}"/>
              </a:ext>
            </a:extLst>
          </p:cNvPr>
          <p:cNvSpPr/>
          <p:nvPr/>
        </p:nvSpPr>
        <p:spPr>
          <a:xfrm>
            <a:off x="9280626" y="355650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5" name="Rectangle 24">
            <a:extLst>
              <a:ext uri="{FF2B5EF4-FFF2-40B4-BE49-F238E27FC236}">
                <a16:creationId xmlns:a16="http://schemas.microsoft.com/office/drawing/2014/main" id="{8512E27E-69D8-ED49-B7DC-34FC625359DF}"/>
              </a:ext>
            </a:extLst>
          </p:cNvPr>
          <p:cNvSpPr/>
          <p:nvPr/>
        </p:nvSpPr>
        <p:spPr>
          <a:xfrm>
            <a:off x="9277904" y="306548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6" name="Rectangle 25">
            <a:extLst>
              <a:ext uri="{FF2B5EF4-FFF2-40B4-BE49-F238E27FC236}">
                <a16:creationId xmlns:a16="http://schemas.microsoft.com/office/drawing/2014/main" id="{D95EDCF6-5641-1B44-BF2C-58C25B997BB0}"/>
              </a:ext>
            </a:extLst>
          </p:cNvPr>
          <p:cNvSpPr/>
          <p:nvPr/>
        </p:nvSpPr>
        <p:spPr>
          <a:xfrm>
            <a:off x="9252048" y="258776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7" name="Rectangle 26">
            <a:extLst>
              <a:ext uri="{FF2B5EF4-FFF2-40B4-BE49-F238E27FC236}">
                <a16:creationId xmlns:a16="http://schemas.microsoft.com/office/drawing/2014/main" id="{913FAC56-6F3F-ED4F-90D9-E8CD427D5114}"/>
              </a:ext>
            </a:extLst>
          </p:cNvPr>
          <p:cNvSpPr/>
          <p:nvPr/>
        </p:nvSpPr>
        <p:spPr>
          <a:xfrm>
            <a:off x="9252047" y="207914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BBBB</a:t>
            </a:r>
          </a:p>
        </p:txBody>
      </p:sp>
      <p:sp>
        <p:nvSpPr>
          <p:cNvPr id="28" name="Rectangle 27">
            <a:extLst>
              <a:ext uri="{FF2B5EF4-FFF2-40B4-BE49-F238E27FC236}">
                <a16:creationId xmlns:a16="http://schemas.microsoft.com/office/drawing/2014/main" id="{643E0E86-95C8-EB49-95C6-DB96A8595DB8}"/>
              </a:ext>
            </a:extLst>
          </p:cNvPr>
          <p:cNvSpPr/>
          <p:nvPr/>
        </p:nvSpPr>
        <p:spPr>
          <a:xfrm>
            <a:off x="9252046" y="1570553"/>
            <a:ext cx="1790507"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err="1"/>
              <a:t>Addr</a:t>
            </a:r>
            <a:r>
              <a:rPr lang="en-US" sz="1700"/>
              <a:t> of “/bin/</a:t>
            </a:r>
            <a:r>
              <a:rPr lang="en-US" sz="1700" err="1"/>
              <a:t>sh</a:t>
            </a:r>
            <a:r>
              <a:rPr lang="en-US" sz="1700"/>
              <a:t>”</a:t>
            </a:r>
          </a:p>
        </p:txBody>
      </p:sp>
      <p:sp>
        <p:nvSpPr>
          <p:cNvPr id="10" name="TextBox 9">
            <a:extLst>
              <a:ext uri="{FF2B5EF4-FFF2-40B4-BE49-F238E27FC236}">
                <a16:creationId xmlns:a16="http://schemas.microsoft.com/office/drawing/2014/main" id="{CBE04D2A-EF23-EF43-AC69-C395DD0E2245}"/>
              </a:ext>
            </a:extLst>
          </p:cNvPr>
          <p:cNvSpPr txBox="1"/>
          <p:nvPr/>
        </p:nvSpPr>
        <p:spPr>
          <a:xfrm>
            <a:off x="11054121" y="1624775"/>
            <a:ext cx="1183337" cy="369332"/>
          </a:xfrm>
          <a:prstGeom prst="rect">
            <a:avLst/>
          </a:prstGeom>
          <a:noFill/>
        </p:spPr>
        <p:txBody>
          <a:bodyPr wrap="none" rtlCol="0">
            <a:spAutoFit/>
          </a:bodyPr>
          <a:lstStyle/>
          <a:p>
            <a:r>
              <a:rPr lang="en-US"/>
              <a:t>0x8(%</a:t>
            </a:r>
            <a:r>
              <a:rPr lang="en-US" err="1"/>
              <a:t>ebp</a:t>
            </a:r>
            <a:r>
              <a:rPr lang="en-US"/>
              <a:t>)</a:t>
            </a:r>
          </a:p>
        </p:txBody>
      </p:sp>
    </p:spTree>
    <p:extLst>
      <p:ext uri="{BB962C8B-B14F-4D97-AF65-F5344CB8AC3E}">
        <p14:creationId xmlns:p14="http://schemas.microsoft.com/office/powerpoint/2010/main" val="2192104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a:t>Calling Multiple Functions</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pPr marL="0" indent="0">
              <a:buNone/>
            </a:pPr>
            <a:r>
              <a:rPr lang="en-US">
                <a:latin typeface="Consolas" panose="020B0609020204030204" pitchFamily="49" charset="0"/>
                <a:cs typeface="Consolas" panose="020B0609020204030204" pitchFamily="49" charset="0"/>
              </a:rPr>
              <a:t>system(“/bin/</a:t>
            </a:r>
            <a:r>
              <a:rPr lang="en-US" err="1">
                <a:latin typeface="Consolas" panose="020B0609020204030204" pitchFamily="49" charset="0"/>
                <a:cs typeface="Consolas" panose="020B0609020204030204" pitchFamily="49" charset="0"/>
              </a:rPr>
              <a:t>sh</a:t>
            </a:r>
            <a:r>
              <a:rPr lang="en-US">
                <a:latin typeface="Consolas" panose="020B0609020204030204" pitchFamily="49" charset="0"/>
                <a:cs typeface="Consolas" panose="020B0609020204030204" pitchFamily="49" charset="0"/>
              </a:rPr>
              <a:t>”)</a:t>
            </a:r>
          </a:p>
          <a:p>
            <a:pPr marL="0" indent="0">
              <a:buNone/>
            </a:pPr>
            <a:r>
              <a:rPr lang="en-US" err="1">
                <a:latin typeface="Consolas" panose="020B0609020204030204" pitchFamily="49" charset="0"/>
                <a:cs typeface="Consolas" panose="020B0609020204030204" pitchFamily="49" charset="0"/>
              </a:rPr>
              <a:t>printf</a:t>
            </a:r>
            <a:r>
              <a:rPr lang="en-US">
                <a:latin typeface="Consolas" panose="020B0609020204030204" pitchFamily="49" charset="0"/>
                <a:cs typeface="Consolas" panose="020B0609020204030204" pitchFamily="49" charset="0"/>
              </a:rPr>
              <a:t>(“</a:t>
            </a:r>
            <a:r>
              <a:rPr lang="en-US" err="1">
                <a:latin typeface="Consolas" panose="020B0609020204030204" pitchFamily="49" charset="0"/>
                <a:cs typeface="Consolas" panose="020B0609020204030204" pitchFamily="49" charset="0"/>
              </a:rPr>
              <a:t>asdf</a:t>
            </a:r>
            <a:r>
              <a:rPr lang="en-US">
                <a:latin typeface="Consolas" panose="020B0609020204030204" pitchFamily="49" charset="0"/>
                <a:cs typeface="Consolas" panose="020B0609020204030204" pitchFamily="49" charset="0"/>
              </a:rPr>
              <a:t>”)</a:t>
            </a:r>
          </a:p>
          <a:p>
            <a:endParaRPr lang="en-US"/>
          </a:p>
          <a:p>
            <a:r>
              <a:rPr lang="en-US"/>
              <a:t>Hmm, we can run multiple functions!</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03435" y="3307771"/>
            <a:ext cx="708848" cy="369332"/>
          </a:xfrm>
          <a:prstGeom prst="rect">
            <a:avLst/>
          </a:prstGeom>
          <a:noFill/>
        </p:spPr>
        <p:txBody>
          <a:bodyPr wrap="none" rtlCol="0">
            <a:spAutoFit/>
          </a:bodyPr>
          <a:lstStyle/>
          <a:p>
            <a:r>
              <a:rPr lang="en-US"/>
              <a:t>%</a:t>
            </a:r>
            <a:r>
              <a:rPr lang="en-US" err="1"/>
              <a:t>ebp</a:t>
            </a:r>
            <a:endParaRPr lang="en-US"/>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a:t>%</a:t>
            </a:r>
            <a:r>
              <a:rPr lang="en-US" err="1"/>
              <a:t>esp</a:t>
            </a:r>
            <a:endParaRPr lang="en-US"/>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1</a:t>
            </a:r>
          </a:p>
        </p:txBody>
      </p:sp>
      <p:sp>
        <p:nvSpPr>
          <p:cNvPr id="18" name="Rectangle 17">
            <a:extLst>
              <a:ext uri="{FF2B5EF4-FFF2-40B4-BE49-F238E27FC236}">
                <a16:creationId xmlns:a16="http://schemas.microsoft.com/office/drawing/2014/main" id="{9B507964-6761-F042-AEA0-1AE7FA8945BA}"/>
              </a:ext>
            </a:extLst>
          </p:cNvPr>
          <p:cNvSpPr/>
          <p:nvPr/>
        </p:nvSpPr>
        <p:spPr>
          <a:xfrm>
            <a:off x="9270425" y="1049613"/>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3</a:t>
            </a:r>
          </a:p>
        </p:txBody>
      </p:sp>
      <p:sp>
        <p:nvSpPr>
          <p:cNvPr id="19" name="Rectangle 18">
            <a:extLst>
              <a:ext uri="{FF2B5EF4-FFF2-40B4-BE49-F238E27FC236}">
                <a16:creationId xmlns:a16="http://schemas.microsoft.com/office/drawing/2014/main" id="{08702472-2937-EE4F-A6C2-6BA8C9257893}"/>
              </a:ext>
            </a:extLst>
          </p:cNvPr>
          <p:cNvSpPr/>
          <p:nvPr/>
        </p:nvSpPr>
        <p:spPr>
          <a:xfrm>
            <a:off x="9270424" y="549655"/>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4</a:t>
            </a:r>
          </a:p>
        </p:txBody>
      </p:sp>
      <p:sp>
        <p:nvSpPr>
          <p:cNvPr id="20" name="Rectangle 19">
            <a:extLst>
              <a:ext uri="{FF2B5EF4-FFF2-40B4-BE49-F238E27FC236}">
                <a16:creationId xmlns:a16="http://schemas.microsoft.com/office/drawing/2014/main" id="{16FB542D-98D7-A34D-BE3B-B4E2B8AFB9CE}"/>
              </a:ext>
            </a:extLst>
          </p:cNvPr>
          <p:cNvSpPr/>
          <p:nvPr/>
        </p:nvSpPr>
        <p:spPr>
          <a:xfrm>
            <a:off x="9270424" y="3698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5</a:t>
            </a:r>
          </a:p>
        </p:txBody>
      </p:sp>
      <p:sp>
        <p:nvSpPr>
          <p:cNvPr id="21" name="Rectangle 20">
            <a:extLst>
              <a:ext uri="{FF2B5EF4-FFF2-40B4-BE49-F238E27FC236}">
                <a16:creationId xmlns:a16="http://schemas.microsoft.com/office/drawing/2014/main" id="{1E423BC3-A027-4843-92A8-4B8AC93A4C25}"/>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2" name="Rectangle 21">
            <a:extLst>
              <a:ext uri="{FF2B5EF4-FFF2-40B4-BE49-F238E27FC236}">
                <a16:creationId xmlns:a16="http://schemas.microsoft.com/office/drawing/2014/main" id="{2940DDE1-3C4E-524B-BFEB-CE849CCBBD81}"/>
              </a:ext>
            </a:extLst>
          </p:cNvPr>
          <p:cNvSpPr/>
          <p:nvPr/>
        </p:nvSpPr>
        <p:spPr>
          <a:xfrm>
            <a:off x="9254996" y="45538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3" name="Rectangle 22">
            <a:extLst>
              <a:ext uri="{FF2B5EF4-FFF2-40B4-BE49-F238E27FC236}">
                <a16:creationId xmlns:a16="http://schemas.microsoft.com/office/drawing/2014/main" id="{A793C5BA-E7C0-5D45-8EAB-0A335B21E07F}"/>
              </a:ext>
            </a:extLst>
          </p:cNvPr>
          <p:cNvSpPr/>
          <p:nvPr/>
        </p:nvSpPr>
        <p:spPr>
          <a:xfrm>
            <a:off x="9262258" y="40393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4" name="Rectangle 23">
            <a:extLst>
              <a:ext uri="{FF2B5EF4-FFF2-40B4-BE49-F238E27FC236}">
                <a16:creationId xmlns:a16="http://schemas.microsoft.com/office/drawing/2014/main" id="{00C7D8A0-B3D7-A040-8E13-34D1D5F57540}"/>
              </a:ext>
            </a:extLst>
          </p:cNvPr>
          <p:cNvSpPr/>
          <p:nvPr/>
        </p:nvSpPr>
        <p:spPr>
          <a:xfrm>
            <a:off x="9280626" y="355650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5" name="Rectangle 24">
            <a:extLst>
              <a:ext uri="{FF2B5EF4-FFF2-40B4-BE49-F238E27FC236}">
                <a16:creationId xmlns:a16="http://schemas.microsoft.com/office/drawing/2014/main" id="{8512E27E-69D8-ED49-B7DC-34FC625359DF}"/>
              </a:ext>
            </a:extLst>
          </p:cNvPr>
          <p:cNvSpPr/>
          <p:nvPr/>
        </p:nvSpPr>
        <p:spPr>
          <a:xfrm>
            <a:off x="9277904" y="306548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6" name="Rectangle 25">
            <a:extLst>
              <a:ext uri="{FF2B5EF4-FFF2-40B4-BE49-F238E27FC236}">
                <a16:creationId xmlns:a16="http://schemas.microsoft.com/office/drawing/2014/main" id="{D95EDCF6-5641-1B44-BF2C-58C25B997BB0}"/>
              </a:ext>
            </a:extLst>
          </p:cNvPr>
          <p:cNvSpPr/>
          <p:nvPr/>
        </p:nvSpPr>
        <p:spPr>
          <a:xfrm>
            <a:off x="9252048" y="2587762"/>
            <a:ext cx="1764649" cy="496111"/>
          </a:xfrm>
          <a:prstGeom prst="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system()</a:t>
            </a:r>
          </a:p>
        </p:txBody>
      </p:sp>
      <p:sp>
        <p:nvSpPr>
          <p:cNvPr id="27" name="Rectangle 26">
            <a:extLst>
              <a:ext uri="{FF2B5EF4-FFF2-40B4-BE49-F238E27FC236}">
                <a16:creationId xmlns:a16="http://schemas.microsoft.com/office/drawing/2014/main" id="{913FAC56-6F3F-ED4F-90D9-E8CD427D5114}"/>
              </a:ext>
            </a:extLst>
          </p:cNvPr>
          <p:cNvSpPr/>
          <p:nvPr/>
        </p:nvSpPr>
        <p:spPr>
          <a:xfrm>
            <a:off x="9252047" y="2079142"/>
            <a:ext cx="1764649"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printf</a:t>
            </a:r>
            <a:r>
              <a:rPr lang="en-US"/>
              <a:t>()</a:t>
            </a:r>
          </a:p>
        </p:txBody>
      </p:sp>
      <p:sp>
        <p:nvSpPr>
          <p:cNvPr id="28" name="Rectangle 27">
            <a:extLst>
              <a:ext uri="{FF2B5EF4-FFF2-40B4-BE49-F238E27FC236}">
                <a16:creationId xmlns:a16="http://schemas.microsoft.com/office/drawing/2014/main" id="{643E0E86-95C8-EB49-95C6-DB96A8595DB8}"/>
              </a:ext>
            </a:extLst>
          </p:cNvPr>
          <p:cNvSpPr/>
          <p:nvPr/>
        </p:nvSpPr>
        <p:spPr>
          <a:xfrm>
            <a:off x="9252046" y="1570553"/>
            <a:ext cx="1790507" cy="496111"/>
          </a:xfrm>
          <a:prstGeom prst="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err="1"/>
              <a:t>Addr</a:t>
            </a:r>
            <a:r>
              <a:rPr lang="en-US" sz="1700"/>
              <a:t> of “/bin/</a:t>
            </a:r>
            <a:r>
              <a:rPr lang="en-US" sz="1700" err="1"/>
              <a:t>sh</a:t>
            </a:r>
            <a:r>
              <a:rPr lang="en-US" sz="1700"/>
              <a:t>”</a:t>
            </a:r>
          </a:p>
        </p:txBody>
      </p:sp>
      <p:sp>
        <p:nvSpPr>
          <p:cNvPr id="10" name="TextBox 9">
            <a:extLst>
              <a:ext uri="{FF2B5EF4-FFF2-40B4-BE49-F238E27FC236}">
                <a16:creationId xmlns:a16="http://schemas.microsoft.com/office/drawing/2014/main" id="{CBE04D2A-EF23-EF43-AC69-C395DD0E2245}"/>
              </a:ext>
            </a:extLst>
          </p:cNvPr>
          <p:cNvSpPr txBox="1"/>
          <p:nvPr/>
        </p:nvSpPr>
        <p:spPr>
          <a:xfrm>
            <a:off x="11054121" y="1624775"/>
            <a:ext cx="1183337" cy="369332"/>
          </a:xfrm>
          <a:prstGeom prst="rect">
            <a:avLst/>
          </a:prstGeom>
          <a:noFill/>
        </p:spPr>
        <p:txBody>
          <a:bodyPr wrap="none" rtlCol="0">
            <a:spAutoFit/>
          </a:bodyPr>
          <a:lstStyle/>
          <a:p>
            <a:r>
              <a:rPr lang="en-US"/>
              <a:t>0x8(%</a:t>
            </a:r>
            <a:r>
              <a:rPr lang="en-US" err="1"/>
              <a:t>ebp</a:t>
            </a:r>
            <a:r>
              <a:rPr lang="en-US"/>
              <a:t>)</a:t>
            </a:r>
          </a:p>
        </p:txBody>
      </p:sp>
      <p:sp>
        <p:nvSpPr>
          <p:cNvPr id="29" name="Rectangle 28">
            <a:extLst>
              <a:ext uri="{FF2B5EF4-FFF2-40B4-BE49-F238E27FC236}">
                <a16:creationId xmlns:a16="http://schemas.microsoft.com/office/drawing/2014/main" id="{2A7DCA60-5078-774E-9C86-8BA88079FCB4}"/>
              </a:ext>
            </a:extLst>
          </p:cNvPr>
          <p:cNvSpPr/>
          <p:nvPr/>
        </p:nvSpPr>
        <p:spPr>
          <a:xfrm>
            <a:off x="9257494" y="1037622"/>
            <a:ext cx="1790507"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err="1"/>
              <a:t>Addr</a:t>
            </a:r>
            <a:r>
              <a:rPr lang="en-US" sz="1700"/>
              <a:t> of “</a:t>
            </a:r>
            <a:r>
              <a:rPr lang="en-US" sz="1700" err="1"/>
              <a:t>asdf</a:t>
            </a:r>
            <a:r>
              <a:rPr lang="en-US" sz="1700"/>
              <a:t>”</a:t>
            </a:r>
          </a:p>
        </p:txBody>
      </p:sp>
    </p:spTree>
    <p:extLst>
      <p:ext uri="{BB962C8B-B14F-4D97-AF65-F5344CB8AC3E}">
        <p14:creationId xmlns:p14="http://schemas.microsoft.com/office/powerpoint/2010/main" val="4052066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855A-6F9E-6E40-86B0-BFDFDF64F76F}"/>
              </a:ext>
            </a:extLst>
          </p:cNvPr>
          <p:cNvSpPr>
            <a:spLocks noGrp="1"/>
          </p:cNvSpPr>
          <p:nvPr>
            <p:ph type="title"/>
          </p:nvPr>
        </p:nvSpPr>
        <p:spPr/>
        <p:txBody>
          <a:bodyPr/>
          <a:lstStyle/>
          <a:p>
            <a:r>
              <a:rPr lang="en-US"/>
              <a:t>DEP: Assignments</a:t>
            </a:r>
          </a:p>
        </p:txBody>
      </p:sp>
      <p:sp>
        <p:nvSpPr>
          <p:cNvPr id="3" name="Content Placeholder 2">
            <a:extLst>
              <a:ext uri="{FF2B5EF4-FFF2-40B4-BE49-F238E27FC236}">
                <a16:creationId xmlns:a16="http://schemas.microsoft.com/office/drawing/2014/main" id="{2A88C804-F625-AD4C-9428-525D99708491}"/>
              </a:ext>
            </a:extLst>
          </p:cNvPr>
          <p:cNvSpPr>
            <a:spLocks noGrp="1"/>
          </p:cNvSpPr>
          <p:nvPr>
            <p:ph idx="1"/>
          </p:nvPr>
        </p:nvSpPr>
        <p:spPr>
          <a:xfrm>
            <a:off x="838200" y="1825625"/>
            <a:ext cx="10515600" cy="3315175"/>
          </a:xfrm>
        </p:spPr>
        <p:txBody>
          <a:bodyPr>
            <a:normAutofit fontScale="92500" lnSpcReduction="10000"/>
          </a:bodyPr>
          <a:lstStyle/>
          <a:p>
            <a:r>
              <a:rPr lang="en-US"/>
              <a:t>Dep-1</a:t>
            </a:r>
          </a:p>
          <a:p>
            <a:pPr lvl="1"/>
            <a:r>
              <a:rPr lang="en-US"/>
              <a:t>Run </a:t>
            </a:r>
            <a:r>
              <a:rPr lang="en-US" err="1">
                <a:highlight>
                  <a:srgbClr val="C0C0C0"/>
                </a:highlight>
                <a:latin typeface="Consolas" panose="020B0609020204030204" pitchFamily="49" charset="0"/>
                <a:cs typeface="Consolas" panose="020B0609020204030204" pitchFamily="49" charset="0"/>
              </a:rPr>
              <a:t>some_function</a:t>
            </a:r>
            <a:r>
              <a:rPr lang="en-US">
                <a:highlight>
                  <a:srgbClr val="C0C0C0"/>
                </a:highlight>
                <a:latin typeface="Consolas" panose="020B0609020204030204" pitchFamily="49" charset="0"/>
                <a:cs typeface="Consolas" panose="020B0609020204030204" pitchFamily="49" charset="0"/>
              </a:rPr>
              <a:t>()</a:t>
            </a:r>
            <a:r>
              <a:rPr lang="en-US"/>
              <a:t> in the program</a:t>
            </a:r>
          </a:p>
          <a:p>
            <a:pPr lvl="2"/>
            <a:r>
              <a:rPr lang="en-US"/>
              <a:t>Exploit PATH </a:t>
            </a:r>
            <a:r>
              <a:rPr lang="en-US" err="1"/>
              <a:t>env</a:t>
            </a:r>
            <a:r>
              <a:rPr lang="en-US"/>
              <a:t> to run </a:t>
            </a:r>
            <a:r>
              <a:rPr lang="en-US" err="1"/>
              <a:t>sh</a:t>
            </a:r>
            <a:r>
              <a:rPr lang="en-US"/>
              <a:t>!</a:t>
            </a:r>
          </a:p>
          <a:p>
            <a:pPr lvl="1"/>
            <a:endParaRPr lang="en-US"/>
          </a:p>
          <a:p>
            <a:r>
              <a:rPr lang="en-US"/>
              <a:t>Dep-2</a:t>
            </a:r>
          </a:p>
          <a:p>
            <a:pPr lvl="1"/>
            <a:r>
              <a:rPr lang="en-US"/>
              <a:t>No </a:t>
            </a:r>
            <a:r>
              <a:rPr lang="en-US" err="1">
                <a:highlight>
                  <a:srgbClr val="C0C0C0"/>
                </a:highlight>
                <a:latin typeface="Consolas" panose="020B0609020204030204" pitchFamily="49" charset="0"/>
                <a:cs typeface="Consolas" panose="020B0609020204030204" pitchFamily="49" charset="0"/>
              </a:rPr>
              <a:t>some_function</a:t>
            </a:r>
            <a:r>
              <a:rPr lang="en-US">
                <a:highlight>
                  <a:srgbClr val="C0C0C0"/>
                </a:highlight>
                <a:latin typeface="Consolas" panose="020B0609020204030204" pitchFamily="49" charset="0"/>
                <a:cs typeface="Consolas" panose="020B0609020204030204" pitchFamily="49" charset="0"/>
              </a:rPr>
              <a:t>()</a:t>
            </a:r>
            <a:r>
              <a:rPr lang="en-US"/>
              <a:t>. Run </a:t>
            </a:r>
            <a:r>
              <a:rPr lang="en-US">
                <a:highlight>
                  <a:srgbClr val="C0C0C0"/>
                </a:highlight>
              </a:rPr>
              <a:t>system() </a:t>
            </a:r>
            <a:r>
              <a:rPr lang="en-US"/>
              <a:t>in the library</a:t>
            </a:r>
          </a:p>
          <a:p>
            <a:pPr lvl="1"/>
            <a:endParaRPr lang="en-US"/>
          </a:p>
          <a:p>
            <a:r>
              <a:rPr lang="en-US"/>
              <a:t>Dep-3</a:t>
            </a:r>
          </a:p>
          <a:p>
            <a:pPr lvl="1"/>
            <a:r>
              <a:rPr lang="en-US"/>
              <a:t>No library (static binary). Run 3 functions</a:t>
            </a:r>
          </a:p>
          <a:p>
            <a:pPr marL="457200" lvl="1" indent="0">
              <a:buNone/>
            </a:pPr>
            <a:endParaRPr lang="en-US"/>
          </a:p>
          <a:p>
            <a:pPr lvl="1"/>
            <a:endParaRPr lang="en-US"/>
          </a:p>
          <a:p>
            <a:pPr marL="457200" lvl="1" indent="0">
              <a:buNone/>
            </a:pPr>
            <a:endParaRPr lang="en-US"/>
          </a:p>
          <a:p>
            <a:pPr lvl="1"/>
            <a:endParaRPr lang="en-US"/>
          </a:p>
        </p:txBody>
      </p:sp>
      <p:sp>
        <p:nvSpPr>
          <p:cNvPr id="5" name="Rectangle 4">
            <a:extLst>
              <a:ext uri="{FF2B5EF4-FFF2-40B4-BE49-F238E27FC236}">
                <a16:creationId xmlns:a16="http://schemas.microsoft.com/office/drawing/2014/main" id="{5ECD0553-BE8E-F721-F0DE-243E093E81D8}"/>
              </a:ext>
            </a:extLst>
          </p:cNvPr>
          <p:cNvSpPr/>
          <p:nvPr/>
        </p:nvSpPr>
        <p:spPr>
          <a:xfrm>
            <a:off x="1596939" y="5172397"/>
            <a:ext cx="5086800" cy="1082797"/>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err="1">
                <a:solidFill>
                  <a:schemeClr val="tx1"/>
                </a:solidFill>
                <a:latin typeface="Consolas" panose="020B0609020204030204" pitchFamily="49" charset="0"/>
                <a:cs typeface="Consolas" panose="020B0609020204030204" pitchFamily="49" charset="0"/>
              </a:rPr>
              <a:t>some_function</a:t>
            </a:r>
            <a:r>
              <a:rPr lang="en-US">
                <a:solidFill>
                  <a:schemeClr val="tx1"/>
                </a:solidFill>
                <a:latin typeface="Consolas" panose="020B0609020204030204" pitchFamily="49" charset="0"/>
                <a:cs typeface="Consolas" panose="020B0609020204030204" pitchFamily="49" charset="0"/>
              </a:rPr>
              <a:t>();</a:t>
            </a:r>
          </a:p>
          <a:p>
            <a:r>
              <a:rPr lang="en-US">
                <a:solidFill>
                  <a:schemeClr val="tx1"/>
                </a:solidFill>
                <a:latin typeface="Consolas" panose="020B0609020204030204" pitchFamily="49" charset="0"/>
                <a:cs typeface="Consolas" panose="020B0609020204030204" pitchFamily="49" charset="0"/>
              </a:rPr>
              <a:t>read(3, </a:t>
            </a:r>
            <a:r>
              <a:rPr lang="en-US" err="1">
                <a:solidFill>
                  <a:schemeClr val="tx1"/>
                </a:solidFill>
                <a:latin typeface="Consolas" panose="020B0609020204030204" pitchFamily="49" charset="0"/>
                <a:cs typeface="Consolas" panose="020B0609020204030204" pitchFamily="49" charset="0"/>
              </a:rPr>
              <a:t>some_stack_address</a:t>
            </a:r>
            <a:r>
              <a:rPr lang="en-US">
                <a:solidFill>
                  <a:schemeClr val="tx1"/>
                </a:solidFill>
                <a:latin typeface="Consolas" panose="020B0609020204030204" pitchFamily="49" charset="0"/>
                <a:cs typeface="Consolas" panose="020B0609020204030204" pitchFamily="49" charset="0"/>
              </a:rPr>
              <a:t>, 0x100);</a:t>
            </a:r>
          </a:p>
          <a:p>
            <a:r>
              <a:rPr lang="en-US" err="1">
                <a:solidFill>
                  <a:schemeClr val="tx1"/>
                </a:solidFill>
                <a:latin typeface="Consolas" panose="020B0609020204030204" pitchFamily="49" charset="0"/>
                <a:cs typeface="Consolas" panose="020B0609020204030204" pitchFamily="49" charset="0"/>
              </a:rPr>
              <a:t>printf</a:t>
            </a:r>
            <a:r>
              <a:rPr lang="en-US">
                <a:solidFill>
                  <a:schemeClr val="tx1"/>
                </a:solidFill>
                <a:latin typeface="Consolas" panose="020B0609020204030204" pitchFamily="49" charset="0"/>
                <a:cs typeface="Consolas" panose="020B0609020204030204" pitchFamily="49" charset="0"/>
              </a:rPr>
              <a:t>(</a:t>
            </a:r>
            <a:r>
              <a:rPr lang="en-US" err="1">
                <a:solidFill>
                  <a:schemeClr val="tx1"/>
                </a:solidFill>
                <a:latin typeface="Consolas" panose="020B0609020204030204" pitchFamily="49" charset="0"/>
                <a:cs typeface="Consolas" panose="020B0609020204030204" pitchFamily="49" charset="0"/>
              </a:rPr>
              <a:t>some_stack_address</a:t>
            </a:r>
            <a:r>
              <a:rPr lang="en-US">
                <a:solidFill>
                  <a:schemeClr val="tx1"/>
                </a:solidFill>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736849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855A-6F9E-6E40-86B0-BFDFDF64F76F}"/>
              </a:ext>
            </a:extLst>
          </p:cNvPr>
          <p:cNvSpPr>
            <a:spLocks noGrp="1"/>
          </p:cNvSpPr>
          <p:nvPr>
            <p:ph type="title"/>
          </p:nvPr>
        </p:nvSpPr>
        <p:spPr/>
        <p:txBody>
          <a:bodyPr/>
          <a:lstStyle/>
          <a:p>
            <a:r>
              <a:rPr lang="en-US"/>
              <a:t>DEP-3</a:t>
            </a:r>
          </a:p>
        </p:txBody>
      </p:sp>
      <p:sp>
        <p:nvSpPr>
          <p:cNvPr id="3" name="Content Placeholder 2">
            <a:extLst>
              <a:ext uri="{FF2B5EF4-FFF2-40B4-BE49-F238E27FC236}">
                <a16:creationId xmlns:a16="http://schemas.microsoft.com/office/drawing/2014/main" id="{2A88C804-F625-AD4C-9428-525D99708491}"/>
              </a:ext>
            </a:extLst>
          </p:cNvPr>
          <p:cNvSpPr>
            <a:spLocks noGrp="1"/>
          </p:cNvSpPr>
          <p:nvPr>
            <p:ph idx="1"/>
          </p:nvPr>
        </p:nvSpPr>
        <p:spPr/>
        <p:txBody>
          <a:bodyPr>
            <a:normAutofit/>
          </a:bodyPr>
          <a:lstStyle/>
          <a:p>
            <a:r>
              <a:rPr lang="en-US"/>
              <a:t>Program is statically linked </a:t>
            </a:r>
          </a:p>
          <a:p>
            <a:pPr lvl="1"/>
            <a:r>
              <a:rPr lang="en-US"/>
              <a:t>No </a:t>
            </a:r>
            <a:r>
              <a:rPr lang="en-US" err="1"/>
              <a:t>libc</a:t>
            </a:r>
            <a:r>
              <a:rPr lang="en-US"/>
              <a:t>, but have some functions in the program</a:t>
            </a:r>
          </a:p>
          <a:p>
            <a:pPr lvl="2"/>
            <a:r>
              <a:rPr lang="en-US" err="1">
                <a:latin typeface="Consolas" panose="020B0609020204030204" pitchFamily="49" charset="0"/>
                <a:cs typeface="Consolas" panose="020B0609020204030204" pitchFamily="49" charset="0"/>
              </a:rPr>
              <a:t>printf</a:t>
            </a:r>
            <a:r>
              <a:rPr lang="en-US">
                <a:latin typeface="Consolas" panose="020B0609020204030204" pitchFamily="49" charset="0"/>
                <a:cs typeface="Consolas" panose="020B0609020204030204" pitchFamily="49" charset="0"/>
              </a:rPr>
              <a:t>()</a:t>
            </a:r>
            <a:r>
              <a:rPr lang="en-US">
                <a:cs typeface="Consolas" panose="020B0609020204030204" pitchFamily="49" charset="0"/>
              </a:rPr>
              <a:t>,</a:t>
            </a:r>
            <a:r>
              <a:rPr lang="en-US">
                <a:latin typeface="Consolas" panose="020B0609020204030204" pitchFamily="49" charset="0"/>
                <a:cs typeface="Consolas" panose="020B0609020204030204" pitchFamily="49" charset="0"/>
              </a:rPr>
              <a:t> read()</a:t>
            </a:r>
            <a:r>
              <a:rPr lang="en-US"/>
              <a:t>, etc.</a:t>
            </a:r>
          </a:p>
          <a:p>
            <a:pPr lvl="2"/>
            <a:endParaRPr lang="en-US"/>
          </a:p>
          <a:p>
            <a:r>
              <a:rPr lang="en-US" err="1">
                <a:latin typeface="Consolas" panose="020B0609020204030204" pitchFamily="49" charset="0"/>
                <a:cs typeface="Consolas" panose="020B0609020204030204" pitchFamily="49" charset="0"/>
              </a:rPr>
              <a:t>some_function</a:t>
            </a:r>
            <a:r>
              <a:rPr lang="en-US">
                <a:latin typeface="Consolas" panose="020B0609020204030204" pitchFamily="49" charset="0"/>
                <a:cs typeface="Consolas" panose="020B0609020204030204" pitchFamily="49" charset="0"/>
              </a:rPr>
              <a:t>()</a:t>
            </a:r>
          </a:p>
          <a:p>
            <a:pPr lvl="1"/>
            <a:r>
              <a:rPr lang="en-US"/>
              <a:t>Takes no argument</a:t>
            </a:r>
          </a:p>
          <a:p>
            <a:pPr lvl="1"/>
            <a:r>
              <a:rPr lang="en-US"/>
              <a:t>Opens </a:t>
            </a:r>
            <a:r>
              <a:rPr lang="en-US" err="1"/>
              <a:t>a.txt</a:t>
            </a:r>
            <a:endParaRPr lang="en-US"/>
          </a:p>
          <a:p>
            <a:pPr lvl="2"/>
            <a:r>
              <a:rPr lang="en-US"/>
              <a:t>Will return the file descriptor number 3</a:t>
            </a:r>
          </a:p>
          <a:p>
            <a:pPr lvl="1"/>
            <a:r>
              <a:rPr lang="en-US"/>
              <a:t>Hint: create a </a:t>
            </a:r>
            <a:r>
              <a:rPr lang="en-US" err="1"/>
              <a:t>symlink</a:t>
            </a:r>
            <a:r>
              <a:rPr lang="en-US"/>
              <a:t> to flag-3 as “</a:t>
            </a:r>
            <a:r>
              <a:rPr lang="en-US" err="1"/>
              <a:t>a.txt</a:t>
            </a:r>
            <a:r>
              <a:rPr lang="en-US"/>
              <a:t>”</a:t>
            </a:r>
          </a:p>
        </p:txBody>
      </p:sp>
    </p:spTree>
    <p:extLst>
      <p:ext uri="{BB962C8B-B14F-4D97-AF65-F5344CB8AC3E}">
        <p14:creationId xmlns:p14="http://schemas.microsoft.com/office/powerpoint/2010/main" val="3241930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855A-6F9E-6E40-86B0-BFDFDF64F76F}"/>
              </a:ext>
            </a:extLst>
          </p:cNvPr>
          <p:cNvSpPr>
            <a:spLocks noGrp="1"/>
          </p:cNvSpPr>
          <p:nvPr>
            <p:ph type="title"/>
          </p:nvPr>
        </p:nvSpPr>
        <p:spPr/>
        <p:txBody>
          <a:bodyPr/>
          <a:lstStyle/>
          <a:p>
            <a:r>
              <a:rPr lang="en-US"/>
              <a:t>DEP-3</a:t>
            </a:r>
          </a:p>
        </p:txBody>
      </p:sp>
      <p:sp>
        <p:nvSpPr>
          <p:cNvPr id="3" name="Content Placeholder 2">
            <a:extLst>
              <a:ext uri="{FF2B5EF4-FFF2-40B4-BE49-F238E27FC236}">
                <a16:creationId xmlns:a16="http://schemas.microsoft.com/office/drawing/2014/main" id="{2A88C804-F625-AD4C-9428-525D99708491}"/>
              </a:ext>
            </a:extLst>
          </p:cNvPr>
          <p:cNvSpPr>
            <a:spLocks noGrp="1"/>
          </p:cNvSpPr>
          <p:nvPr>
            <p:ph idx="1"/>
          </p:nvPr>
        </p:nvSpPr>
        <p:spPr/>
        <p:txBody>
          <a:bodyPr>
            <a:normAutofit/>
          </a:bodyPr>
          <a:lstStyle/>
          <a:p>
            <a:r>
              <a:rPr lang="en-US"/>
              <a:t>Call three functions</a:t>
            </a:r>
          </a:p>
          <a:p>
            <a:pPr marL="457200" lvl="1" indent="0">
              <a:buNone/>
            </a:pPr>
            <a:endParaRPr lang="en-US"/>
          </a:p>
        </p:txBody>
      </p:sp>
      <p:sp>
        <p:nvSpPr>
          <p:cNvPr id="4" name="Rectangle 3">
            <a:extLst>
              <a:ext uri="{FF2B5EF4-FFF2-40B4-BE49-F238E27FC236}">
                <a16:creationId xmlns:a16="http://schemas.microsoft.com/office/drawing/2014/main" id="{B716DA5D-013B-1A40-B6EF-A2C8DD5EA362}"/>
              </a:ext>
            </a:extLst>
          </p:cNvPr>
          <p:cNvSpPr/>
          <p:nvPr/>
        </p:nvSpPr>
        <p:spPr>
          <a:xfrm>
            <a:off x="9219522" y="3640390"/>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a:t>
            </a:r>
            <a:r>
              <a:rPr lang="en-US" altLang="ko-KR"/>
              <a:t>83ec5589</a:t>
            </a:r>
            <a:endParaRPr lang="en-US"/>
          </a:p>
        </p:txBody>
      </p:sp>
      <p:sp>
        <p:nvSpPr>
          <p:cNvPr id="5" name="Rectangle 4">
            <a:extLst>
              <a:ext uri="{FF2B5EF4-FFF2-40B4-BE49-F238E27FC236}">
                <a16:creationId xmlns:a16="http://schemas.microsoft.com/office/drawing/2014/main" id="{5300C953-7E46-A84A-86B8-CBDD7C024B7E}"/>
              </a:ext>
            </a:extLst>
          </p:cNvPr>
          <p:cNvSpPr/>
          <p:nvPr/>
        </p:nvSpPr>
        <p:spPr>
          <a:xfrm>
            <a:off x="9219524" y="4136185"/>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2</a:t>
            </a:r>
          </a:p>
        </p:txBody>
      </p:sp>
      <p:sp>
        <p:nvSpPr>
          <p:cNvPr id="6" name="Rectangle 5">
            <a:extLst>
              <a:ext uri="{FF2B5EF4-FFF2-40B4-BE49-F238E27FC236}">
                <a16:creationId xmlns:a16="http://schemas.microsoft.com/office/drawing/2014/main" id="{D10196F7-C6ED-9C40-ABA9-F6DDCDAE01E8}"/>
              </a:ext>
            </a:extLst>
          </p:cNvPr>
          <p:cNvSpPr/>
          <p:nvPr/>
        </p:nvSpPr>
        <p:spPr>
          <a:xfrm>
            <a:off x="9219525" y="463292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3</a:t>
            </a:r>
          </a:p>
        </p:txBody>
      </p:sp>
      <p:sp>
        <p:nvSpPr>
          <p:cNvPr id="7" name="Rectangle 6">
            <a:extLst>
              <a:ext uri="{FF2B5EF4-FFF2-40B4-BE49-F238E27FC236}">
                <a16:creationId xmlns:a16="http://schemas.microsoft.com/office/drawing/2014/main" id="{6FFA2D12-ADE2-0A42-B88E-A1CD36913550}"/>
              </a:ext>
            </a:extLst>
          </p:cNvPr>
          <p:cNvSpPr/>
          <p:nvPr/>
        </p:nvSpPr>
        <p:spPr>
          <a:xfrm>
            <a:off x="9219526" y="5127775"/>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4</a:t>
            </a:r>
          </a:p>
        </p:txBody>
      </p:sp>
      <p:sp>
        <p:nvSpPr>
          <p:cNvPr id="8" name="Rectangle 7">
            <a:extLst>
              <a:ext uri="{FF2B5EF4-FFF2-40B4-BE49-F238E27FC236}">
                <a16:creationId xmlns:a16="http://schemas.microsoft.com/office/drawing/2014/main" id="{2B376DBB-B494-3942-A70E-75112C857971}"/>
              </a:ext>
            </a:extLst>
          </p:cNvPr>
          <p:cNvSpPr/>
          <p:nvPr/>
        </p:nvSpPr>
        <p:spPr>
          <a:xfrm>
            <a:off x="9219518" y="3143648"/>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SAVED %</a:t>
            </a:r>
            <a:r>
              <a:rPr lang="en-US" err="1"/>
              <a:t>ebp</a:t>
            </a:r>
            <a:endParaRPr lang="en-US"/>
          </a:p>
        </p:txBody>
      </p:sp>
      <p:sp>
        <p:nvSpPr>
          <p:cNvPr id="9" name="Rectangle 8">
            <a:extLst>
              <a:ext uri="{FF2B5EF4-FFF2-40B4-BE49-F238E27FC236}">
                <a16:creationId xmlns:a16="http://schemas.microsoft.com/office/drawing/2014/main" id="{56E78EA5-9DD9-604C-8C79-F5BEC35E0232}"/>
              </a:ext>
            </a:extLst>
          </p:cNvPr>
          <p:cNvSpPr/>
          <p:nvPr/>
        </p:nvSpPr>
        <p:spPr>
          <a:xfrm>
            <a:off x="9219518" y="2647222"/>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RETURN ADDR</a:t>
            </a:r>
          </a:p>
        </p:txBody>
      </p:sp>
      <p:sp>
        <p:nvSpPr>
          <p:cNvPr id="10" name="TextBox 9">
            <a:extLst>
              <a:ext uri="{FF2B5EF4-FFF2-40B4-BE49-F238E27FC236}">
                <a16:creationId xmlns:a16="http://schemas.microsoft.com/office/drawing/2014/main" id="{4B0C4225-F06B-A44E-867F-3BC6A728BE8C}"/>
              </a:ext>
            </a:extLst>
          </p:cNvPr>
          <p:cNvSpPr txBox="1"/>
          <p:nvPr/>
        </p:nvSpPr>
        <p:spPr>
          <a:xfrm>
            <a:off x="11198382" y="2699932"/>
            <a:ext cx="534121" cy="369332"/>
          </a:xfrm>
          <a:prstGeom prst="rect">
            <a:avLst/>
          </a:prstGeom>
          <a:noFill/>
        </p:spPr>
        <p:txBody>
          <a:bodyPr wrap="none" rtlCol="0">
            <a:spAutoFit/>
          </a:bodyPr>
          <a:lstStyle/>
          <a:p>
            <a:r>
              <a:rPr lang="en-US"/>
              <a:t>RET</a:t>
            </a:r>
          </a:p>
        </p:txBody>
      </p:sp>
      <p:sp>
        <p:nvSpPr>
          <p:cNvPr id="11" name="Rectangle 10">
            <a:extLst>
              <a:ext uri="{FF2B5EF4-FFF2-40B4-BE49-F238E27FC236}">
                <a16:creationId xmlns:a16="http://schemas.microsoft.com/office/drawing/2014/main" id="{E4507565-95EE-D84C-B447-D2FFEBD6352D}"/>
              </a:ext>
            </a:extLst>
          </p:cNvPr>
          <p:cNvSpPr/>
          <p:nvPr/>
        </p:nvSpPr>
        <p:spPr>
          <a:xfrm>
            <a:off x="9224967" y="2149542"/>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1</a:t>
            </a:r>
          </a:p>
        </p:txBody>
      </p:sp>
      <p:sp>
        <p:nvSpPr>
          <p:cNvPr id="12" name="Rectangle 11">
            <a:extLst>
              <a:ext uri="{FF2B5EF4-FFF2-40B4-BE49-F238E27FC236}">
                <a16:creationId xmlns:a16="http://schemas.microsoft.com/office/drawing/2014/main" id="{1521C084-C1A4-DA4D-824A-1AFF15B7168F}"/>
              </a:ext>
            </a:extLst>
          </p:cNvPr>
          <p:cNvSpPr/>
          <p:nvPr/>
        </p:nvSpPr>
        <p:spPr>
          <a:xfrm>
            <a:off x="9219518" y="16403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2</a:t>
            </a:r>
          </a:p>
        </p:txBody>
      </p:sp>
      <p:sp>
        <p:nvSpPr>
          <p:cNvPr id="13" name="TextBox 12">
            <a:extLst>
              <a:ext uri="{FF2B5EF4-FFF2-40B4-BE49-F238E27FC236}">
                <a16:creationId xmlns:a16="http://schemas.microsoft.com/office/drawing/2014/main" id="{F978C655-EA91-8049-8B2F-43485D24EBCC}"/>
              </a:ext>
            </a:extLst>
          </p:cNvPr>
          <p:cNvSpPr txBox="1"/>
          <p:nvPr/>
        </p:nvSpPr>
        <p:spPr>
          <a:xfrm>
            <a:off x="8357977" y="3389414"/>
            <a:ext cx="708848" cy="369332"/>
          </a:xfrm>
          <a:prstGeom prst="rect">
            <a:avLst/>
          </a:prstGeom>
          <a:noFill/>
        </p:spPr>
        <p:txBody>
          <a:bodyPr wrap="none" rtlCol="0">
            <a:spAutoFit/>
          </a:bodyPr>
          <a:lstStyle/>
          <a:p>
            <a:r>
              <a:rPr lang="en-US"/>
              <a:t>%</a:t>
            </a:r>
            <a:r>
              <a:rPr lang="en-US" err="1"/>
              <a:t>ebp</a:t>
            </a:r>
            <a:endParaRPr lang="en-US"/>
          </a:p>
        </p:txBody>
      </p:sp>
      <p:sp>
        <p:nvSpPr>
          <p:cNvPr id="14" name="TextBox 13">
            <a:extLst>
              <a:ext uri="{FF2B5EF4-FFF2-40B4-BE49-F238E27FC236}">
                <a16:creationId xmlns:a16="http://schemas.microsoft.com/office/drawing/2014/main" id="{5D016893-CAE8-6346-82F9-0E796F6C8AD2}"/>
              </a:ext>
            </a:extLst>
          </p:cNvPr>
          <p:cNvSpPr txBox="1"/>
          <p:nvPr/>
        </p:nvSpPr>
        <p:spPr>
          <a:xfrm>
            <a:off x="8499673" y="5375830"/>
            <a:ext cx="676788" cy="369332"/>
          </a:xfrm>
          <a:prstGeom prst="rect">
            <a:avLst/>
          </a:prstGeom>
          <a:noFill/>
        </p:spPr>
        <p:txBody>
          <a:bodyPr wrap="none" rtlCol="0">
            <a:spAutoFit/>
          </a:bodyPr>
          <a:lstStyle/>
          <a:p>
            <a:r>
              <a:rPr lang="en-US"/>
              <a:t>%</a:t>
            </a:r>
            <a:r>
              <a:rPr lang="en-US" err="1"/>
              <a:t>esp</a:t>
            </a:r>
            <a:endParaRPr lang="en-US"/>
          </a:p>
        </p:txBody>
      </p:sp>
      <p:sp>
        <p:nvSpPr>
          <p:cNvPr id="15" name="Rectangle 14">
            <a:extLst>
              <a:ext uri="{FF2B5EF4-FFF2-40B4-BE49-F238E27FC236}">
                <a16:creationId xmlns:a16="http://schemas.microsoft.com/office/drawing/2014/main" id="{4E3FCDD9-8B30-7641-B080-9B5FAAF94B65}"/>
              </a:ext>
            </a:extLst>
          </p:cNvPr>
          <p:cNvSpPr/>
          <p:nvPr/>
        </p:nvSpPr>
        <p:spPr>
          <a:xfrm>
            <a:off x="9216802" y="3643606"/>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Local 1</a:t>
            </a:r>
          </a:p>
        </p:txBody>
      </p:sp>
      <p:sp>
        <p:nvSpPr>
          <p:cNvPr id="16" name="Rectangle 15">
            <a:extLst>
              <a:ext uri="{FF2B5EF4-FFF2-40B4-BE49-F238E27FC236}">
                <a16:creationId xmlns:a16="http://schemas.microsoft.com/office/drawing/2014/main" id="{4689C381-0BB3-2840-98FA-A938C39FED35}"/>
              </a:ext>
            </a:extLst>
          </p:cNvPr>
          <p:cNvSpPr/>
          <p:nvPr/>
        </p:nvSpPr>
        <p:spPr>
          <a:xfrm>
            <a:off x="9224967" y="11312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ARG 3</a:t>
            </a:r>
          </a:p>
        </p:txBody>
      </p:sp>
      <p:sp>
        <p:nvSpPr>
          <p:cNvPr id="17" name="Rectangle 16">
            <a:extLst>
              <a:ext uri="{FF2B5EF4-FFF2-40B4-BE49-F238E27FC236}">
                <a16:creationId xmlns:a16="http://schemas.microsoft.com/office/drawing/2014/main" id="{6FE33226-58D5-8645-8FBE-7B5409D7C7EA}"/>
              </a:ext>
            </a:extLst>
          </p:cNvPr>
          <p:cNvSpPr/>
          <p:nvPr/>
        </p:nvSpPr>
        <p:spPr>
          <a:xfrm>
            <a:off x="9224966" y="631298"/>
            <a:ext cx="1764649"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0xffffd100</a:t>
            </a:r>
          </a:p>
        </p:txBody>
      </p:sp>
      <p:sp>
        <p:nvSpPr>
          <p:cNvPr id="18" name="Rectangle 17">
            <a:extLst>
              <a:ext uri="{FF2B5EF4-FFF2-40B4-BE49-F238E27FC236}">
                <a16:creationId xmlns:a16="http://schemas.microsoft.com/office/drawing/2014/main" id="{8C9CC14B-F154-B944-B28C-81FC00D0C7A0}"/>
              </a:ext>
            </a:extLst>
          </p:cNvPr>
          <p:cNvSpPr/>
          <p:nvPr/>
        </p:nvSpPr>
        <p:spPr>
          <a:xfrm>
            <a:off x="9224966" y="118629"/>
            <a:ext cx="1764649"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0x00000100</a:t>
            </a:r>
          </a:p>
        </p:txBody>
      </p:sp>
      <p:sp>
        <p:nvSpPr>
          <p:cNvPr id="19" name="Rectangle 18">
            <a:extLst>
              <a:ext uri="{FF2B5EF4-FFF2-40B4-BE49-F238E27FC236}">
                <a16:creationId xmlns:a16="http://schemas.microsoft.com/office/drawing/2014/main" id="{B7E27078-6720-1E41-911F-B219CCF06985}"/>
              </a:ext>
            </a:extLst>
          </p:cNvPr>
          <p:cNvSpPr/>
          <p:nvPr/>
        </p:nvSpPr>
        <p:spPr>
          <a:xfrm>
            <a:off x="9209539" y="5135355"/>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0" name="Rectangle 19">
            <a:extLst>
              <a:ext uri="{FF2B5EF4-FFF2-40B4-BE49-F238E27FC236}">
                <a16:creationId xmlns:a16="http://schemas.microsoft.com/office/drawing/2014/main" id="{5F539E0F-6A32-A545-B5BB-FBFE776E94E4}"/>
              </a:ext>
            </a:extLst>
          </p:cNvPr>
          <p:cNvSpPr/>
          <p:nvPr/>
        </p:nvSpPr>
        <p:spPr>
          <a:xfrm>
            <a:off x="9209538" y="463545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1" name="Rectangle 20">
            <a:extLst>
              <a:ext uri="{FF2B5EF4-FFF2-40B4-BE49-F238E27FC236}">
                <a16:creationId xmlns:a16="http://schemas.microsoft.com/office/drawing/2014/main" id="{643E0AF4-F705-E346-AD2F-FD0AD059ED0D}"/>
              </a:ext>
            </a:extLst>
          </p:cNvPr>
          <p:cNvSpPr/>
          <p:nvPr/>
        </p:nvSpPr>
        <p:spPr>
          <a:xfrm>
            <a:off x="9216800" y="412095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2" name="Rectangle 21">
            <a:extLst>
              <a:ext uri="{FF2B5EF4-FFF2-40B4-BE49-F238E27FC236}">
                <a16:creationId xmlns:a16="http://schemas.microsoft.com/office/drawing/2014/main" id="{AB94DE1C-A031-544E-9C15-2EC48586FDFD}"/>
              </a:ext>
            </a:extLst>
          </p:cNvPr>
          <p:cNvSpPr/>
          <p:nvPr/>
        </p:nvSpPr>
        <p:spPr>
          <a:xfrm>
            <a:off x="9235168" y="363815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3" name="Rectangle 22">
            <a:extLst>
              <a:ext uri="{FF2B5EF4-FFF2-40B4-BE49-F238E27FC236}">
                <a16:creationId xmlns:a16="http://schemas.microsoft.com/office/drawing/2014/main" id="{E54AAA3F-6F4D-DC44-B45A-20E6C86F17A8}"/>
              </a:ext>
            </a:extLst>
          </p:cNvPr>
          <p:cNvSpPr/>
          <p:nvPr/>
        </p:nvSpPr>
        <p:spPr>
          <a:xfrm>
            <a:off x="9232446" y="3147123"/>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AAAA</a:t>
            </a:r>
          </a:p>
        </p:txBody>
      </p:sp>
      <p:sp>
        <p:nvSpPr>
          <p:cNvPr id="24" name="Rectangle 23">
            <a:extLst>
              <a:ext uri="{FF2B5EF4-FFF2-40B4-BE49-F238E27FC236}">
                <a16:creationId xmlns:a16="http://schemas.microsoft.com/office/drawing/2014/main" id="{2822B616-5834-7040-A16C-01EB21A3988D}"/>
              </a:ext>
            </a:extLst>
          </p:cNvPr>
          <p:cNvSpPr/>
          <p:nvPr/>
        </p:nvSpPr>
        <p:spPr>
          <a:xfrm>
            <a:off x="9206590" y="2669405"/>
            <a:ext cx="1764649" cy="496111"/>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some_func</a:t>
            </a:r>
            <a:r>
              <a:rPr lang="en-US"/>
              <a:t>()</a:t>
            </a:r>
          </a:p>
        </p:txBody>
      </p:sp>
      <p:sp>
        <p:nvSpPr>
          <p:cNvPr id="25" name="Rectangle 24">
            <a:extLst>
              <a:ext uri="{FF2B5EF4-FFF2-40B4-BE49-F238E27FC236}">
                <a16:creationId xmlns:a16="http://schemas.microsoft.com/office/drawing/2014/main" id="{9B0D4800-F7AD-8845-AD4F-F60314BD51F6}"/>
              </a:ext>
            </a:extLst>
          </p:cNvPr>
          <p:cNvSpPr/>
          <p:nvPr/>
        </p:nvSpPr>
        <p:spPr>
          <a:xfrm>
            <a:off x="9206589" y="2160785"/>
            <a:ext cx="1764649"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read()</a:t>
            </a:r>
          </a:p>
        </p:txBody>
      </p:sp>
      <p:sp>
        <p:nvSpPr>
          <p:cNvPr id="26" name="Rectangle 25">
            <a:extLst>
              <a:ext uri="{FF2B5EF4-FFF2-40B4-BE49-F238E27FC236}">
                <a16:creationId xmlns:a16="http://schemas.microsoft.com/office/drawing/2014/main" id="{6E9F46E6-5617-1346-B5CC-867EA9E183F4}"/>
              </a:ext>
            </a:extLst>
          </p:cNvPr>
          <p:cNvSpPr/>
          <p:nvPr/>
        </p:nvSpPr>
        <p:spPr>
          <a:xfrm>
            <a:off x="9206588" y="1652196"/>
            <a:ext cx="1790507" cy="496111"/>
          </a:xfrm>
          <a:prstGeom prst="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err="1"/>
              <a:t>printf</a:t>
            </a:r>
            <a:r>
              <a:rPr lang="en-US" sz="1700"/>
              <a:t>()</a:t>
            </a:r>
          </a:p>
        </p:txBody>
      </p:sp>
      <p:sp>
        <p:nvSpPr>
          <p:cNvPr id="27" name="TextBox 26">
            <a:extLst>
              <a:ext uri="{FF2B5EF4-FFF2-40B4-BE49-F238E27FC236}">
                <a16:creationId xmlns:a16="http://schemas.microsoft.com/office/drawing/2014/main" id="{93321111-80A0-C842-AD54-C2DDFC8A4C32}"/>
              </a:ext>
            </a:extLst>
          </p:cNvPr>
          <p:cNvSpPr txBox="1"/>
          <p:nvPr/>
        </p:nvSpPr>
        <p:spPr>
          <a:xfrm>
            <a:off x="11008663" y="1706418"/>
            <a:ext cx="1183337" cy="369332"/>
          </a:xfrm>
          <a:prstGeom prst="rect">
            <a:avLst/>
          </a:prstGeom>
          <a:noFill/>
        </p:spPr>
        <p:txBody>
          <a:bodyPr wrap="none" rtlCol="0">
            <a:spAutoFit/>
          </a:bodyPr>
          <a:lstStyle/>
          <a:p>
            <a:r>
              <a:rPr lang="en-US"/>
              <a:t>0x8(%</a:t>
            </a:r>
            <a:r>
              <a:rPr lang="en-US" err="1"/>
              <a:t>ebp</a:t>
            </a:r>
            <a:r>
              <a:rPr lang="en-US"/>
              <a:t>)</a:t>
            </a:r>
          </a:p>
        </p:txBody>
      </p:sp>
      <p:sp>
        <p:nvSpPr>
          <p:cNvPr id="28" name="Rectangle 27">
            <a:extLst>
              <a:ext uri="{FF2B5EF4-FFF2-40B4-BE49-F238E27FC236}">
                <a16:creationId xmlns:a16="http://schemas.microsoft.com/office/drawing/2014/main" id="{E7F54E95-B75E-7C44-B715-C83E613C6D85}"/>
              </a:ext>
            </a:extLst>
          </p:cNvPr>
          <p:cNvSpPr/>
          <p:nvPr/>
        </p:nvSpPr>
        <p:spPr>
          <a:xfrm>
            <a:off x="9212036" y="1119265"/>
            <a:ext cx="1790507"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t>0x00000003</a:t>
            </a:r>
          </a:p>
        </p:txBody>
      </p:sp>
      <p:sp>
        <p:nvSpPr>
          <p:cNvPr id="29" name="Rectangle 28">
            <a:extLst>
              <a:ext uri="{FF2B5EF4-FFF2-40B4-BE49-F238E27FC236}">
                <a16:creationId xmlns:a16="http://schemas.microsoft.com/office/drawing/2014/main" id="{9EF869A4-0141-E842-B991-FBD9C9FC37FD}"/>
              </a:ext>
            </a:extLst>
          </p:cNvPr>
          <p:cNvSpPr/>
          <p:nvPr/>
        </p:nvSpPr>
        <p:spPr>
          <a:xfrm>
            <a:off x="1075377" y="2533169"/>
            <a:ext cx="6586096" cy="3175565"/>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err="1">
                <a:solidFill>
                  <a:schemeClr val="tx1"/>
                </a:solidFill>
                <a:latin typeface="Consolas" panose="020B0609020204030204" pitchFamily="49" charset="0"/>
                <a:cs typeface="Consolas" panose="020B0609020204030204" pitchFamily="49" charset="0"/>
              </a:rPr>
              <a:t>some_function</a:t>
            </a:r>
            <a:r>
              <a:rPr lang="en-US" sz="2000">
                <a:solidFill>
                  <a:schemeClr val="tx1"/>
                </a:solidFill>
                <a:latin typeface="Consolas" panose="020B0609020204030204" pitchFamily="49" charset="0"/>
                <a:cs typeface="Consolas" panose="020B0609020204030204" pitchFamily="49" charset="0"/>
              </a:rPr>
              <a:t>()</a:t>
            </a:r>
          </a:p>
          <a:p>
            <a:r>
              <a:rPr lang="en-US" sz="2000">
                <a:solidFill>
                  <a:schemeClr val="tx1"/>
                </a:solidFill>
                <a:latin typeface="Consolas" panose="020B0609020204030204" pitchFamily="49" charset="0"/>
                <a:cs typeface="Consolas" panose="020B0609020204030204" pitchFamily="49" charset="0"/>
              </a:rPr>
              <a:t>// Opens </a:t>
            </a:r>
            <a:r>
              <a:rPr lang="en-US" sz="2000" err="1">
                <a:solidFill>
                  <a:schemeClr val="tx1"/>
                </a:solidFill>
                <a:latin typeface="Consolas" panose="020B0609020204030204" pitchFamily="49" charset="0"/>
                <a:cs typeface="Consolas" panose="020B0609020204030204" pitchFamily="49" charset="0"/>
              </a:rPr>
              <a:t>a.txt</a:t>
            </a:r>
            <a:r>
              <a:rPr lang="en-US" sz="2000">
                <a:solidFill>
                  <a:schemeClr val="tx1"/>
                </a:solidFill>
                <a:latin typeface="Consolas" panose="020B0609020204030204" pitchFamily="49" charset="0"/>
                <a:cs typeface="Consolas" panose="020B0609020204030204" pitchFamily="49" charset="0"/>
              </a:rPr>
              <a:t> as </a:t>
            </a:r>
            <a:r>
              <a:rPr lang="en-US" sz="2000" err="1">
                <a:solidFill>
                  <a:schemeClr val="tx1"/>
                </a:solidFill>
                <a:latin typeface="Consolas" panose="020B0609020204030204" pitchFamily="49" charset="0"/>
                <a:cs typeface="Consolas" panose="020B0609020204030204" pitchFamily="49" charset="0"/>
              </a:rPr>
              <a:t>fd</a:t>
            </a:r>
            <a:r>
              <a:rPr lang="en-US" sz="2000">
                <a:solidFill>
                  <a:schemeClr val="tx1"/>
                </a:solidFill>
                <a:latin typeface="Consolas" panose="020B0609020204030204" pitchFamily="49" charset="0"/>
                <a:cs typeface="Consolas" panose="020B0609020204030204" pitchFamily="49" charset="0"/>
              </a:rPr>
              <a:t> 3</a:t>
            </a:r>
          </a:p>
          <a:p>
            <a:endParaRPr lang="en-US" sz="2000">
              <a:solidFill>
                <a:schemeClr val="tx1"/>
              </a:solidFill>
              <a:latin typeface="Consolas" panose="020B0609020204030204" pitchFamily="49" charset="0"/>
              <a:cs typeface="Consolas" panose="020B0609020204030204" pitchFamily="49" charset="0"/>
            </a:endParaRPr>
          </a:p>
          <a:p>
            <a:r>
              <a:rPr lang="en-US" sz="2000">
                <a:solidFill>
                  <a:schemeClr val="tx1"/>
                </a:solidFill>
                <a:latin typeface="Consolas" panose="020B0609020204030204" pitchFamily="49" charset="0"/>
                <a:cs typeface="Consolas" panose="020B0609020204030204" pitchFamily="49" charset="0"/>
              </a:rPr>
              <a:t>read(3, 0xffffd100, 0x100)</a:t>
            </a:r>
          </a:p>
          <a:p>
            <a:r>
              <a:rPr lang="en-US" sz="2000">
                <a:solidFill>
                  <a:schemeClr val="tx1"/>
                </a:solidFill>
                <a:latin typeface="Consolas" panose="020B0609020204030204" pitchFamily="49" charset="0"/>
                <a:cs typeface="Consolas" panose="020B0609020204030204" pitchFamily="49" charset="0"/>
              </a:rPr>
              <a:t>// Read 0x100 (256) bytes from </a:t>
            </a:r>
            <a:r>
              <a:rPr lang="en-US" sz="2000" err="1">
                <a:solidFill>
                  <a:schemeClr val="tx1"/>
                </a:solidFill>
                <a:latin typeface="Consolas" panose="020B0609020204030204" pitchFamily="49" charset="0"/>
                <a:cs typeface="Consolas" panose="020B0609020204030204" pitchFamily="49" charset="0"/>
              </a:rPr>
              <a:t>fd</a:t>
            </a:r>
            <a:r>
              <a:rPr lang="en-US" sz="2000">
                <a:solidFill>
                  <a:schemeClr val="tx1"/>
                </a:solidFill>
                <a:latin typeface="Consolas" panose="020B0609020204030204" pitchFamily="49" charset="0"/>
                <a:cs typeface="Consolas" panose="020B0609020204030204" pitchFamily="49" charset="0"/>
              </a:rPr>
              <a:t> 3</a:t>
            </a:r>
          </a:p>
          <a:p>
            <a:r>
              <a:rPr lang="en-US" sz="2000">
                <a:solidFill>
                  <a:schemeClr val="tx1"/>
                </a:solidFill>
                <a:latin typeface="Consolas" panose="020B0609020204030204" pitchFamily="49" charset="0"/>
                <a:cs typeface="Consolas" panose="020B0609020204030204" pitchFamily="49" charset="0"/>
              </a:rPr>
              <a:t>// (</a:t>
            </a:r>
            <a:r>
              <a:rPr lang="en-US" sz="2000" err="1">
                <a:solidFill>
                  <a:schemeClr val="tx1"/>
                </a:solidFill>
                <a:latin typeface="Consolas" panose="020B0609020204030204" pitchFamily="49" charset="0"/>
                <a:cs typeface="Consolas" panose="020B0609020204030204" pitchFamily="49" charset="0"/>
              </a:rPr>
              <a:t>a.txt</a:t>
            </a:r>
            <a:r>
              <a:rPr lang="en-US" sz="2000">
                <a:solidFill>
                  <a:schemeClr val="tx1"/>
                </a:solidFill>
                <a:latin typeface="Consolas" panose="020B0609020204030204" pitchFamily="49" charset="0"/>
                <a:cs typeface="Consolas" panose="020B0609020204030204" pitchFamily="49" charset="0"/>
              </a:rPr>
              <a:t>, which should be a flag)</a:t>
            </a:r>
          </a:p>
          <a:p>
            <a:endParaRPr lang="en-US" sz="2000">
              <a:solidFill>
                <a:schemeClr val="tx1"/>
              </a:solidFill>
              <a:latin typeface="Consolas" panose="020B0609020204030204" pitchFamily="49" charset="0"/>
              <a:cs typeface="Consolas" panose="020B0609020204030204" pitchFamily="49" charset="0"/>
            </a:endParaRPr>
          </a:p>
          <a:p>
            <a:r>
              <a:rPr lang="en-US" sz="2000" err="1">
                <a:solidFill>
                  <a:schemeClr val="tx1"/>
                </a:solidFill>
                <a:latin typeface="Consolas" panose="020B0609020204030204" pitchFamily="49" charset="0"/>
                <a:cs typeface="Consolas" panose="020B0609020204030204" pitchFamily="49" charset="0"/>
              </a:rPr>
              <a:t>printf</a:t>
            </a:r>
            <a:r>
              <a:rPr lang="en-US" sz="2000">
                <a:solidFill>
                  <a:schemeClr val="tx1"/>
                </a:solidFill>
                <a:latin typeface="Consolas" panose="020B0609020204030204" pitchFamily="49" charset="0"/>
                <a:cs typeface="Consolas" panose="020B0609020204030204" pitchFamily="49" charset="0"/>
              </a:rPr>
              <a:t>(0xffffd100)</a:t>
            </a:r>
          </a:p>
          <a:p>
            <a:r>
              <a:rPr lang="en-US" sz="2000">
                <a:solidFill>
                  <a:schemeClr val="tx1"/>
                </a:solidFill>
                <a:latin typeface="Consolas" panose="020B0609020204030204" pitchFamily="49" charset="0"/>
                <a:cs typeface="Consolas" panose="020B0609020204030204" pitchFamily="49" charset="0"/>
              </a:rPr>
              <a:t>// Print string data stored at 0xffffd100</a:t>
            </a:r>
          </a:p>
        </p:txBody>
      </p:sp>
    </p:spTree>
    <p:extLst>
      <p:ext uri="{BB962C8B-B14F-4D97-AF65-F5344CB8AC3E}">
        <p14:creationId xmlns:p14="http://schemas.microsoft.com/office/powerpoint/2010/main" val="4853694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FFD0-B689-3641-921D-67D34E08360C}"/>
              </a:ext>
            </a:extLst>
          </p:cNvPr>
          <p:cNvSpPr>
            <a:spLocks noGrp="1"/>
          </p:cNvSpPr>
          <p:nvPr>
            <p:ph type="title"/>
          </p:nvPr>
        </p:nvSpPr>
        <p:spPr/>
        <p:txBody>
          <a:bodyPr/>
          <a:lstStyle/>
          <a:p>
            <a:r>
              <a:rPr lang="en-US"/>
              <a:t>Address</a:t>
            </a:r>
            <a:r>
              <a:rPr lang="ko-KR" altLang="en-US"/>
              <a:t> </a:t>
            </a:r>
            <a:r>
              <a:rPr lang="en-US" altLang="ko-KR"/>
              <a:t>Space Layout Randomization (ASLR)</a:t>
            </a:r>
            <a:endParaRPr lang="en-US"/>
          </a:p>
        </p:txBody>
      </p:sp>
      <p:sp>
        <p:nvSpPr>
          <p:cNvPr id="3" name="Content Placeholder 2">
            <a:extLst>
              <a:ext uri="{FF2B5EF4-FFF2-40B4-BE49-F238E27FC236}">
                <a16:creationId xmlns:a16="http://schemas.microsoft.com/office/drawing/2014/main" id="{471E2572-D38E-F447-997F-029A877C9B37}"/>
              </a:ext>
            </a:extLst>
          </p:cNvPr>
          <p:cNvSpPr>
            <a:spLocks noGrp="1"/>
          </p:cNvSpPr>
          <p:nvPr>
            <p:ph idx="1"/>
          </p:nvPr>
        </p:nvSpPr>
        <p:spPr/>
        <p:txBody>
          <a:bodyPr/>
          <a:lstStyle/>
          <a:p>
            <a:r>
              <a:rPr lang="en-US"/>
              <a:t>Attackers</a:t>
            </a:r>
            <a:r>
              <a:rPr lang="ko-KR" altLang="en-US"/>
              <a:t> </a:t>
            </a:r>
            <a:r>
              <a:rPr lang="en-US" altLang="ko-KR"/>
              <a:t>need to know which address to control (jump/overwrite)</a:t>
            </a:r>
          </a:p>
          <a:p>
            <a:pPr lvl="1"/>
            <a:r>
              <a:rPr lang="en-US" altLang="ko-KR"/>
              <a:t>Stack - shellcode</a:t>
            </a:r>
          </a:p>
          <a:p>
            <a:pPr lvl="1"/>
            <a:r>
              <a:rPr lang="en-US"/>
              <a:t>Library - system();</a:t>
            </a:r>
          </a:p>
          <a:p>
            <a:pPr lvl="1"/>
            <a:r>
              <a:rPr lang="en-US"/>
              <a:t>Heap – chunks metadata (will learn this later)</a:t>
            </a:r>
          </a:p>
          <a:p>
            <a:pPr lvl="1"/>
            <a:endParaRPr lang="en-US"/>
          </a:p>
          <a:p>
            <a:r>
              <a:rPr lang="en-US"/>
              <a:t>Defense: let’s randomize it!</a:t>
            </a:r>
          </a:p>
          <a:p>
            <a:pPr lvl="1"/>
            <a:r>
              <a:rPr lang="en-US"/>
              <a:t>Attackers do not know where to jump…</a:t>
            </a:r>
          </a:p>
          <a:p>
            <a:pPr lvl="1"/>
            <a:r>
              <a:rPr lang="en-US"/>
              <a:t>Win!</a:t>
            </a:r>
          </a:p>
        </p:txBody>
      </p:sp>
    </p:spTree>
    <p:extLst>
      <p:ext uri="{BB962C8B-B14F-4D97-AF65-F5344CB8AC3E}">
        <p14:creationId xmlns:p14="http://schemas.microsoft.com/office/powerpoint/2010/main" val="360120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E699-11EF-DA43-A663-57FC2983098F}"/>
              </a:ext>
            </a:extLst>
          </p:cNvPr>
          <p:cNvSpPr>
            <a:spLocks noGrp="1"/>
          </p:cNvSpPr>
          <p:nvPr>
            <p:ph type="title"/>
          </p:nvPr>
        </p:nvSpPr>
        <p:spPr>
          <a:xfrm>
            <a:off x="838200" y="197575"/>
            <a:ext cx="10515600" cy="646331"/>
          </a:xfrm>
        </p:spPr>
        <p:txBody>
          <a:bodyPr>
            <a:normAutofit fontScale="90000"/>
          </a:bodyPr>
          <a:lstStyle/>
          <a:p>
            <a:r>
              <a:rPr lang="en-US"/>
              <a:t>Compiling, Linking and Loading</a:t>
            </a:r>
          </a:p>
        </p:txBody>
      </p:sp>
      <p:sp>
        <p:nvSpPr>
          <p:cNvPr id="4" name="Slide Number Placeholder 3">
            <a:extLst>
              <a:ext uri="{FF2B5EF4-FFF2-40B4-BE49-F238E27FC236}">
                <a16:creationId xmlns:a16="http://schemas.microsoft.com/office/drawing/2014/main" id="{8F2F702C-52BF-B14E-AA22-206BF2C398EF}"/>
              </a:ext>
            </a:extLst>
          </p:cNvPr>
          <p:cNvSpPr>
            <a:spLocks noGrp="1"/>
          </p:cNvSpPr>
          <p:nvPr>
            <p:ph type="sldNum" sz="quarter" idx="12"/>
          </p:nvPr>
        </p:nvSpPr>
        <p:spPr/>
        <p:txBody>
          <a:bodyPr/>
          <a:lstStyle/>
          <a:p>
            <a:fld id="{D18A8667-E97A-D14D-8462-D784FD87328E}" type="slidenum">
              <a:rPr lang="en-US" smtClean="0"/>
              <a:t>58</a:t>
            </a:fld>
            <a:endParaRPr lang="en-US"/>
          </a:p>
        </p:txBody>
      </p:sp>
      <p:pic>
        <p:nvPicPr>
          <p:cNvPr id="8200" name="Picture 8" descr="Linking">
            <a:extLst>
              <a:ext uri="{FF2B5EF4-FFF2-40B4-BE49-F238E27FC236}">
                <a16:creationId xmlns:a16="http://schemas.microsoft.com/office/drawing/2014/main" id="{91B019E0-BEA2-B445-8050-450056FD6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064" y="2128533"/>
            <a:ext cx="4726323" cy="38691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28C0D35-90E7-1B4D-9785-446B87221881}"/>
              </a:ext>
            </a:extLst>
          </p:cNvPr>
          <p:cNvSpPr/>
          <p:nvPr/>
        </p:nvSpPr>
        <p:spPr>
          <a:xfrm>
            <a:off x="104841" y="6465856"/>
            <a:ext cx="3901133" cy="276999"/>
          </a:xfrm>
          <a:prstGeom prst="rect">
            <a:avLst/>
          </a:prstGeom>
        </p:spPr>
        <p:txBody>
          <a:bodyPr wrap="none">
            <a:spAutoFit/>
          </a:bodyPr>
          <a:lstStyle/>
          <a:p>
            <a:r>
              <a:rPr lang="en-US" sz="1200"/>
              <a:t>https://</a:t>
            </a:r>
            <a:r>
              <a:rPr lang="en-US" sz="1200" err="1"/>
              <a:t>people.cs.pitt.edu</a:t>
            </a:r>
            <a:r>
              <a:rPr lang="en-US" sz="1200"/>
              <a:t>/~</a:t>
            </a:r>
            <a:r>
              <a:rPr lang="en-US" sz="1200" err="1"/>
              <a:t>xianeizhang</a:t>
            </a:r>
            <a:r>
              <a:rPr lang="en-US" sz="1200"/>
              <a:t>/notes/</a:t>
            </a:r>
            <a:r>
              <a:rPr lang="en-US" sz="1200" err="1"/>
              <a:t>Linking.html</a:t>
            </a:r>
            <a:endParaRPr lang="en-US" sz="1200"/>
          </a:p>
        </p:txBody>
      </p:sp>
      <p:pic>
        <p:nvPicPr>
          <p:cNvPr id="8204" name="Picture 12" descr="The Pulpit Rock">
            <a:extLst>
              <a:ext uri="{FF2B5EF4-FFF2-40B4-BE49-F238E27FC236}">
                <a16:creationId xmlns:a16="http://schemas.microsoft.com/office/drawing/2014/main" id="{12664868-D097-B246-B368-9308D6C9B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52" y="1020999"/>
            <a:ext cx="4815367" cy="2215069"/>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The Pulpit Rock">
            <a:extLst>
              <a:ext uri="{FF2B5EF4-FFF2-40B4-BE49-F238E27FC236}">
                <a16:creationId xmlns:a16="http://schemas.microsoft.com/office/drawing/2014/main" id="{C8EBB48D-DC82-284A-B730-8F67B57A6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974" y="3318090"/>
            <a:ext cx="3208236" cy="2914912"/>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a:extLst>
              <a:ext uri="{FF2B5EF4-FFF2-40B4-BE49-F238E27FC236}">
                <a16:creationId xmlns:a16="http://schemas.microsoft.com/office/drawing/2014/main" id="{5B4B5DFC-6444-D747-A2B6-7ABA28DC5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05" y="3714092"/>
            <a:ext cx="3611007" cy="2122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01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dissolve">
                                      <p:cBhvr>
                                        <p:cTn id="7" dur="500"/>
                                        <p:tgtEl>
                                          <p:spTgt spid="82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210"/>
                                        </p:tgtEl>
                                        <p:attrNameLst>
                                          <p:attrName>style.visibility</p:attrName>
                                        </p:attrNameLst>
                                      </p:cBhvr>
                                      <p:to>
                                        <p:strVal val="visible"/>
                                      </p:to>
                                    </p:set>
                                    <p:animEffect transition="in" filter="dissolve">
                                      <p:cBhvr>
                                        <p:cTn id="12" dur="500"/>
                                        <p:tgtEl>
                                          <p:spTgt spid="82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208"/>
                                        </p:tgtEl>
                                        <p:attrNameLst>
                                          <p:attrName>style.visibility</p:attrName>
                                        </p:attrNameLst>
                                      </p:cBhvr>
                                      <p:to>
                                        <p:strVal val="visible"/>
                                      </p:to>
                                    </p:set>
                                    <p:animEffect transition="in" filter="dissolve">
                                      <p:cBhvr>
                                        <p:cTn id="17" dur="500"/>
                                        <p:tgtEl>
                                          <p:spTgt spid="82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200"/>
                                        </p:tgtEl>
                                        <p:attrNameLst>
                                          <p:attrName>style.visibility</p:attrName>
                                        </p:attrNameLst>
                                      </p:cBhvr>
                                      <p:to>
                                        <p:strVal val="visible"/>
                                      </p:to>
                                    </p:set>
                                    <p:animEffect transition="in" filter="dissolve">
                                      <p:cBhvr>
                                        <p:cTn id="22"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847646" y="15677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ELF header</a:t>
            </a:r>
          </a:p>
        </p:txBody>
      </p:sp>
      <p:sp>
        <p:nvSpPr>
          <p:cNvPr id="33795" name="Rectangle 3"/>
          <p:cNvSpPr>
            <a:spLocks noChangeArrowheads="1"/>
          </p:cNvSpPr>
          <p:nvPr/>
        </p:nvSpPr>
        <p:spPr bwMode="auto">
          <a:xfrm>
            <a:off x="1847646" y="1948788"/>
            <a:ext cx="2971800" cy="6096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Program header table</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(required for executables)</a:t>
            </a:r>
          </a:p>
        </p:txBody>
      </p:sp>
      <p:sp>
        <p:nvSpPr>
          <p:cNvPr id="33796" name="Rectangle 4"/>
          <p:cNvSpPr>
            <a:spLocks noChangeArrowheads="1"/>
          </p:cNvSpPr>
          <p:nvPr/>
        </p:nvSpPr>
        <p:spPr bwMode="auto">
          <a:xfrm>
            <a:off x="1847646" y="2939388"/>
            <a:ext cx="2971800" cy="381000"/>
          </a:xfrm>
          <a:prstGeom prst="rect">
            <a:avLst/>
          </a:prstGeom>
          <a:solidFill>
            <a:srgbClr val="F6F5BD"/>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.text section</a:t>
            </a:r>
          </a:p>
        </p:txBody>
      </p:sp>
      <p:sp>
        <p:nvSpPr>
          <p:cNvPr id="33797" name="Rectangle 5"/>
          <p:cNvSpPr>
            <a:spLocks noChangeArrowheads="1"/>
          </p:cNvSpPr>
          <p:nvPr/>
        </p:nvSpPr>
        <p:spPr bwMode="auto">
          <a:xfrm>
            <a:off x="1847646" y="3701388"/>
            <a:ext cx="2971800" cy="381000"/>
          </a:xfrm>
          <a:prstGeom prst="rect">
            <a:avLst/>
          </a:prstGeom>
          <a:solidFill>
            <a:schemeClr val="accent2">
              <a:lumMod val="20000"/>
              <a:lumOff val="80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.data section</a:t>
            </a:r>
          </a:p>
        </p:txBody>
      </p:sp>
      <p:sp>
        <p:nvSpPr>
          <p:cNvPr id="33798" name="Rectangle 6"/>
          <p:cNvSpPr>
            <a:spLocks noChangeArrowheads="1"/>
          </p:cNvSpPr>
          <p:nvPr/>
        </p:nvSpPr>
        <p:spPr bwMode="auto">
          <a:xfrm>
            <a:off x="1847646" y="4082388"/>
            <a:ext cx="2971800" cy="381000"/>
          </a:xfrm>
          <a:prstGeom prst="rect">
            <a:avLst/>
          </a:prstGeom>
          <a:solidFill>
            <a:schemeClr val="accent2">
              <a:lumMod val="20000"/>
              <a:lumOff val="80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err="1">
                <a:latin typeface="Calibri" pitchFamily="34" charset="0"/>
                <a:ea typeface="msgothic" charset="0"/>
                <a:cs typeface="msgothic" charset="0"/>
              </a:rPr>
              <a:t>bss</a:t>
            </a:r>
            <a:r>
              <a:rPr lang="en-GB" sz="1600" b="1">
                <a:latin typeface="Calibri" pitchFamily="34" charset="0"/>
                <a:ea typeface="msgothic" charset="0"/>
                <a:cs typeface="msgothic" charset="0"/>
              </a:rPr>
              <a:t> section</a:t>
            </a:r>
          </a:p>
        </p:txBody>
      </p:sp>
      <p:sp>
        <p:nvSpPr>
          <p:cNvPr id="33799" name="Rectangle 7"/>
          <p:cNvSpPr>
            <a:spLocks noChangeArrowheads="1"/>
          </p:cNvSpPr>
          <p:nvPr/>
        </p:nvSpPr>
        <p:spPr bwMode="auto">
          <a:xfrm>
            <a:off x="1847646" y="44633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err="1">
                <a:latin typeface="Calibri" pitchFamily="34" charset="0"/>
                <a:ea typeface="msgothic" charset="0"/>
                <a:cs typeface="msgothic" charset="0"/>
              </a:rPr>
              <a:t>symtab</a:t>
            </a:r>
            <a:endParaRPr lang="en-GB" sz="1600" b="1">
              <a:latin typeface="Calibri" pitchFamily="34" charset="0"/>
              <a:ea typeface="msgothic" charset="0"/>
              <a:cs typeface="msgothic" charset="0"/>
            </a:endParaRPr>
          </a:p>
        </p:txBody>
      </p:sp>
      <p:sp>
        <p:nvSpPr>
          <p:cNvPr id="33802" name="Rectangle 10"/>
          <p:cNvSpPr>
            <a:spLocks noChangeArrowheads="1"/>
          </p:cNvSpPr>
          <p:nvPr/>
        </p:nvSpPr>
        <p:spPr bwMode="auto">
          <a:xfrm>
            <a:off x="1847646" y="48443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.debug</a:t>
            </a:r>
          </a:p>
        </p:txBody>
      </p:sp>
      <p:sp>
        <p:nvSpPr>
          <p:cNvPr id="33803" name="Rectangle 11"/>
          <p:cNvSpPr>
            <a:spLocks noChangeArrowheads="1"/>
          </p:cNvSpPr>
          <p:nvPr/>
        </p:nvSpPr>
        <p:spPr bwMode="auto">
          <a:xfrm>
            <a:off x="1847646" y="5987388"/>
            <a:ext cx="2971800" cy="6096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Section header table</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(required for </a:t>
            </a:r>
            <a:r>
              <a:rPr lang="en-GB" sz="1600" b="1" err="1">
                <a:latin typeface="Calibri" pitchFamily="34" charset="0"/>
                <a:ea typeface="msgothic" charset="0"/>
                <a:cs typeface="msgothic" charset="0"/>
              </a:rPr>
              <a:t>relocatables</a:t>
            </a:r>
            <a:r>
              <a:rPr lang="en-GB" sz="1600" b="1">
                <a:latin typeface="Calibri" pitchFamily="34" charset="0"/>
                <a:ea typeface="msgothic" charset="0"/>
                <a:cs typeface="msgothic" charset="0"/>
              </a:rPr>
              <a:t>)</a:t>
            </a:r>
          </a:p>
        </p:txBody>
      </p:sp>
      <p:sp>
        <p:nvSpPr>
          <p:cNvPr id="33804" name="Text Box 12"/>
          <p:cNvSpPr txBox="1">
            <a:spLocks noChangeArrowheads="1"/>
          </p:cNvSpPr>
          <p:nvPr/>
        </p:nvSpPr>
        <p:spPr bwMode="auto">
          <a:xfrm>
            <a:off x="4793568" y="1413297"/>
            <a:ext cx="285954" cy="335799"/>
          </a:xfrm>
          <a:prstGeom prst="rect">
            <a:avLst/>
          </a:prstGeom>
          <a:noFill/>
          <a:ln w="9525">
            <a:noFill/>
            <a:round/>
            <a:headEnd/>
            <a:tailEnd/>
          </a:ln>
          <a:effectLst/>
        </p:spPr>
        <p:txBody>
          <a:bodyPr wrap="none" lIns="90000" tIns="46800" rIns="90000" bIns="46800">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0</a:t>
            </a:r>
          </a:p>
        </p:txBody>
      </p:sp>
      <p:sp>
        <p:nvSpPr>
          <p:cNvPr id="33805" name="Text Box 13"/>
          <p:cNvSpPr txBox="1">
            <a:spLocks noChangeArrowheads="1"/>
          </p:cNvSpPr>
          <p:nvPr/>
        </p:nvSpPr>
        <p:spPr bwMode="auto">
          <a:xfrm>
            <a:off x="1722806" y="1236453"/>
            <a:ext cx="2285154" cy="365999"/>
          </a:xfrm>
          <a:prstGeom prst="rect">
            <a:avLst/>
          </a:prstGeom>
          <a:noFill/>
          <a:ln w="9525">
            <a:noFill/>
            <a:round/>
            <a:headEnd/>
            <a:tailEnd/>
          </a:ln>
          <a:effectLst/>
        </p:spPr>
        <p:txBody>
          <a:bodyPr wrap="none" lIns="90000" tIns="46800" rIns="90000" bIns="46800">
            <a:spAutoFit/>
          </a:bodyP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latin typeface="Calibri" pitchFamily="34" charset="0"/>
                <a:ea typeface="msgothic" charset="0"/>
                <a:cs typeface="msgothic" charset="0"/>
              </a:rPr>
              <a:t>Executable Object File</a:t>
            </a:r>
          </a:p>
        </p:txBody>
      </p:sp>
      <p:sp>
        <p:nvSpPr>
          <p:cNvPr id="33806" name="Rectangle 14"/>
          <p:cNvSpPr>
            <a:spLocks noChangeArrowheads="1"/>
          </p:cNvSpPr>
          <p:nvPr/>
        </p:nvSpPr>
        <p:spPr bwMode="auto">
          <a:xfrm>
            <a:off x="6210830" y="1262063"/>
            <a:ext cx="2789237" cy="487362"/>
          </a:xfrm>
          <a:prstGeom prst="rect">
            <a:avLst/>
          </a:prstGeom>
          <a:solidFill>
            <a:srgbClr val="F1C7C7"/>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Kernel virtual memory</a:t>
            </a:r>
          </a:p>
        </p:txBody>
      </p:sp>
      <p:sp>
        <p:nvSpPr>
          <p:cNvPr id="33807" name="Rectangle 15"/>
          <p:cNvSpPr>
            <a:spLocks noChangeArrowheads="1"/>
          </p:cNvSpPr>
          <p:nvPr/>
        </p:nvSpPr>
        <p:spPr bwMode="auto">
          <a:xfrm>
            <a:off x="6210830" y="2963864"/>
            <a:ext cx="2789237" cy="669925"/>
          </a:xfrm>
          <a:prstGeom prst="rect">
            <a:avLst/>
          </a:prstGeom>
          <a:solidFill>
            <a:srgbClr val="D5F1CF"/>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Memory-mapped region for</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shared libraries</a:t>
            </a:r>
          </a:p>
        </p:txBody>
      </p:sp>
      <p:sp>
        <p:nvSpPr>
          <p:cNvPr id="33808" name="Rectangle 16"/>
          <p:cNvSpPr>
            <a:spLocks noChangeArrowheads="1"/>
          </p:cNvSpPr>
          <p:nvPr/>
        </p:nvSpPr>
        <p:spPr bwMode="auto">
          <a:xfrm>
            <a:off x="6210830" y="3629025"/>
            <a:ext cx="2789237" cy="723900"/>
          </a:xfrm>
          <a:prstGeom prst="rect">
            <a:avLst/>
          </a:prstGeom>
          <a:solidFill>
            <a:schemeClr val="bg1">
              <a:lumMod val="75000"/>
            </a:schemeClr>
          </a:solidFill>
          <a:ln w="3240">
            <a:solidFill>
              <a:schemeClr val="tx1"/>
            </a:solidFill>
            <a:miter lim="800000"/>
            <a:headEnd/>
            <a:tailEnd/>
          </a:ln>
          <a:effectLst/>
        </p:spPr>
        <p:txBody>
          <a:bodyPr wrap="none" anchor="ctr"/>
          <a:lstStyle/>
          <a:p>
            <a:endParaRPr lang="en-US"/>
          </a:p>
        </p:txBody>
      </p:sp>
      <p:sp>
        <p:nvSpPr>
          <p:cNvPr id="33809" name="Rectangle 17"/>
          <p:cNvSpPr>
            <a:spLocks noChangeArrowheads="1"/>
          </p:cNvSpPr>
          <p:nvPr/>
        </p:nvSpPr>
        <p:spPr bwMode="auto">
          <a:xfrm>
            <a:off x="6210831" y="4350809"/>
            <a:ext cx="2789237" cy="669925"/>
          </a:xfrm>
          <a:prstGeom prst="rect">
            <a:avLst/>
          </a:prstGeom>
          <a:solidFill>
            <a:srgbClr val="D5F1CF"/>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Run-time heap</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(created by </a:t>
            </a:r>
            <a:r>
              <a:rPr lang="en-GB" sz="1600" b="1" err="1">
                <a:latin typeface="Courier New" pitchFamily="49" charset="0"/>
                <a:ea typeface="msgothic" charset="0"/>
                <a:cs typeface="msgothic" charset="0"/>
              </a:rPr>
              <a:t>malloc</a:t>
            </a:r>
            <a:r>
              <a:rPr lang="en-GB" sz="1600" b="1">
                <a:latin typeface="Calibri" pitchFamily="34" charset="0"/>
                <a:ea typeface="msgothic" charset="0"/>
                <a:cs typeface="msgothic" charset="0"/>
              </a:rPr>
              <a:t>)</a:t>
            </a:r>
          </a:p>
        </p:txBody>
      </p:sp>
      <p:sp>
        <p:nvSpPr>
          <p:cNvPr id="33810" name="Rectangle 18"/>
          <p:cNvSpPr>
            <a:spLocks noChangeArrowheads="1"/>
          </p:cNvSpPr>
          <p:nvPr/>
        </p:nvSpPr>
        <p:spPr bwMode="auto">
          <a:xfrm>
            <a:off x="6210830" y="2054226"/>
            <a:ext cx="2789237" cy="906463"/>
          </a:xfrm>
          <a:prstGeom prst="rect">
            <a:avLst/>
          </a:prstGeom>
          <a:solidFill>
            <a:schemeClr val="bg1">
              <a:lumMod val="75000"/>
            </a:schemeClr>
          </a:solidFill>
          <a:ln w="3240">
            <a:solidFill>
              <a:schemeClr val="tx1"/>
            </a:solidFill>
            <a:miter lim="800000"/>
            <a:headEnd/>
            <a:tailEnd/>
          </a:ln>
          <a:effectLst/>
        </p:spPr>
        <p:txBody>
          <a:bodyPr wrap="none" anchor="ctr"/>
          <a:lstStyle/>
          <a:p>
            <a:endParaRPr lang="en-US"/>
          </a:p>
        </p:txBody>
      </p:sp>
      <p:sp>
        <p:nvSpPr>
          <p:cNvPr id="33811" name="Line 19"/>
          <p:cNvSpPr>
            <a:spLocks noChangeShapeType="1"/>
          </p:cNvSpPr>
          <p:nvPr/>
        </p:nvSpPr>
        <p:spPr bwMode="auto">
          <a:xfrm flipV="1">
            <a:off x="7600950" y="3957639"/>
            <a:ext cx="1588" cy="384175"/>
          </a:xfrm>
          <a:prstGeom prst="line">
            <a:avLst/>
          </a:prstGeom>
          <a:noFill/>
          <a:ln w="3240">
            <a:solidFill>
              <a:schemeClr val="tx1"/>
            </a:solidFill>
            <a:miter lim="800000"/>
            <a:headEnd/>
            <a:tailEnd type="triangle" w="med" len="med"/>
          </a:ln>
          <a:effectLst/>
        </p:spPr>
        <p:txBody>
          <a:bodyPr/>
          <a:lstStyle/>
          <a:p>
            <a:endParaRPr lang="en-US"/>
          </a:p>
        </p:txBody>
      </p:sp>
      <p:sp>
        <p:nvSpPr>
          <p:cNvPr id="33812" name="Rectangle 20"/>
          <p:cNvSpPr>
            <a:spLocks noChangeArrowheads="1"/>
          </p:cNvSpPr>
          <p:nvPr/>
        </p:nvSpPr>
        <p:spPr bwMode="auto">
          <a:xfrm>
            <a:off x="6210830" y="1719263"/>
            <a:ext cx="2789237" cy="563562"/>
          </a:xfrm>
          <a:prstGeom prst="rect">
            <a:avLst/>
          </a:prstGeom>
          <a:solidFill>
            <a:srgbClr val="D5F1CF"/>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User stack</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(created at runtime)</a:t>
            </a:r>
          </a:p>
        </p:txBody>
      </p:sp>
      <p:sp>
        <p:nvSpPr>
          <p:cNvPr id="33814" name="Line 22"/>
          <p:cNvSpPr>
            <a:spLocks noChangeShapeType="1"/>
          </p:cNvSpPr>
          <p:nvPr/>
        </p:nvSpPr>
        <p:spPr bwMode="auto">
          <a:xfrm>
            <a:off x="7600950" y="2282825"/>
            <a:ext cx="1588" cy="228600"/>
          </a:xfrm>
          <a:prstGeom prst="line">
            <a:avLst/>
          </a:prstGeom>
          <a:noFill/>
          <a:ln w="3240">
            <a:solidFill>
              <a:schemeClr val="tx1"/>
            </a:solidFill>
            <a:miter lim="800000"/>
            <a:headEnd/>
            <a:tailEnd type="triangle" w="med" len="med"/>
          </a:ln>
          <a:effectLst/>
        </p:spPr>
        <p:txBody>
          <a:bodyPr/>
          <a:lstStyle/>
          <a:p>
            <a:endParaRPr lang="en-US"/>
          </a:p>
        </p:txBody>
      </p:sp>
      <p:sp>
        <p:nvSpPr>
          <p:cNvPr id="33815" name="Rectangle 23"/>
          <p:cNvSpPr>
            <a:spLocks noChangeArrowheads="1"/>
          </p:cNvSpPr>
          <p:nvPr/>
        </p:nvSpPr>
        <p:spPr bwMode="auto">
          <a:xfrm>
            <a:off x="6210829" y="6312959"/>
            <a:ext cx="2789238" cy="396875"/>
          </a:xfrm>
          <a:prstGeom prst="rect">
            <a:avLst/>
          </a:prstGeom>
          <a:solidFill>
            <a:schemeClr val="bg1">
              <a:lumMod val="75000"/>
            </a:schemeClr>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Unused</a:t>
            </a:r>
          </a:p>
        </p:txBody>
      </p:sp>
      <p:sp>
        <p:nvSpPr>
          <p:cNvPr id="33816" name="Text Box 24"/>
          <p:cNvSpPr txBox="1">
            <a:spLocks noChangeArrowheads="1"/>
          </p:cNvSpPr>
          <p:nvPr/>
        </p:nvSpPr>
        <p:spPr bwMode="auto">
          <a:xfrm>
            <a:off x="5945194" y="6531511"/>
            <a:ext cx="285954" cy="335799"/>
          </a:xfrm>
          <a:prstGeom prst="rect">
            <a:avLst/>
          </a:prstGeom>
          <a:noFill/>
          <a:ln w="9525">
            <a:noFill/>
            <a:round/>
            <a:headEnd/>
            <a:tailEnd/>
          </a:ln>
          <a:effectLst/>
        </p:spPr>
        <p:txBody>
          <a:bodyPr wrap="none" lIns="90000" tIns="46800" rIns="90000" bIns="46800">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0</a:t>
            </a:r>
          </a:p>
        </p:txBody>
      </p:sp>
      <p:sp>
        <p:nvSpPr>
          <p:cNvPr id="33817" name="Text Box 25"/>
          <p:cNvSpPr txBox="1">
            <a:spLocks noChangeArrowheads="1"/>
          </p:cNvSpPr>
          <p:nvPr/>
        </p:nvSpPr>
        <p:spPr bwMode="auto">
          <a:xfrm>
            <a:off x="9358222" y="2108200"/>
            <a:ext cx="869831" cy="808556"/>
          </a:xfrm>
          <a:prstGeom prst="rect">
            <a:avLst/>
          </a:prstGeom>
          <a:noFill/>
          <a:ln w="9525">
            <a:noFill/>
            <a:round/>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ourier New" pitchFamily="49" charset="0"/>
                <a:ea typeface="msgothic" charset="0"/>
                <a:cs typeface="msgothic" charset="0"/>
              </a:rPr>
              <a:t>%</a:t>
            </a:r>
            <a:r>
              <a:rPr lang="en-GB" sz="1600" b="1" err="1">
                <a:latin typeface="Courier New" pitchFamily="49" charset="0"/>
                <a:ea typeface="msgothic" charset="0"/>
                <a:cs typeface="msgothic" charset="0"/>
              </a:rPr>
              <a:t>esp</a:t>
            </a:r>
            <a:r>
              <a:rPr lang="en-GB" sz="1600" b="1">
                <a:latin typeface="Calibri" pitchFamily="34" charset="0"/>
                <a:ea typeface="msgothic" charset="0"/>
                <a:cs typeface="msgothic" charset="0"/>
              </a:rPr>
              <a:t>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(stack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pointer)</a:t>
            </a:r>
          </a:p>
        </p:txBody>
      </p:sp>
      <p:sp>
        <p:nvSpPr>
          <p:cNvPr id="33818" name="Line 26"/>
          <p:cNvSpPr>
            <a:spLocks noChangeShapeType="1"/>
          </p:cNvSpPr>
          <p:nvPr/>
        </p:nvSpPr>
        <p:spPr bwMode="auto">
          <a:xfrm flipH="1">
            <a:off x="9051835" y="2279650"/>
            <a:ext cx="384175" cy="1588"/>
          </a:xfrm>
          <a:prstGeom prst="line">
            <a:avLst/>
          </a:prstGeom>
          <a:noFill/>
          <a:ln w="3240">
            <a:solidFill>
              <a:srgbClr val="000066"/>
            </a:solidFill>
            <a:miter lim="800000"/>
            <a:headEnd/>
            <a:tailEnd type="triangle" w="med" len="med"/>
          </a:ln>
          <a:effectLst/>
        </p:spPr>
        <p:txBody>
          <a:bodyPr/>
          <a:lstStyle/>
          <a:p>
            <a:endParaRPr lang="en-US"/>
          </a:p>
        </p:txBody>
      </p:sp>
      <p:sp>
        <p:nvSpPr>
          <p:cNvPr id="33819" name="Text Box 27"/>
          <p:cNvSpPr txBox="1">
            <a:spLocks noChangeArrowheads="1"/>
          </p:cNvSpPr>
          <p:nvPr/>
        </p:nvSpPr>
        <p:spPr bwMode="auto">
          <a:xfrm>
            <a:off x="9124950" y="1130543"/>
            <a:ext cx="2559046" cy="577082"/>
          </a:xfrm>
          <a:prstGeom prst="rect">
            <a:avLst/>
          </a:prstGeom>
          <a:noFill/>
          <a:ln w="9525">
            <a:noFill/>
            <a:round/>
            <a:headEnd/>
            <a:tailEnd/>
          </a:ln>
          <a:effectLst/>
        </p:spPr>
        <p:txBody>
          <a:bodyPr wrap="square" lIns="90000" tIns="46800" rIns="90000" bIns="46800">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Memory</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invisible to user code</a:t>
            </a:r>
          </a:p>
        </p:txBody>
      </p:sp>
      <p:sp>
        <p:nvSpPr>
          <p:cNvPr id="33820" name="Line 28"/>
          <p:cNvSpPr>
            <a:spLocks noChangeShapeType="1"/>
          </p:cNvSpPr>
          <p:nvPr/>
        </p:nvSpPr>
        <p:spPr bwMode="auto">
          <a:xfrm flipV="1">
            <a:off x="9067800" y="1257569"/>
            <a:ext cx="1588" cy="460375"/>
          </a:xfrm>
          <a:prstGeom prst="line">
            <a:avLst/>
          </a:prstGeom>
          <a:noFill/>
          <a:ln w="3240">
            <a:solidFill>
              <a:schemeClr val="tx1"/>
            </a:solidFill>
            <a:miter lim="800000"/>
            <a:headEnd/>
            <a:tailEnd type="triangle" w="med" len="med"/>
          </a:ln>
          <a:effectLst/>
        </p:spPr>
        <p:txBody>
          <a:bodyPr/>
          <a:lstStyle/>
          <a:p>
            <a:endParaRPr lang="en-US"/>
          </a:p>
        </p:txBody>
      </p:sp>
      <p:sp>
        <p:nvSpPr>
          <p:cNvPr id="33821" name="Text Box 29"/>
          <p:cNvSpPr txBox="1">
            <a:spLocks noChangeArrowheads="1"/>
          </p:cNvSpPr>
          <p:nvPr/>
        </p:nvSpPr>
        <p:spPr bwMode="auto">
          <a:xfrm>
            <a:off x="9412288" y="4173539"/>
            <a:ext cx="552052" cy="329643"/>
          </a:xfrm>
          <a:prstGeom prst="rect">
            <a:avLst/>
          </a:prstGeom>
          <a:noFill/>
          <a:ln w="9525">
            <a:noFill/>
            <a:round/>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ourier New" pitchFamily="49" charset="0"/>
                <a:ea typeface="msgothic" charset="0"/>
                <a:cs typeface="msgothic" charset="0"/>
              </a:rPr>
              <a:t>brk</a:t>
            </a:r>
          </a:p>
        </p:txBody>
      </p:sp>
      <p:sp>
        <p:nvSpPr>
          <p:cNvPr id="33822" name="Line 30"/>
          <p:cNvSpPr>
            <a:spLocks noChangeShapeType="1"/>
          </p:cNvSpPr>
          <p:nvPr/>
        </p:nvSpPr>
        <p:spPr bwMode="auto">
          <a:xfrm flipH="1">
            <a:off x="9028114" y="4340225"/>
            <a:ext cx="384175" cy="1588"/>
          </a:xfrm>
          <a:prstGeom prst="line">
            <a:avLst/>
          </a:prstGeom>
          <a:noFill/>
          <a:ln w="3240">
            <a:solidFill>
              <a:srgbClr val="000066"/>
            </a:solidFill>
            <a:miter lim="800000"/>
            <a:headEnd/>
            <a:tailEnd type="triangle" w="med" len="med"/>
          </a:ln>
          <a:effectLst/>
        </p:spPr>
        <p:txBody>
          <a:bodyPr/>
          <a:lstStyle/>
          <a:p>
            <a:endParaRPr lang="en-US"/>
          </a:p>
        </p:txBody>
      </p:sp>
      <p:sp>
        <p:nvSpPr>
          <p:cNvPr id="33824" name="Text Box 32"/>
          <p:cNvSpPr txBox="1">
            <a:spLocks noChangeArrowheads="1"/>
          </p:cNvSpPr>
          <p:nvPr/>
        </p:nvSpPr>
        <p:spPr bwMode="auto">
          <a:xfrm>
            <a:off x="5334000" y="6172201"/>
            <a:ext cx="920542" cy="269947"/>
          </a:xfrm>
          <a:prstGeom prst="rect">
            <a:avLst/>
          </a:prstGeom>
          <a:noFill/>
          <a:ln w="9525">
            <a:noFill/>
            <a:round/>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latin typeface="Courier New" pitchFamily="49" charset="0"/>
                <a:ea typeface="msgothic" charset="0"/>
                <a:cs typeface="msgothic" charset="0"/>
              </a:rPr>
              <a:t>0x400000</a:t>
            </a:r>
          </a:p>
        </p:txBody>
      </p:sp>
      <p:sp>
        <p:nvSpPr>
          <p:cNvPr id="33826" name="Rectangle 34"/>
          <p:cNvSpPr>
            <a:spLocks noChangeArrowheads="1"/>
          </p:cNvSpPr>
          <p:nvPr/>
        </p:nvSpPr>
        <p:spPr bwMode="auto">
          <a:xfrm>
            <a:off x="6210829" y="5017559"/>
            <a:ext cx="2789238" cy="669925"/>
          </a:xfrm>
          <a:prstGeom prst="rect">
            <a:avLst/>
          </a:prstGeom>
          <a:solidFill>
            <a:schemeClr val="accent2">
              <a:lumMod val="20000"/>
              <a:lumOff val="80000"/>
            </a:schemeClr>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Read/write data segment</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a:latin typeface="Courier New" pitchFamily="49" charset="0"/>
                <a:ea typeface="msgothic" charset="0"/>
                <a:cs typeface="msgothic" charset="0"/>
              </a:rPr>
              <a:t>data</a:t>
            </a:r>
            <a:r>
              <a:rPr lang="en-GB" sz="1600" b="1">
                <a:latin typeface="Calibri" pitchFamily="34" charset="0"/>
                <a:ea typeface="msgothic" charset="0"/>
                <a:cs typeface="msgothic" charset="0"/>
              </a:rPr>
              <a:t>, .</a:t>
            </a:r>
            <a:r>
              <a:rPr lang="en-GB" sz="1600" b="1" err="1">
                <a:latin typeface="Courier New" pitchFamily="49" charset="0"/>
                <a:ea typeface="msgothic" charset="0"/>
                <a:cs typeface="msgothic" charset="0"/>
              </a:rPr>
              <a:t>bss</a:t>
            </a:r>
            <a:r>
              <a:rPr lang="en-GB" sz="1600" b="1">
                <a:latin typeface="Calibri" pitchFamily="34" charset="0"/>
                <a:ea typeface="msgothic" charset="0"/>
                <a:cs typeface="msgothic" charset="0"/>
              </a:rPr>
              <a:t>)</a:t>
            </a:r>
          </a:p>
        </p:txBody>
      </p:sp>
      <p:sp>
        <p:nvSpPr>
          <p:cNvPr id="33827" name="Rectangle 35"/>
          <p:cNvSpPr>
            <a:spLocks noChangeArrowheads="1"/>
          </p:cNvSpPr>
          <p:nvPr/>
        </p:nvSpPr>
        <p:spPr bwMode="auto">
          <a:xfrm>
            <a:off x="6210829" y="5643034"/>
            <a:ext cx="2789238" cy="669925"/>
          </a:xfrm>
          <a:prstGeom prst="rect">
            <a:avLst/>
          </a:prstGeom>
          <a:solidFill>
            <a:srgbClr val="F6F5BD"/>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Read-only code segment</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a:latin typeface="Courier New" pitchFamily="49" charset="0"/>
                <a:ea typeface="msgothic" charset="0"/>
                <a:cs typeface="msgothic" charset="0"/>
              </a:rPr>
              <a:t>.init</a:t>
            </a:r>
            <a:r>
              <a:rPr lang="en-GB" sz="1600" b="1">
                <a:latin typeface="Calibri" pitchFamily="34" charset="0"/>
                <a:ea typeface="msgothic" charset="0"/>
                <a:cs typeface="msgothic" charset="0"/>
              </a:rPr>
              <a:t>, .</a:t>
            </a:r>
            <a:r>
              <a:rPr lang="en-GB" sz="1600" b="1">
                <a:latin typeface="Courier New" pitchFamily="49" charset="0"/>
                <a:ea typeface="msgothic" charset="0"/>
                <a:cs typeface="msgothic" charset="0"/>
              </a:rPr>
              <a:t>text</a:t>
            </a:r>
            <a:r>
              <a:rPr lang="en-GB" sz="1600" b="1">
                <a:latin typeface="Calibri" pitchFamily="34" charset="0"/>
                <a:ea typeface="msgothic" charset="0"/>
                <a:cs typeface="msgothic" charset="0"/>
              </a:rPr>
              <a:t>, </a:t>
            </a:r>
            <a:r>
              <a:rPr lang="en-GB" sz="1600" b="1">
                <a:latin typeface="Courier New" pitchFamily="49" charset="0"/>
                <a:ea typeface="msgothic" charset="0"/>
                <a:cs typeface="msgothic" charset="0"/>
              </a:rPr>
              <a:t>.</a:t>
            </a:r>
            <a:r>
              <a:rPr lang="en-GB" sz="1600" b="1" err="1">
                <a:latin typeface="Courier New" pitchFamily="49" charset="0"/>
                <a:ea typeface="msgothic" charset="0"/>
                <a:cs typeface="msgothic" charset="0"/>
              </a:rPr>
              <a:t>rodata</a:t>
            </a:r>
            <a:r>
              <a:rPr lang="en-GB" sz="1600" b="1">
                <a:latin typeface="Calibri" pitchFamily="34" charset="0"/>
                <a:ea typeface="msgothic" charset="0"/>
                <a:cs typeface="msgothic" charset="0"/>
              </a:rPr>
              <a:t>)</a:t>
            </a:r>
          </a:p>
        </p:txBody>
      </p:sp>
      <p:sp>
        <p:nvSpPr>
          <p:cNvPr id="33828" name="AutoShape 36"/>
          <p:cNvSpPr>
            <a:spLocks/>
          </p:cNvSpPr>
          <p:nvPr/>
        </p:nvSpPr>
        <p:spPr bwMode="auto">
          <a:xfrm>
            <a:off x="9048750" y="5026025"/>
            <a:ext cx="76200" cy="1295400"/>
          </a:xfrm>
          <a:prstGeom prst="rightBrace">
            <a:avLst>
              <a:gd name="adj1" fmla="val 141667"/>
              <a:gd name="adj2" fmla="val 50000"/>
            </a:avLst>
          </a:prstGeom>
          <a:noFill/>
          <a:ln w="12600">
            <a:solidFill>
              <a:srgbClr val="000066"/>
            </a:solidFill>
            <a:miter lim="800000"/>
            <a:headEnd/>
            <a:tailEnd/>
          </a:ln>
          <a:effectLst/>
        </p:spPr>
        <p:txBody>
          <a:bodyPr wrap="none" anchor="ctr"/>
          <a:lstStyle/>
          <a:p>
            <a:endParaRPr lang="en-US"/>
          </a:p>
        </p:txBody>
      </p:sp>
      <p:sp>
        <p:nvSpPr>
          <p:cNvPr id="33829" name="Text Box 37"/>
          <p:cNvSpPr txBox="1">
            <a:spLocks noChangeArrowheads="1"/>
          </p:cNvSpPr>
          <p:nvPr/>
        </p:nvSpPr>
        <p:spPr bwMode="auto">
          <a:xfrm>
            <a:off x="9201151" y="5010151"/>
            <a:ext cx="1149459" cy="1300935"/>
          </a:xfrm>
          <a:prstGeom prst="rect">
            <a:avLst/>
          </a:prstGeom>
          <a:noFill/>
          <a:ln w="9525">
            <a:noFill/>
            <a:round/>
            <a:headEnd/>
            <a:tailEnd/>
          </a:ln>
          <a:effectLst/>
        </p:spPr>
        <p:txBody>
          <a:bodyPr wrap="none" lIns="90000" tIns="46800" rIns="90000" bIns="46800">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Loaded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from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the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executable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file</a:t>
            </a:r>
          </a:p>
        </p:txBody>
      </p:sp>
      <p:sp>
        <p:nvSpPr>
          <p:cNvPr id="39" name="Rectangle 5"/>
          <p:cNvSpPr>
            <a:spLocks noChangeArrowheads="1"/>
          </p:cNvSpPr>
          <p:nvPr/>
        </p:nvSpPr>
        <p:spPr bwMode="auto">
          <a:xfrm>
            <a:off x="1847646" y="3320388"/>
            <a:ext cx="2971800" cy="381000"/>
          </a:xfrm>
          <a:prstGeom prst="rect">
            <a:avLst/>
          </a:prstGeom>
          <a:solidFill>
            <a:srgbClr val="F6F5BD"/>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err="1">
                <a:latin typeface="Calibri" pitchFamily="34" charset="0"/>
                <a:ea typeface="msgothic" charset="0"/>
                <a:cs typeface="msgothic" charset="0"/>
              </a:rPr>
              <a:t>rodata</a:t>
            </a:r>
            <a:r>
              <a:rPr lang="en-GB" sz="1600" b="1">
                <a:latin typeface="Calibri" pitchFamily="34" charset="0"/>
                <a:ea typeface="msgothic" charset="0"/>
                <a:cs typeface="msgothic" charset="0"/>
              </a:rPr>
              <a:t> section</a:t>
            </a:r>
          </a:p>
        </p:txBody>
      </p:sp>
      <p:sp>
        <p:nvSpPr>
          <p:cNvPr id="40" name="Rectangle 10"/>
          <p:cNvSpPr>
            <a:spLocks noChangeArrowheads="1"/>
          </p:cNvSpPr>
          <p:nvPr/>
        </p:nvSpPr>
        <p:spPr bwMode="auto">
          <a:xfrm>
            <a:off x="1847646" y="52253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.line</a:t>
            </a:r>
          </a:p>
        </p:txBody>
      </p:sp>
      <p:sp>
        <p:nvSpPr>
          <p:cNvPr id="41" name="Rectangle 4"/>
          <p:cNvSpPr>
            <a:spLocks noChangeArrowheads="1"/>
          </p:cNvSpPr>
          <p:nvPr/>
        </p:nvSpPr>
        <p:spPr bwMode="auto">
          <a:xfrm>
            <a:off x="1847646" y="2558388"/>
            <a:ext cx="2971800" cy="381000"/>
          </a:xfrm>
          <a:prstGeom prst="rect">
            <a:avLst/>
          </a:prstGeom>
          <a:solidFill>
            <a:srgbClr val="F6F5BD"/>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a:latin typeface="Calibri" pitchFamily="34" charset="0"/>
                <a:ea typeface="msgothic" charset="0"/>
                <a:cs typeface="msgothic" charset="0"/>
              </a:rPr>
              <a:t>ini</a:t>
            </a:r>
            <a:r>
              <a:rPr lang="en-GB" sz="1600" b="1">
                <a:latin typeface="Calibri" pitchFamily="34" charset="0"/>
                <a:ea typeface="msgothic" charset="0"/>
                <a:cs typeface="msgothic" charset="0"/>
              </a:rPr>
              <a:t>t section</a:t>
            </a:r>
          </a:p>
        </p:txBody>
      </p:sp>
      <p:sp>
        <p:nvSpPr>
          <p:cNvPr id="42" name="Rectangle 10"/>
          <p:cNvSpPr>
            <a:spLocks noChangeArrowheads="1"/>
          </p:cNvSpPr>
          <p:nvPr/>
        </p:nvSpPr>
        <p:spPr bwMode="auto">
          <a:xfrm>
            <a:off x="1847646" y="56063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err="1">
                <a:latin typeface="Calibri" pitchFamily="34" charset="0"/>
                <a:ea typeface="msgothic" charset="0"/>
                <a:cs typeface="msgothic" charset="0"/>
              </a:rPr>
              <a:t>strtab</a:t>
            </a:r>
            <a:endParaRPr lang="en-GB" sz="1600" b="1">
              <a:latin typeface="Calibri" pitchFamily="34" charset="0"/>
              <a:ea typeface="msgothic" charset="0"/>
              <a:cs typeface="msgothic" charset="0"/>
            </a:endParaRPr>
          </a:p>
        </p:txBody>
      </p:sp>
      <p:sp>
        <p:nvSpPr>
          <p:cNvPr id="38" name="Title 1">
            <a:extLst>
              <a:ext uri="{FF2B5EF4-FFF2-40B4-BE49-F238E27FC236}">
                <a16:creationId xmlns:a16="http://schemas.microsoft.com/office/drawing/2014/main" id="{4CD61106-7D9A-6446-AEDC-33094630BA16}"/>
              </a:ext>
            </a:extLst>
          </p:cNvPr>
          <p:cNvSpPr>
            <a:spLocks noGrp="1"/>
          </p:cNvSpPr>
          <p:nvPr>
            <p:ph type="title"/>
          </p:nvPr>
        </p:nvSpPr>
        <p:spPr>
          <a:xfrm>
            <a:off x="0" y="-43131"/>
            <a:ext cx="11353800" cy="1188742"/>
          </a:xfrm>
        </p:spPr>
        <p:txBody>
          <a:bodyPr>
            <a:normAutofit fontScale="90000"/>
          </a:bodyPr>
          <a:lstStyle/>
          <a:p>
            <a:r>
              <a:rPr lang="en-GB"/>
              <a:t>Loading Executable Object Files into Virtual Address</a:t>
            </a:r>
            <a:endParaRPr lang="en-US"/>
          </a:p>
        </p:txBody>
      </p:sp>
      <p:sp>
        <p:nvSpPr>
          <p:cNvPr id="2" name="Slide Number Placeholder 1">
            <a:extLst>
              <a:ext uri="{FF2B5EF4-FFF2-40B4-BE49-F238E27FC236}">
                <a16:creationId xmlns:a16="http://schemas.microsoft.com/office/drawing/2014/main" id="{5161DAD9-F3F4-6146-935B-D50BFBB8E6EB}"/>
              </a:ext>
            </a:extLst>
          </p:cNvPr>
          <p:cNvSpPr>
            <a:spLocks noGrp="1"/>
          </p:cNvSpPr>
          <p:nvPr>
            <p:ph type="sldNum" sz="quarter" idx="12"/>
          </p:nvPr>
        </p:nvSpPr>
        <p:spPr/>
        <p:txBody>
          <a:bodyPr/>
          <a:lstStyle/>
          <a:p>
            <a:fld id="{FBF729FF-03AA-4E9E-A079-183B0BB68762}" type="slidenum">
              <a:rPr lang="en-US" smtClean="0"/>
              <a:t>59</a:t>
            </a:fld>
            <a:endParaRPr lang="en-US"/>
          </a:p>
        </p:txBody>
      </p:sp>
    </p:spTree>
    <p:extLst>
      <p:ext uri="{BB962C8B-B14F-4D97-AF65-F5344CB8AC3E}">
        <p14:creationId xmlns:p14="http://schemas.microsoft.com/office/powerpoint/2010/main" val="1971585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DEDA-7954-7347-BB46-504947C75ADD}"/>
              </a:ext>
            </a:extLst>
          </p:cNvPr>
          <p:cNvSpPr>
            <a:spLocks noGrp="1"/>
          </p:cNvSpPr>
          <p:nvPr>
            <p:ph type="title"/>
          </p:nvPr>
        </p:nvSpPr>
        <p:spPr/>
        <p:txBody>
          <a:bodyPr/>
          <a:lstStyle/>
          <a:p>
            <a:r>
              <a:rPr lang="en-US"/>
              <a:t>Defense</a:t>
            </a:r>
          </a:p>
        </p:txBody>
      </p:sp>
      <p:sp>
        <p:nvSpPr>
          <p:cNvPr id="3" name="Content Placeholder 2">
            <a:extLst>
              <a:ext uri="{FF2B5EF4-FFF2-40B4-BE49-F238E27FC236}">
                <a16:creationId xmlns:a16="http://schemas.microsoft.com/office/drawing/2014/main" id="{FD599644-1F3E-9A4F-974A-3840810D7B08}"/>
              </a:ext>
            </a:extLst>
          </p:cNvPr>
          <p:cNvSpPr>
            <a:spLocks noGrp="1"/>
          </p:cNvSpPr>
          <p:nvPr>
            <p:ph idx="1"/>
          </p:nvPr>
        </p:nvSpPr>
        <p:spPr/>
        <p:txBody>
          <a:bodyPr/>
          <a:lstStyle/>
          <a:p>
            <a:r>
              <a:rPr lang="en-US">
                <a:latin typeface="Calibri" panose="020F0502020204030204" pitchFamily="34" charset="0"/>
              </a:rPr>
              <a:t>Prevent buffer overflow!</a:t>
            </a:r>
          </a:p>
          <a:p>
            <a:pPr lvl="1"/>
            <a:r>
              <a:rPr lang="en-US">
                <a:latin typeface="Calibri" panose="020F0502020204030204" pitchFamily="34" charset="0"/>
              </a:rPr>
              <a:t>A direct defense</a:t>
            </a:r>
          </a:p>
          <a:p>
            <a:pPr lvl="1"/>
            <a:r>
              <a:rPr lang="en-US">
                <a:latin typeface="Calibri" panose="020F0502020204030204" pitchFamily="34" charset="0"/>
              </a:rPr>
              <a:t>Could be accurate but could be slow..</a:t>
            </a:r>
          </a:p>
          <a:p>
            <a:pPr lvl="1"/>
            <a:endParaRPr lang="en-US">
              <a:latin typeface="Calibri" panose="020F0502020204030204" pitchFamily="34" charset="0"/>
            </a:endParaRPr>
          </a:p>
          <a:p>
            <a:r>
              <a:rPr lang="en-US">
                <a:latin typeface="Calibri" panose="020F0502020204030204" pitchFamily="34" charset="0"/>
              </a:rPr>
              <a:t>Make exploit hard!</a:t>
            </a:r>
          </a:p>
          <a:p>
            <a:pPr lvl="1"/>
            <a:r>
              <a:rPr lang="en-US">
                <a:latin typeface="Calibri" panose="020F0502020204030204" pitchFamily="34" charset="0"/>
              </a:rPr>
              <a:t>An indirect defense</a:t>
            </a:r>
          </a:p>
          <a:p>
            <a:pPr lvl="1"/>
            <a:r>
              <a:rPr lang="en-US">
                <a:latin typeface="Calibri" panose="020F0502020204030204" pitchFamily="34" charset="0"/>
              </a:rPr>
              <a:t>Could be inaccurate but could be fast..</a:t>
            </a:r>
          </a:p>
          <a:p>
            <a:endParaRPr lang="en-US">
              <a:latin typeface="Courier" pitchFamily="2" charset="0"/>
            </a:endParaRPr>
          </a:p>
          <a:p>
            <a:pPr lvl="1"/>
            <a:endParaRPr lang="en-US">
              <a:latin typeface="Courier" pitchFamily="2" charset="0"/>
            </a:endParaRPr>
          </a:p>
        </p:txBody>
      </p:sp>
      <p:sp>
        <p:nvSpPr>
          <p:cNvPr id="5" name="Rectangle 4">
            <a:extLst>
              <a:ext uri="{FF2B5EF4-FFF2-40B4-BE49-F238E27FC236}">
                <a16:creationId xmlns:a16="http://schemas.microsoft.com/office/drawing/2014/main" id="{98653820-B3FB-8449-811A-00195FEE2B0A}"/>
              </a:ext>
            </a:extLst>
          </p:cNvPr>
          <p:cNvSpPr/>
          <p:nvPr/>
        </p:nvSpPr>
        <p:spPr>
          <a:xfrm>
            <a:off x="989105" y="4906963"/>
            <a:ext cx="6829425" cy="15859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panose="020F0502020204030204" pitchFamily="34" charset="0"/>
              </a:rPr>
              <a:t>Exploit Mitigation</a:t>
            </a:r>
          </a:p>
          <a:p>
            <a:pPr algn="ctr"/>
            <a:r>
              <a:rPr lang="en-US" sz="3200">
                <a:solidFill>
                  <a:schemeClr val="tx1"/>
                </a:solidFill>
                <a:latin typeface="Calibri" panose="020F0502020204030204" pitchFamily="34" charset="0"/>
              </a:rPr>
              <a:t>DEP, Stack-cookie, ASLR, etc.</a:t>
            </a:r>
          </a:p>
        </p:txBody>
      </p:sp>
    </p:spTree>
    <p:extLst>
      <p:ext uri="{BB962C8B-B14F-4D97-AF65-F5344CB8AC3E}">
        <p14:creationId xmlns:p14="http://schemas.microsoft.com/office/powerpoint/2010/main" val="347721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0F06-42A9-D449-BEBC-F0ABD8725FB5}"/>
              </a:ext>
            </a:extLst>
          </p:cNvPr>
          <p:cNvSpPr>
            <a:spLocks noGrp="1"/>
          </p:cNvSpPr>
          <p:nvPr>
            <p:ph type="title"/>
          </p:nvPr>
        </p:nvSpPr>
        <p:spPr/>
        <p:txBody>
          <a:bodyPr/>
          <a:lstStyle/>
          <a:p>
            <a:r>
              <a:rPr lang="en-US"/>
              <a:t>ASLR: Randomize Addresses per Each Execution</a:t>
            </a:r>
          </a:p>
        </p:txBody>
      </p:sp>
      <p:pic>
        <p:nvPicPr>
          <p:cNvPr id="6" name="Content Placeholder 5">
            <a:extLst>
              <a:ext uri="{FF2B5EF4-FFF2-40B4-BE49-F238E27FC236}">
                <a16:creationId xmlns:a16="http://schemas.microsoft.com/office/drawing/2014/main" id="{F2335B24-F9D1-864F-B92D-3F0D6FE1816D}"/>
              </a:ext>
            </a:extLst>
          </p:cNvPr>
          <p:cNvPicPr>
            <a:picLocks noGrp="1" noChangeAspect="1"/>
          </p:cNvPicPr>
          <p:nvPr>
            <p:ph idx="1"/>
          </p:nvPr>
        </p:nvPicPr>
        <p:blipFill>
          <a:blip r:embed="rId3"/>
          <a:stretch>
            <a:fillRect/>
          </a:stretch>
        </p:blipFill>
        <p:spPr>
          <a:xfrm>
            <a:off x="6096000" y="1690688"/>
            <a:ext cx="5600738" cy="1738312"/>
          </a:xfrm>
        </p:spPr>
      </p:pic>
      <p:grpSp>
        <p:nvGrpSpPr>
          <p:cNvPr id="5" name="Group 4">
            <a:extLst>
              <a:ext uri="{FF2B5EF4-FFF2-40B4-BE49-F238E27FC236}">
                <a16:creationId xmlns:a16="http://schemas.microsoft.com/office/drawing/2014/main" id="{7E1FC128-E4F9-1E4B-8CA5-BF15B258256E}"/>
              </a:ext>
            </a:extLst>
          </p:cNvPr>
          <p:cNvGrpSpPr/>
          <p:nvPr/>
        </p:nvGrpSpPr>
        <p:grpSpPr>
          <a:xfrm>
            <a:off x="282575" y="1690687"/>
            <a:ext cx="5297868" cy="4802188"/>
            <a:chOff x="282575" y="1690687"/>
            <a:chExt cx="5297868" cy="4802188"/>
          </a:xfrm>
        </p:grpSpPr>
        <p:pic>
          <p:nvPicPr>
            <p:cNvPr id="4" name="Picture 3">
              <a:extLst>
                <a:ext uri="{FF2B5EF4-FFF2-40B4-BE49-F238E27FC236}">
                  <a16:creationId xmlns:a16="http://schemas.microsoft.com/office/drawing/2014/main" id="{DD80B80F-975F-614D-B351-CCEBA160B058}"/>
                </a:ext>
              </a:extLst>
            </p:cNvPr>
            <p:cNvPicPr>
              <a:picLocks noChangeAspect="1"/>
            </p:cNvPicPr>
            <p:nvPr/>
          </p:nvPicPr>
          <p:blipFill>
            <a:blip r:embed="rId4"/>
            <a:stretch>
              <a:fillRect/>
            </a:stretch>
          </p:blipFill>
          <p:spPr>
            <a:xfrm>
              <a:off x="282575" y="1690688"/>
              <a:ext cx="5297868" cy="4781550"/>
            </a:xfrm>
            <a:prstGeom prst="rect">
              <a:avLst/>
            </a:prstGeom>
          </p:spPr>
        </p:pic>
        <p:sp>
          <p:nvSpPr>
            <p:cNvPr id="3" name="Rectangle 2">
              <a:extLst>
                <a:ext uri="{FF2B5EF4-FFF2-40B4-BE49-F238E27FC236}">
                  <a16:creationId xmlns:a16="http://schemas.microsoft.com/office/drawing/2014/main" id="{1F92D627-761B-904E-A79A-A32F64F9360F}"/>
                </a:ext>
              </a:extLst>
            </p:cNvPr>
            <p:cNvSpPr/>
            <p:nvPr/>
          </p:nvSpPr>
          <p:spPr>
            <a:xfrm>
              <a:off x="1891862" y="1690688"/>
              <a:ext cx="583324" cy="29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5AB89C-960C-CA40-9331-675D2215B563}"/>
                </a:ext>
              </a:extLst>
            </p:cNvPr>
            <p:cNvSpPr/>
            <p:nvPr/>
          </p:nvSpPr>
          <p:spPr>
            <a:xfrm>
              <a:off x="3736152" y="1690687"/>
              <a:ext cx="583324" cy="29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4A800B-B439-2C43-9DB4-A07C63D37F03}"/>
                </a:ext>
              </a:extLst>
            </p:cNvPr>
            <p:cNvSpPr/>
            <p:nvPr/>
          </p:nvSpPr>
          <p:spPr>
            <a:xfrm>
              <a:off x="1429406" y="6176471"/>
              <a:ext cx="1045779" cy="31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4B9FD-C4AA-CA4D-AA49-89A3094F5574}"/>
                </a:ext>
              </a:extLst>
            </p:cNvPr>
            <p:cNvSpPr/>
            <p:nvPr/>
          </p:nvSpPr>
          <p:spPr>
            <a:xfrm>
              <a:off x="3273697" y="6155833"/>
              <a:ext cx="1282537" cy="337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4080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4866E33-5B1C-5E4F-A14B-3FF4863AD4DD}"/>
              </a:ext>
            </a:extLst>
          </p:cNvPr>
          <p:cNvGraphicFramePr>
            <a:graphicFrameLocks noGrp="1"/>
          </p:cNvGraphicFramePr>
          <p:nvPr/>
        </p:nvGraphicFramePr>
        <p:xfrm>
          <a:off x="703264" y="1690688"/>
          <a:ext cx="4868861" cy="2966720"/>
        </p:xfrm>
        <a:graphic>
          <a:graphicData uri="http://schemas.openxmlformats.org/drawingml/2006/table">
            <a:tbl>
              <a:tblPr firstRow="1" bandRow="1">
                <a:tableStyleId>{073A0DAA-6AF3-43AB-8588-CEC1D06C72B9}</a:tableStyleId>
              </a:tblPr>
              <a:tblGrid>
                <a:gridCol w="1622954">
                  <a:extLst>
                    <a:ext uri="{9D8B030D-6E8A-4147-A177-3AD203B41FA5}">
                      <a16:colId xmlns:a16="http://schemas.microsoft.com/office/drawing/2014/main" val="357582044"/>
                    </a:ext>
                  </a:extLst>
                </a:gridCol>
                <a:gridCol w="1129434">
                  <a:extLst>
                    <a:ext uri="{9D8B030D-6E8A-4147-A177-3AD203B41FA5}">
                      <a16:colId xmlns:a16="http://schemas.microsoft.com/office/drawing/2014/main" val="3329458189"/>
                    </a:ext>
                  </a:extLst>
                </a:gridCol>
                <a:gridCol w="2116473">
                  <a:extLst>
                    <a:ext uri="{9D8B030D-6E8A-4147-A177-3AD203B41FA5}">
                      <a16:colId xmlns:a16="http://schemas.microsoft.com/office/drawing/2014/main" val="4020953400"/>
                    </a:ext>
                  </a:extLst>
                </a:gridCol>
              </a:tblGrid>
              <a:tr h="370840">
                <a:tc>
                  <a:txBody>
                    <a:bodyPr/>
                    <a:lstStyle/>
                    <a:p>
                      <a:pPr algn="ctr"/>
                      <a:r>
                        <a:rPr lang="en-US"/>
                        <a:t>Space</a:t>
                      </a:r>
                    </a:p>
                  </a:txBody>
                  <a:tcPr/>
                </a:tc>
                <a:tc>
                  <a:txBody>
                    <a:bodyPr/>
                    <a:lstStyle/>
                    <a:p>
                      <a:pPr algn="ctr"/>
                      <a:r>
                        <a:rPr lang="en-US"/>
                        <a:t>Entropy</a:t>
                      </a:r>
                    </a:p>
                  </a:txBody>
                  <a:tcPr/>
                </a:tc>
                <a:tc>
                  <a:txBody>
                    <a:bodyPr/>
                    <a:lstStyle/>
                    <a:p>
                      <a:pPr algn="ctr"/>
                      <a:r>
                        <a:rPr lang="en-US"/>
                        <a:t>Chance</a:t>
                      </a:r>
                    </a:p>
                  </a:txBody>
                  <a:tcPr/>
                </a:tc>
                <a:extLst>
                  <a:ext uri="{0D108BD9-81ED-4DB2-BD59-A6C34878D82A}">
                    <a16:rowId xmlns:a16="http://schemas.microsoft.com/office/drawing/2014/main" val="1850946700"/>
                  </a:ext>
                </a:extLst>
              </a:tr>
              <a:tr h="370840">
                <a:tc>
                  <a:txBody>
                    <a:bodyPr/>
                    <a:lstStyle/>
                    <a:p>
                      <a:pPr algn="ctr"/>
                      <a:r>
                        <a:rPr lang="en-US"/>
                        <a:t>32bit stack</a:t>
                      </a:r>
                    </a:p>
                  </a:txBody>
                  <a:tcPr/>
                </a:tc>
                <a:tc>
                  <a:txBody>
                    <a:bodyPr/>
                    <a:lstStyle/>
                    <a:p>
                      <a:pPr algn="ctr"/>
                      <a:r>
                        <a:rPr lang="en-US"/>
                        <a:t>19 bits</a:t>
                      </a:r>
                    </a:p>
                  </a:txBody>
                  <a:tcPr/>
                </a:tc>
                <a:tc>
                  <a:txBody>
                    <a:bodyPr/>
                    <a:lstStyle/>
                    <a:p>
                      <a:pPr algn="ctr"/>
                      <a:r>
                        <a:rPr lang="en-US"/>
                        <a:t>1 in 524288</a:t>
                      </a:r>
                    </a:p>
                  </a:txBody>
                  <a:tcPr/>
                </a:tc>
                <a:extLst>
                  <a:ext uri="{0D108BD9-81ED-4DB2-BD59-A6C34878D82A}">
                    <a16:rowId xmlns:a16="http://schemas.microsoft.com/office/drawing/2014/main" val="1489215563"/>
                  </a:ext>
                </a:extLst>
              </a:tr>
              <a:tr h="370840">
                <a:tc>
                  <a:txBody>
                    <a:bodyPr/>
                    <a:lstStyle/>
                    <a:p>
                      <a:pPr algn="ctr"/>
                      <a:r>
                        <a:rPr lang="en-US"/>
                        <a:t>32bit heap</a:t>
                      </a:r>
                    </a:p>
                  </a:txBody>
                  <a:tcPr/>
                </a:tc>
                <a:tc>
                  <a:txBody>
                    <a:bodyPr/>
                    <a:lstStyle/>
                    <a:p>
                      <a:pPr algn="ctr"/>
                      <a:r>
                        <a:rPr lang="en-US"/>
                        <a:t>13 bits</a:t>
                      </a:r>
                    </a:p>
                  </a:txBody>
                  <a:tcPr/>
                </a:tc>
                <a:tc>
                  <a:txBody>
                    <a:bodyPr/>
                    <a:lstStyle/>
                    <a:p>
                      <a:pPr algn="ctr"/>
                      <a:r>
                        <a:rPr lang="en-US"/>
                        <a:t>1 in 8192</a:t>
                      </a:r>
                    </a:p>
                  </a:txBody>
                  <a:tcPr/>
                </a:tc>
                <a:extLst>
                  <a:ext uri="{0D108BD9-81ED-4DB2-BD59-A6C34878D82A}">
                    <a16:rowId xmlns:a16="http://schemas.microsoft.com/office/drawing/2014/main" val="1288700756"/>
                  </a:ext>
                </a:extLst>
              </a:tr>
              <a:tr h="370840">
                <a:tc>
                  <a:txBody>
                    <a:bodyPr/>
                    <a:lstStyle/>
                    <a:p>
                      <a:pPr algn="ctr"/>
                      <a:r>
                        <a:rPr lang="en-US"/>
                        <a:t>32bit library</a:t>
                      </a:r>
                    </a:p>
                  </a:txBody>
                  <a:tcPr>
                    <a:lnB w="12700" cap="flat" cmpd="sng" algn="ctr">
                      <a:solidFill>
                        <a:schemeClr val="tx1"/>
                      </a:solidFill>
                      <a:prstDash val="solid"/>
                      <a:round/>
                      <a:headEnd type="none" w="med" len="med"/>
                      <a:tailEnd type="none" w="med" len="med"/>
                    </a:lnB>
                  </a:tcPr>
                </a:tc>
                <a:tc>
                  <a:txBody>
                    <a:bodyPr/>
                    <a:lstStyle/>
                    <a:p>
                      <a:pPr algn="ctr"/>
                      <a:r>
                        <a:rPr lang="en-US"/>
                        <a:t>8 bits</a:t>
                      </a:r>
                    </a:p>
                  </a:txBody>
                  <a:tcPr>
                    <a:lnB w="12700" cap="flat" cmpd="sng" algn="ctr">
                      <a:solidFill>
                        <a:schemeClr val="tx1"/>
                      </a:solidFill>
                      <a:prstDash val="solid"/>
                      <a:round/>
                      <a:headEnd type="none" w="med" len="med"/>
                      <a:tailEnd type="none" w="med" len="med"/>
                    </a:lnB>
                  </a:tcPr>
                </a:tc>
                <a:tc>
                  <a:txBody>
                    <a:bodyPr/>
                    <a:lstStyle/>
                    <a:p>
                      <a:pPr algn="ctr"/>
                      <a:r>
                        <a:rPr lang="en-US"/>
                        <a:t>1 in 512</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7912189"/>
                  </a:ext>
                </a:extLst>
              </a:tr>
              <a:tr h="370840">
                <a:tc>
                  <a:txBody>
                    <a:bodyPr/>
                    <a:lstStyle/>
                    <a:p>
                      <a:pPr algn="ctr"/>
                      <a:r>
                        <a:rPr lang="en-US"/>
                        <a:t>64bit stack</a:t>
                      </a:r>
                    </a:p>
                  </a:txBody>
                  <a:tcPr>
                    <a:lnT w="12700" cap="flat" cmpd="sng" algn="ctr">
                      <a:solidFill>
                        <a:schemeClr val="tx1"/>
                      </a:solidFill>
                      <a:prstDash val="solid"/>
                      <a:round/>
                      <a:headEnd type="none" w="med" len="med"/>
                      <a:tailEnd type="none" w="med" len="med"/>
                    </a:lnT>
                  </a:tcPr>
                </a:tc>
                <a:tc>
                  <a:txBody>
                    <a:bodyPr/>
                    <a:lstStyle/>
                    <a:p>
                      <a:pPr algn="ctr"/>
                      <a:r>
                        <a:rPr lang="en-US"/>
                        <a:t>30 bits</a:t>
                      </a:r>
                    </a:p>
                  </a:txBody>
                  <a:tcPr>
                    <a:lnT w="12700" cap="flat" cmpd="sng" algn="ctr">
                      <a:solidFill>
                        <a:schemeClr val="tx1"/>
                      </a:solidFill>
                      <a:prstDash val="solid"/>
                      <a:round/>
                      <a:headEnd type="none" w="med" len="med"/>
                      <a:tailEnd type="none" w="med" len="med"/>
                    </a:lnT>
                  </a:tcPr>
                </a:tc>
                <a:tc>
                  <a:txBody>
                    <a:bodyPr/>
                    <a:lstStyle/>
                    <a:p>
                      <a:pPr algn="ctr"/>
                      <a:r>
                        <a:rPr lang="en-US"/>
                        <a:t>1 in 1G…</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2361566"/>
                  </a:ext>
                </a:extLst>
              </a:tr>
              <a:tr h="370840">
                <a:tc>
                  <a:txBody>
                    <a:bodyPr/>
                    <a:lstStyle/>
                    <a:p>
                      <a:pPr algn="ctr"/>
                      <a:r>
                        <a:rPr lang="en-US"/>
                        <a:t>64bit heap</a:t>
                      </a:r>
                    </a:p>
                  </a:txBody>
                  <a:tcPr/>
                </a:tc>
                <a:tc>
                  <a:txBody>
                    <a:bodyPr/>
                    <a:lstStyle/>
                    <a:p>
                      <a:pPr algn="ctr"/>
                      <a:r>
                        <a:rPr lang="en-US"/>
                        <a:t>28 bits</a:t>
                      </a:r>
                    </a:p>
                  </a:txBody>
                  <a:tcPr/>
                </a:tc>
                <a:tc>
                  <a:txBody>
                    <a:bodyPr/>
                    <a:lstStyle/>
                    <a:p>
                      <a:pPr algn="ctr"/>
                      <a:r>
                        <a:rPr lang="en-US"/>
                        <a:t>1 in 128M</a:t>
                      </a:r>
                    </a:p>
                  </a:txBody>
                  <a:tcPr/>
                </a:tc>
                <a:extLst>
                  <a:ext uri="{0D108BD9-81ED-4DB2-BD59-A6C34878D82A}">
                    <a16:rowId xmlns:a16="http://schemas.microsoft.com/office/drawing/2014/main" val="1659610674"/>
                  </a:ext>
                </a:extLst>
              </a:tr>
              <a:tr h="370840">
                <a:tc>
                  <a:txBody>
                    <a:bodyPr/>
                    <a:lstStyle/>
                    <a:p>
                      <a:pPr algn="ctr"/>
                      <a:r>
                        <a:rPr lang="en-US"/>
                        <a:t>64bit library</a:t>
                      </a:r>
                    </a:p>
                  </a:txBody>
                  <a:tcPr>
                    <a:lnB w="12700" cap="flat" cmpd="sng" algn="ctr">
                      <a:solidFill>
                        <a:schemeClr val="tx1"/>
                      </a:solidFill>
                      <a:prstDash val="solid"/>
                      <a:round/>
                      <a:headEnd type="none" w="med" len="med"/>
                      <a:tailEnd type="none" w="med" len="med"/>
                    </a:lnB>
                  </a:tcPr>
                </a:tc>
                <a:tc>
                  <a:txBody>
                    <a:bodyPr/>
                    <a:lstStyle/>
                    <a:p>
                      <a:pPr algn="ctr"/>
                      <a:r>
                        <a:rPr lang="en-US"/>
                        <a:t>28 bits</a:t>
                      </a:r>
                    </a:p>
                  </a:txBody>
                  <a:tcPr>
                    <a:lnB w="12700" cap="flat" cmpd="sng" algn="ctr">
                      <a:solidFill>
                        <a:schemeClr val="tx1"/>
                      </a:solidFill>
                      <a:prstDash val="solid"/>
                      <a:round/>
                      <a:headEnd type="none" w="med" len="med"/>
                      <a:tailEnd type="none" w="med" len="med"/>
                    </a:lnB>
                  </a:tcPr>
                </a:tc>
                <a:tc>
                  <a:txBody>
                    <a:bodyPr/>
                    <a:lstStyle/>
                    <a:p>
                      <a:pPr algn="ctr"/>
                      <a:r>
                        <a:rPr lang="en-US"/>
                        <a:t>1 in 128M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550397"/>
                  </a:ext>
                </a:extLst>
              </a:tr>
              <a:tr h="370840">
                <a:tc>
                  <a:txBody>
                    <a:bodyPr/>
                    <a:lstStyle/>
                    <a:p>
                      <a:pPr algn="ctr"/>
                      <a:r>
                        <a:rPr lang="en-US"/>
                        <a:t>64bit Windows</a:t>
                      </a:r>
                    </a:p>
                  </a:txBody>
                  <a:tcPr>
                    <a:lnT w="12700" cap="flat" cmpd="sng" algn="ctr">
                      <a:solidFill>
                        <a:schemeClr val="tx1"/>
                      </a:solidFill>
                      <a:prstDash val="solid"/>
                      <a:round/>
                      <a:headEnd type="none" w="med" len="med"/>
                      <a:tailEnd type="none" w="med" len="med"/>
                    </a:lnT>
                  </a:tcPr>
                </a:tc>
                <a:tc>
                  <a:txBody>
                    <a:bodyPr/>
                    <a:lstStyle/>
                    <a:p>
                      <a:pPr algn="ctr"/>
                      <a:r>
                        <a:rPr lang="en-US"/>
                        <a:t>19 bits</a:t>
                      </a:r>
                    </a:p>
                  </a:txBody>
                  <a:tcPr>
                    <a:lnT w="12700" cap="flat" cmpd="sng" algn="ctr">
                      <a:solidFill>
                        <a:schemeClr val="tx1"/>
                      </a:solidFill>
                      <a:prstDash val="solid"/>
                      <a:round/>
                      <a:headEnd type="none" w="med" len="med"/>
                      <a:tailEnd type="none" w="med" len="med"/>
                    </a:lnT>
                  </a:tcPr>
                </a:tc>
                <a:tc>
                  <a:txBody>
                    <a:bodyPr/>
                    <a:lstStyle/>
                    <a:p>
                      <a:pPr algn="ctr"/>
                      <a:r>
                        <a:rPr lang="en-US"/>
                        <a:t>1 in 524288</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03216618"/>
                  </a:ext>
                </a:extLst>
              </a:tr>
            </a:tbl>
          </a:graphicData>
        </a:graphic>
      </p:graphicFrame>
      <p:sp>
        <p:nvSpPr>
          <p:cNvPr id="2" name="Title 1">
            <a:extLst>
              <a:ext uri="{FF2B5EF4-FFF2-40B4-BE49-F238E27FC236}">
                <a16:creationId xmlns:a16="http://schemas.microsoft.com/office/drawing/2014/main" id="{32D62F21-5999-D942-8EB5-F2D73C1A36B9}"/>
              </a:ext>
            </a:extLst>
          </p:cNvPr>
          <p:cNvSpPr>
            <a:spLocks noGrp="1"/>
          </p:cNvSpPr>
          <p:nvPr>
            <p:ph type="title"/>
          </p:nvPr>
        </p:nvSpPr>
        <p:spPr/>
        <p:txBody>
          <a:bodyPr/>
          <a:lstStyle/>
          <a:p>
            <a:r>
              <a:rPr lang="en-US"/>
              <a:t>How Random is the Address?</a:t>
            </a:r>
          </a:p>
        </p:txBody>
      </p:sp>
      <p:pic>
        <p:nvPicPr>
          <p:cNvPr id="4" name="Content Placeholder 5">
            <a:extLst>
              <a:ext uri="{FF2B5EF4-FFF2-40B4-BE49-F238E27FC236}">
                <a16:creationId xmlns:a16="http://schemas.microsoft.com/office/drawing/2014/main" id="{1ACE33EB-0114-E049-BD2B-DACE47DFC6FE}"/>
              </a:ext>
            </a:extLst>
          </p:cNvPr>
          <p:cNvPicPr>
            <a:picLocks noChangeAspect="1"/>
          </p:cNvPicPr>
          <p:nvPr/>
        </p:nvPicPr>
        <p:blipFill>
          <a:blip r:embed="rId3"/>
          <a:stretch>
            <a:fillRect/>
          </a:stretch>
        </p:blipFill>
        <p:spPr>
          <a:xfrm>
            <a:off x="5739695" y="1402451"/>
            <a:ext cx="6452305" cy="1943643"/>
          </a:xfrm>
          <a:prstGeom prst="rect">
            <a:avLst/>
          </a:prstGeom>
        </p:spPr>
      </p:pic>
      <p:pic>
        <p:nvPicPr>
          <p:cNvPr id="7" name="Picture 6">
            <a:extLst>
              <a:ext uri="{FF2B5EF4-FFF2-40B4-BE49-F238E27FC236}">
                <a16:creationId xmlns:a16="http://schemas.microsoft.com/office/drawing/2014/main" id="{95107753-2903-1441-B01F-73F228B6D336}"/>
              </a:ext>
            </a:extLst>
          </p:cNvPr>
          <p:cNvPicPr>
            <a:picLocks noChangeAspect="1"/>
          </p:cNvPicPr>
          <p:nvPr/>
        </p:nvPicPr>
        <p:blipFill>
          <a:blip r:embed="rId4"/>
          <a:stretch>
            <a:fillRect/>
          </a:stretch>
        </p:blipFill>
        <p:spPr>
          <a:xfrm>
            <a:off x="3987800" y="3759200"/>
            <a:ext cx="8204200" cy="3098800"/>
          </a:xfrm>
          <a:prstGeom prst="rect">
            <a:avLst/>
          </a:prstGeom>
        </p:spPr>
      </p:pic>
      <p:sp>
        <p:nvSpPr>
          <p:cNvPr id="3" name="Rectangle 2">
            <a:extLst>
              <a:ext uri="{FF2B5EF4-FFF2-40B4-BE49-F238E27FC236}">
                <a16:creationId xmlns:a16="http://schemas.microsoft.com/office/drawing/2014/main" id="{340EBD20-1734-6E4F-8CC1-0AA7A2254AE5}"/>
              </a:ext>
            </a:extLst>
          </p:cNvPr>
          <p:cNvSpPr/>
          <p:nvPr/>
        </p:nvSpPr>
        <p:spPr>
          <a:xfrm>
            <a:off x="8267205" y="2258865"/>
            <a:ext cx="435360" cy="206004"/>
          </a:xfrm>
          <a:prstGeom prst="rect">
            <a:avLst/>
          </a:prstGeom>
          <a:noFill/>
          <a:ln w="28575">
            <a:solidFill>
              <a:srgbClr val="00F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62CE19-6116-A442-B85F-350A2457D9B4}"/>
              </a:ext>
            </a:extLst>
          </p:cNvPr>
          <p:cNvSpPr/>
          <p:nvPr/>
        </p:nvSpPr>
        <p:spPr>
          <a:xfrm>
            <a:off x="9927771" y="2464868"/>
            <a:ext cx="380098" cy="274089"/>
          </a:xfrm>
          <a:prstGeom prst="rect">
            <a:avLst/>
          </a:prstGeom>
          <a:noFill/>
          <a:ln w="28575">
            <a:solidFill>
              <a:srgbClr val="00F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6C8C38-3FBC-BF4E-B61E-65F12AE65B2E}"/>
              </a:ext>
            </a:extLst>
          </p:cNvPr>
          <p:cNvSpPr/>
          <p:nvPr/>
        </p:nvSpPr>
        <p:spPr>
          <a:xfrm>
            <a:off x="11606527" y="2258865"/>
            <a:ext cx="315310" cy="274088"/>
          </a:xfrm>
          <a:prstGeom prst="rect">
            <a:avLst/>
          </a:prstGeom>
          <a:noFill/>
          <a:ln w="28575">
            <a:solidFill>
              <a:srgbClr val="00F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3B0FB8-ADED-DB46-9B90-259ABF1C68B8}"/>
              </a:ext>
            </a:extLst>
          </p:cNvPr>
          <p:cNvSpPr txBox="1"/>
          <p:nvPr/>
        </p:nvSpPr>
        <p:spPr>
          <a:xfrm>
            <a:off x="2477386" y="580537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4112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8922-C0B4-354E-9E6A-225B151FCE30}"/>
              </a:ext>
            </a:extLst>
          </p:cNvPr>
          <p:cNvSpPr>
            <a:spLocks noGrp="1"/>
          </p:cNvSpPr>
          <p:nvPr>
            <p:ph type="title"/>
          </p:nvPr>
        </p:nvSpPr>
        <p:spPr/>
        <p:txBody>
          <a:bodyPr/>
          <a:lstStyle/>
          <a:p>
            <a:r>
              <a:rPr lang="en-US"/>
              <a:t>ASLR - History</a:t>
            </a:r>
          </a:p>
        </p:txBody>
      </p:sp>
      <p:pic>
        <p:nvPicPr>
          <p:cNvPr id="8" name="Picture 7">
            <a:extLst>
              <a:ext uri="{FF2B5EF4-FFF2-40B4-BE49-F238E27FC236}">
                <a16:creationId xmlns:a16="http://schemas.microsoft.com/office/drawing/2014/main" id="{B1AA042F-A5DB-BB47-AE40-A4843A90AD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855" y="1429860"/>
            <a:ext cx="7937941" cy="5035978"/>
          </a:xfrm>
          <a:prstGeom prst="rect">
            <a:avLst/>
          </a:prstGeom>
        </p:spPr>
      </p:pic>
    </p:spTree>
    <p:extLst>
      <p:ext uri="{BB962C8B-B14F-4D97-AF65-F5344CB8AC3E}">
        <p14:creationId xmlns:p14="http://schemas.microsoft.com/office/powerpoint/2010/main" val="3727104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8922-C0B4-354E-9E6A-225B151FCE30}"/>
              </a:ext>
            </a:extLst>
          </p:cNvPr>
          <p:cNvSpPr>
            <a:spLocks noGrp="1"/>
          </p:cNvSpPr>
          <p:nvPr>
            <p:ph type="title"/>
          </p:nvPr>
        </p:nvSpPr>
        <p:spPr/>
        <p:txBody>
          <a:bodyPr/>
          <a:lstStyle/>
          <a:p>
            <a:r>
              <a:rPr lang="en-US"/>
              <a:t>ASLR - History</a:t>
            </a:r>
          </a:p>
        </p:txBody>
      </p:sp>
      <p:sp>
        <p:nvSpPr>
          <p:cNvPr id="3" name="Content Placeholder 2">
            <a:extLst>
              <a:ext uri="{FF2B5EF4-FFF2-40B4-BE49-F238E27FC236}">
                <a16:creationId xmlns:a16="http://schemas.microsoft.com/office/drawing/2014/main" id="{050E3C49-366B-0B43-9A4F-9C63A476BDAF}"/>
              </a:ext>
            </a:extLst>
          </p:cNvPr>
          <p:cNvSpPr>
            <a:spLocks noGrp="1"/>
          </p:cNvSpPr>
          <p:nvPr>
            <p:ph idx="1"/>
          </p:nvPr>
        </p:nvSpPr>
        <p:spPr/>
        <p:txBody>
          <a:bodyPr/>
          <a:lstStyle/>
          <a:p>
            <a:r>
              <a:rPr lang="en-US"/>
              <a:t>Linux </a:t>
            </a:r>
            <a:r>
              <a:rPr lang="en-US" err="1"/>
              <a:t>PaX</a:t>
            </a:r>
            <a:r>
              <a:rPr lang="en-US"/>
              <a:t> adapt this first in 2002</a:t>
            </a:r>
          </a:p>
          <a:p>
            <a:r>
              <a:rPr lang="en-US" err="1"/>
              <a:t>OpenBSD</a:t>
            </a:r>
            <a:r>
              <a:rPr lang="en-US"/>
              <a:t> – 2003</a:t>
            </a:r>
          </a:p>
          <a:p>
            <a:r>
              <a:rPr lang="en-US"/>
              <a:t>Linux – 2005</a:t>
            </a:r>
          </a:p>
          <a:p>
            <a:r>
              <a:rPr lang="en-US"/>
              <a:t>Windows – Vista in 2007</a:t>
            </a:r>
          </a:p>
          <a:p>
            <a:r>
              <a:rPr lang="en-US"/>
              <a:t>iOS – iOS 4.3 in 2011</a:t>
            </a:r>
          </a:p>
          <a:p>
            <a:r>
              <a:rPr lang="en-US"/>
              <a:t>Android – Android 4.0 ICS in 2011</a:t>
            </a:r>
          </a:p>
          <a:p>
            <a:endParaRPr lang="en-US"/>
          </a:p>
        </p:txBody>
      </p:sp>
    </p:spTree>
    <p:extLst>
      <p:ext uri="{BB962C8B-B14F-4D97-AF65-F5344CB8AC3E}">
        <p14:creationId xmlns:p14="http://schemas.microsoft.com/office/powerpoint/2010/main" val="36968936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8922-C0B4-354E-9E6A-225B151FCE30}"/>
              </a:ext>
            </a:extLst>
          </p:cNvPr>
          <p:cNvSpPr>
            <a:spLocks noGrp="1"/>
          </p:cNvSpPr>
          <p:nvPr>
            <p:ph type="title"/>
          </p:nvPr>
        </p:nvSpPr>
        <p:spPr/>
        <p:txBody>
          <a:bodyPr/>
          <a:lstStyle/>
          <a:p>
            <a:r>
              <a:rPr lang="en-US"/>
              <a:t>ASLR - History</a:t>
            </a:r>
          </a:p>
        </p:txBody>
      </p:sp>
      <p:sp>
        <p:nvSpPr>
          <p:cNvPr id="3" name="Content Placeholder 2">
            <a:extLst>
              <a:ext uri="{FF2B5EF4-FFF2-40B4-BE49-F238E27FC236}">
                <a16:creationId xmlns:a16="http://schemas.microsoft.com/office/drawing/2014/main" id="{050E3C49-366B-0B43-9A4F-9C63A476BDAF}"/>
              </a:ext>
            </a:extLst>
          </p:cNvPr>
          <p:cNvSpPr>
            <a:spLocks noGrp="1"/>
          </p:cNvSpPr>
          <p:nvPr>
            <p:ph idx="1"/>
          </p:nvPr>
        </p:nvSpPr>
        <p:spPr/>
        <p:txBody>
          <a:bodyPr/>
          <a:lstStyle/>
          <a:p>
            <a:r>
              <a:rPr lang="en-US"/>
              <a:t>Linux </a:t>
            </a:r>
            <a:r>
              <a:rPr lang="en-US" err="1"/>
              <a:t>PaX</a:t>
            </a:r>
            <a:r>
              <a:rPr lang="en-US"/>
              <a:t> adapt this first in 2002</a:t>
            </a:r>
          </a:p>
          <a:p>
            <a:r>
              <a:rPr lang="en-US" err="1"/>
              <a:t>OpenBSD</a:t>
            </a:r>
            <a:r>
              <a:rPr lang="en-US"/>
              <a:t> – 2003</a:t>
            </a:r>
          </a:p>
          <a:p>
            <a:r>
              <a:rPr lang="en-US"/>
              <a:t>Linux – 2005</a:t>
            </a:r>
          </a:p>
          <a:p>
            <a:r>
              <a:rPr lang="en-US"/>
              <a:t>Windows – Vista in 2007</a:t>
            </a:r>
          </a:p>
          <a:p>
            <a:r>
              <a:rPr lang="en-US"/>
              <a:t>iOS – iOS 4.3 in 2011</a:t>
            </a:r>
          </a:p>
          <a:p>
            <a:r>
              <a:rPr lang="en-US"/>
              <a:t>Android – Android 4.0 ICS in 2011</a:t>
            </a:r>
          </a:p>
          <a:p>
            <a:endParaRPr lang="en-US"/>
          </a:p>
        </p:txBody>
      </p:sp>
      <p:pic>
        <p:nvPicPr>
          <p:cNvPr id="5" name="Picture 4">
            <a:extLst>
              <a:ext uri="{FF2B5EF4-FFF2-40B4-BE49-F238E27FC236}">
                <a16:creationId xmlns:a16="http://schemas.microsoft.com/office/drawing/2014/main" id="{6D54F84B-0F0C-7447-BBE8-4CDB25C0B926}"/>
              </a:ext>
            </a:extLst>
          </p:cNvPr>
          <p:cNvPicPr>
            <a:picLocks noChangeAspect="1"/>
          </p:cNvPicPr>
          <p:nvPr/>
        </p:nvPicPr>
        <p:blipFill>
          <a:blip r:embed="rId3"/>
          <a:stretch>
            <a:fillRect/>
          </a:stretch>
        </p:blipFill>
        <p:spPr>
          <a:xfrm>
            <a:off x="0" y="1825625"/>
            <a:ext cx="12192000" cy="3452945"/>
          </a:xfrm>
          <a:prstGeom prst="rect">
            <a:avLst/>
          </a:prstGeom>
        </p:spPr>
      </p:pic>
    </p:spTree>
    <p:extLst>
      <p:ext uri="{BB962C8B-B14F-4D97-AF65-F5344CB8AC3E}">
        <p14:creationId xmlns:p14="http://schemas.microsoft.com/office/powerpoint/2010/main" val="1680156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8A1B82-8ADA-A24A-8C8D-BAD456C134A6}"/>
              </a:ext>
            </a:extLst>
          </p:cNvPr>
          <p:cNvSpPr/>
          <p:nvPr/>
        </p:nvSpPr>
        <p:spPr>
          <a:xfrm>
            <a:off x="9439275" y="538162"/>
            <a:ext cx="2166938" cy="3905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ADFCE-58A0-CC46-B4DB-A988AD549B9E}"/>
              </a:ext>
            </a:extLst>
          </p:cNvPr>
          <p:cNvSpPr>
            <a:spLocks noGrp="1"/>
          </p:cNvSpPr>
          <p:nvPr>
            <p:ph type="title"/>
          </p:nvPr>
        </p:nvSpPr>
        <p:spPr/>
        <p:txBody>
          <a:bodyPr/>
          <a:lstStyle/>
          <a:p>
            <a:r>
              <a:rPr lang="en-US"/>
              <a:t>Relativism</a:t>
            </a:r>
          </a:p>
        </p:txBody>
      </p:sp>
      <p:sp>
        <p:nvSpPr>
          <p:cNvPr id="3" name="Content Placeholder 2">
            <a:extLst>
              <a:ext uri="{FF2B5EF4-FFF2-40B4-BE49-F238E27FC236}">
                <a16:creationId xmlns:a16="http://schemas.microsoft.com/office/drawing/2014/main" id="{4E4F682B-3DCB-F34E-AE1C-A919F0BB8DFE}"/>
              </a:ext>
            </a:extLst>
          </p:cNvPr>
          <p:cNvSpPr>
            <a:spLocks noGrp="1"/>
          </p:cNvSpPr>
          <p:nvPr>
            <p:ph idx="1"/>
          </p:nvPr>
        </p:nvSpPr>
        <p:spPr>
          <a:xfrm>
            <a:off x="838199" y="1825625"/>
            <a:ext cx="11143593" cy="4351338"/>
          </a:xfrm>
        </p:spPr>
        <p:txBody>
          <a:bodyPr/>
          <a:lstStyle/>
          <a:p>
            <a:r>
              <a:rPr lang="en-US"/>
              <a:t>&lt; </a:t>
            </a:r>
            <a:r>
              <a:rPr lang="en-US" b="1">
                <a:solidFill>
                  <a:srgbClr val="FF0000"/>
                </a:solidFill>
              </a:rPr>
              <a:t>1% </a:t>
            </a:r>
            <a:r>
              <a:rPr lang="en-US"/>
              <a:t>in 64</a:t>
            </a:r>
            <a:r>
              <a:rPr lang="en-US" altLang="ko-KR"/>
              <a:t>-</a:t>
            </a:r>
            <a:r>
              <a:rPr lang="en-US"/>
              <a:t>bit</a:t>
            </a:r>
          </a:p>
          <a:p>
            <a:endParaRPr lang="en-US"/>
          </a:p>
          <a:p>
            <a:pPr lvl="1"/>
            <a:endParaRPr lang="en-US"/>
          </a:p>
          <a:p>
            <a:pPr lvl="1"/>
            <a:r>
              <a:rPr lang="en-US"/>
              <a:t>Access all strings via relative address from current %rip</a:t>
            </a:r>
          </a:p>
          <a:p>
            <a:pPr marL="914400" lvl="2" indent="0">
              <a:buNone/>
            </a:pPr>
            <a:r>
              <a:rPr lang="en-US">
                <a:latin typeface="Consolas" panose="020B0609020204030204" pitchFamily="49" charset="0"/>
                <a:cs typeface="Courier New" panose="02070309020205020404" pitchFamily="49" charset="0"/>
              </a:rPr>
              <a:t>lea 0x23423(%rip), %</a:t>
            </a:r>
            <a:r>
              <a:rPr lang="en-US" err="1">
                <a:latin typeface="Consolas" panose="020B0609020204030204" pitchFamily="49" charset="0"/>
                <a:cs typeface="Courier New" panose="02070309020205020404" pitchFamily="49" charset="0"/>
              </a:rPr>
              <a:t>rdi</a:t>
            </a:r>
            <a:endParaRPr lang="en-US">
              <a:latin typeface="Consolas" panose="020B0609020204030204" pitchFamily="49" charset="0"/>
              <a:cs typeface="Courier New" panose="02070309020205020404" pitchFamily="49" charset="0"/>
            </a:endParaRPr>
          </a:p>
        </p:txBody>
      </p:sp>
      <p:sp>
        <p:nvSpPr>
          <p:cNvPr id="4" name="Rectangle 3">
            <a:extLst>
              <a:ext uri="{FF2B5EF4-FFF2-40B4-BE49-F238E27FC236}">
                <a16:creationId xmlns:a16="http://schemas.microsoft.com/office/drawing/2014/main" id="{23AA3BAF-C7CF-EE40-8679-C80F730BE4FD}"/>
              </a:ext>
            </a:extLst>
          </p:cNvPr>
          <p:cNvSpPr/>
          <p:nvPr/>
        </p:nvSpPr>
        <p:spPr>
          <a:xfrm>
            <a:off x="9515475" y="771524"/>
            <a:ext cx="2014538" cy="1905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CODE</a:t>
            </a:r>
          </a:p>
          <a:p>
            <a:pPr algn="ctr"/>
            <a:endParaRPr lang="en-US"/>
          </a:p>
          <a:p>
            <a:pPr algn="ctr"/>
            <a:endParaRPr lang="en-US"/>
          </a:p>
          <a:p>
            <a:pPr algn="ctr"/>
            <a:endParaRPr lang="en-US"/>
          </a:p>
          <a:p>
            <a:pPr algn="ctr"/>
            <a:endParaRPr lang="en-US"/>
          </a:p>
          <a:p>
            <a:pPr algn="ctr"/>
            <a:endParaRPr lang="en-US"/>
          </a:p>
          <a:p>
            <a:pPr algn="ctr"/>
            <a:endParaRPr lang="en-US"/>
          </a:p>
        </p:txBody>
      </p:sp>
      <p:sp>
        <p:nvSpPr>
          <p:cNvPr id="5" name="Rectangle 4">
            <a:extLst>
              <a:ext uri="{FF2B5EF4-FFF2-40B4-BE49-F238E27FC236}">
                <a16:creationId xmlns:a16="http://schemas.microsoft.com/office/drawing/2014/main" id="{65E1630D-336B-6741-8B89-AE826503DADA}"/>
              </a:ext>
            </a:extLst>
          </p:cNvPr>
          <p:cNvSpPr/>
          <p:nvPr/>
        </p:nvSpPr>
        <p:spPr>
          <a:xfrm>
            <a:off x="9515475" y="2812257"/>
            <a:ext cx="2014538" cy="1054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DATA</a:t>
            </a:r>
          </a:p>
          <a:p>
            <a:pPr algn="ctr"/>
            <a:endParaRPr lang="en-US"/>
          </a:p>
          <a:p>
            <a:pPr algn="ctr"/>
            <a:endParaRPr lang="en-US"/>
          </a:p>
          <a:p>
            <a:pPr algn="ctr"/>
            <a:endParaRPr lang="en-US"/>
          </a:p>
        </p:txBody>
      </p:sp>
      <p:sp>
        <p:nvSpPr>
          <p:cNvPr id="7" name="Rectangle 6">
            <a:extLst>
              <a:ext uri="{FF2B5EF4-FFF2-40B4-BE49-F238E27FC236}">
                <a16:creationId xmlns:a16="http://schemas.microsoft.com/office/drawing/2014/main" id="{4741D1B3-9DF2-9C48-B9BF-BCC16B0A7407}"/>
              </a:ext>
            </a:extLst>
          </p:cNvPr>
          <p:cNvSpPr/>
          <p:nvPr/>
        </p:nvSpPr>
        <p:spPr>
          <a:xfrm>
            <a:off x="9515475" y="1414463"/>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PRINTF</a:t>
            </a:r>
          </a:p>
        </p:txBody>
      </p:sp>
      <p:sp>
        <p:nvSpPr>
          <p:cNvPr id="8" name="Rectangle 7">
            <a:extLst>
              <a:ext uri="{FF2B5EF4-FFF2-40B4-BE49-F238E27FC236}">
                <a16:creationId xmlns:a16="http://schemas.microsoft.com/office/drawing/2014/main" id="{049F20FE-DC6D-EE4E-8AB0-8B1219FF4D0C}"/>
              </a:ext>
            </a:extLst>
          </p:cNvPr>
          <p:cNvSpPr/>
          <p:nvPr/>
        </p:nvSpPr>
        <p:spPr>
          <a:xfrm>
            <a:off x="9515475" y="3201194"/>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a:t>
            </a:r>
            <a:r>
              <a:rPr lang="en-US" b="1" err="1">
                <a:solidFill>
                  <a:schemeClr val="tx1"/>
                </a:solidFill>
              </a:rPr>
              <a:t>asdf</a:t>
            </a:r>
            <a:r>
              <a:rPr lang="en-US" b="1">
                <a:solidFill>
                  <a:schemeClr val="tx1"/>
                </a:solidFill>
              </a:rPr>
              <a:t>”</a:t>
            </a:r>
          </a:p>
        </p:txBody>
      </p:sp>
      <p:cxnSp>
        <p:nvCxnSpPr>
          <p:cNvPr id="10" name="Elbow Connector 9">
            <a:extLst>
              <a:ext uri="{FF2B5EF4-FFF2-40B4-BE49-F238E27FC236}">
                <a16:creationId xmlns:a16="http://schemas.microsoft.com/office/drawing/2014/main" id="{D0643A9A-D9CA-5643-8CB6-76DB53EBFEB7}"/>
              </a:ext>
            </a:extLst>
          </p:cNvPr>
          <p:cNvCxnSpPr>
            <a:stCxn id="7" idx="1"/>
            <a:endCxn id="8" idx="1"/>
          </p:cNvCxnSpPr>
          <p:nvPr/>
        </p:nvCxnSpPr>
        <p:spPr>
          <a:xfrm rot="10800000" flipV="1">
            <a:off x="9515475" y="1552575"/>
            <a:ext cx="12700" cy="1786731"/>
          </a:xfrm>
          <a:prstGeom prst="bentConnector3">
            <a:avLst>
              <a:gd name="adj1" fmla="val 2475000"/>
            </a:avLst>
          </a:prstGeom>
          <a:ln w="539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7C0C86-6E5F-044D-A4D7-C3A2B67970FD}"/>
              </a:ext>
            </a:extLst>
          </p:cNvPr>
          <p:cNvSpPr txBox="1"/>
          <p:nvPr/>
        </p:nvSpPr>
        <p:spPr>
          <a:xfrm>
            <a:off x="8270299" y="1640959"/>
            <a:ext cx="986167" cy="369332"/>
          </a:xfrm>
          <a:prstGeom prst="rect">
            <a:avLst/>
          </a:prstGeom>
          <a:noFill/>
        </p:spPr>
        <p:txBody>
          <a:bodyPr wrap="none" rtlCol="0">
            <a:spAutoFit/>
          </a:bodyPr>
          <a:lstStyle/>
          <a:p>
            <a:r>
              <a:rPr lang="en-US"/>
              <a:t>0x23423</a:t>
            </a:r>
          </a:p>
        </p:txBody>
      </p:sp>
      <p:sp>
        <p:nvSpPr>
          <p:cNvPr id="11" name="Rectangle 10">
            <a:extLst>
              <a:ext uri="{FF2B5EF4-FFF2-40B4-BE49-F238E27FC236}">
                <a16:creationId xmlns:a16="http://schemas.microsoft.com/office/drawing/2014/main" id="{8E1B5090-AA97-8848-A4CE-F4A97EF2666F}"/>
              </a:ext>
            </a:extLst>
          </p:cNvPr>
          <p:cNvSpPr/>
          <p:nvPr/>
        </p:nvSpPr>
        <p:spPr>
          <a:xfrm>
            <a:off x="1671207" y="2384931"/>
            <a:ext cx="3286477" cy="584775"/>
          </a:xfrm>
          <a:prstGeom prst="rect">
            <a:avLst/>
          </a:prstGeom>
        </p:spPr>
        <p:txBody>
          <a:bodyPr wrap="none">
            <a:spAutoFit/>
          </a:bodyPr>
          <a:lstStyle/>
          <a:p>
            <a:pPr lvl="1"/>
            <a:r>
              <a:rPr lang="en-US" sz="3200" err="1">
                <a:latin typeface="Consolas" panose="020B0609020204030204" pitchFamily="49" charset="0"/>
              </a:rPr>
              <a:t>printf</a:t>
            </a:r>
            <a:r>
              <a:rPr lang="en-US" sz="3200"/>
              <a:t>(”</a:t>
            </a:r>
            <a:r>
              <a:rPr lang="en-US" sz="3200" err="1"/>
              <a:t>asdf</a:t>
            </a:r>
            <a:r>
              <a:rPr lang="en-US" sz="3200"/>
              <a:t>”)</a:t>
            </a:r>
          </a:p>
        </p:txBody>
      </p:sp>
    </p:spTree>
    <p:extLst>
      <p:ext uri="{BB962C8B-B14F-4D97-AF65-F5344CB8AC3E}">
        <p14:creationId xmlns:p14="http://schemas.microsoft.com/office/powerpoint/2010/main" val="1151236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8A1B82-8ADA-A24A-8C8D-BAD456C134A6}"/>
              </a:ext>
            </a:extLst>
          </p:cNvPr>
          <p:cNvSpPr/>
          <p:nvPr/>
        </p:nvSpPr>
        <p:spPr>
          <a:xfrm>
            <a:off x="9439275" y="538162"/>
            <a:ext cx="2166938" cy="3905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ADFCE-58A0-CC46-B4DB-A988AD549B9E}"/>
              </a:ext>
            </a:extLst>
          </p:cNvPr>
          <p:cNvSpPr>
            <a:spLocks noGrp="1"/>
          </p:cNvSpPr>
          <p:nvPr>
            <p:ph type="title"/>
          </p:nvPr>
        </p:nvSpPr>
        <p:spPr/>
        <p:txBody>
          <a:bodyPr/>
          <a:lstStyle/>
          <a:p>
            <a:r>
              <a:rPr lang="en-US"/>
              <a:t>Relativism (32 bit)</a:t>
            </a:r>
          </a:p>
        </p:txBody>
      </p:sp>
      <p:sp>
        <p:nvSpPr>
          <p:cNvPr id="3" name="Content Placeholder 2">
            <a:extLst>
              <a:ext uri="{FF2B5EF4-FFF2-40B4-BE49-F238E27FC236}">
                <a16:creationId xmlns:a16="http://schemas.microsoft.com/office/drawing/2014/main" id="{4E4F682B-3DCB-F34E-AE1C-A919F0BB8DFE}"/>
              </a:ext>
            </a:extLst>
          </p:cNvPr>
          <p:cNvSpPr>
            <a:spLocks noGrp="1"/>
          </p:cNvSpPr>
          <p:nvPr>
            <p:ph idx="1"/>
          </p:nvPr>
        </p:nvSpPr>
        <p:spPr>
          <a:xfrm>
            <a:off x="838199" y="1825625"/>
            <a:ext cx="11143593" cy="4351338"/>
          </a:xfrm>
        </p:spPr>
        <p:txBody>
          <a:bodyPr>
            <a:normAutofit/>
          </a:bodyPr>
          <a:lstStyle/>
          <a:p>
            <a:r>
              <a:rPr lang="en-US"/>
              <a:t>~ </a:t>
            </a:r>
            <a:r>
              <a:rPr lang="en-US" b="1">
                <a:solidFill>
                  <a:srgbClr val="000CFF"/>
                </a:solidFill>
              </a:rPr>
              <a:t>3% </a:t>
            </a:r>
            <a:r>
              <a:rPr lang="en-US"/>
              <a:t>in 32</a:t>
            </a:r>
            <a:r>
              <a:rPr lang="en-US" altLang="ko-KR"/>
              <a:t>-</a:t>
            </a:r>
            <a:r>
              <a:rPr lang="en-US"/>
              <a:t>bit</a:t>
            </a:r>
          </a:p>
          <a:p>
            <a:pPr lvl="1"/>
            <a:r>
              <a:rPr lang="en-US"/>
              <a:t>Cannot address using  </a:t>
            </a:r>
            <a:r>
              <a:rPr lang="en-US">
                <a:latin typeface="Consolas" panose="020B0609020204030204" pitchFamily="49" charset="0"/>
              </a:rPr>
              <a:t>%</a:t>
            </a:r>
            <a:r>
              <a:rPr lang="en-US" err="1">
                <a:latin typeface="Consolas" panose="020B0609020204030204" pitchFamily="49" charset="0"/>
              </a:rPr>
              <a:t>eip</a:t>
            </a:r>
            <a:endParaRPr lang="en-US">
              <a:latin typeface="Consolas" panose="020B0609020204030204" pitchFamily="49" charset="0"/>
            </a:endParaRPr>
          </a:p>
          <a:p>
            <a:pPr lvl="1"/>
            <a:endParaRPr lang="en-US"/>
          </a:p>
          <a:p>
            <a:endParaRPr lang="en-US"/>
          </a:p>
          <a:p>
            <a:endParaRPr lang="en-US"/>
          </a:p>
          <a:p>
            <a:endParaRPr lang="en-US"/>
          </a:p>
          <a:p>
            <a:endParaRPr lang="en-US"/>
          </a:p>
          <a:p>
            <a:r>
              <a:rPr lang="en-US"/>
              <a:t>How?</a:t>
            </a:r>
          </a:p>
          <a:p>
            <a:pPr marL="457200" lvl="1" indent="0">
              <a:buNone/>
            </a:pPr>
            <a:r>
              <a:rPr lang="en-US">
                <a:latin typeface="Consolas" panose="020B0609020204030204" pitchFamily="49" charset="0"/>
                <a:cs typeface="Courier New" panose="02070309020205020404" pitchFamily="49" charset="0"/>
              </a:rPr>
              <a:t>call</a:t>
            </a:r>
            <a:r>
              <a:rPr lang="ko-KR" altLang="en-US">
                <a:latin typeface="Consolas" panose="020B0609020204030204" pitchFamily="49" charset="0"/>
                <a:cs typeface="Courier New" panose="02070309020205020404" pitchFamily="49" charset="0"/>
              </a:rPr>
              <a:t> </a:t>
            </a:r>
            <a:r>
              <a:rPr lang="en-US" altLang="ko-KR">
                <a:latin typeface="Consolas" panose="020B0609020204030204" pitchFamily="49" charset="0"/>
                <a:cs typeface="Courier New" panose="02070309020205020404" pitchFamily="49" charset="0"/>
              </a:rPr>
              <a:t>+5; pop %</a:t>
            </a:r>
            <a:r>
              <a:rPr lang="en-US" altLang="ko-KR" err="1">
                <a:latin typeface="Consolas" panose="020B0609020204030204" pitchFamily="49" charset="0"/>
                <a:cs typeface="Courier New" panose="02070309020205020404" pitchFamily="49" charset="0"/>
              </a:rPr>
              <a:t>ebx</a:t>
            </a:r>
            <a:r>
              <a:rPr lang="en-US" altLang="ko-KR">
                <a:latin typeface="Consolas" panose="020B0609020204030204" pitchFamily="49" charset="0"/>
                <a:cs typeface="Courier New" panose="02070309020205020404" pitchFamily="49" charset="0"/>
              </a:rPr>
              <a:t>; add $0x23423, %</a:t>
            </a:r>
            <a:r>
              <a:rPr lang="en-US" altLang="ko-KR" err="1">
                <a:latin typeface="Consolas" panose="020B0609020204030204" pitchFamily="49" charset="0"/>
                <a:cs typeface="Courier New" panose="02070309020205020404" pitchFamily="49" charset="0"/>
              </a:rPr>
              <a:t>ebx</a:t>
            </a:r>
            <a:r>
              <a:rPr lang="en-US" altLang="ko-KR">
                <a:latin typeface="Consolas" panose="020B0609020204030204" pitchFamily="49" charset="0"/>
                <a:cs typeface="Courier New" panose="02070309020205020404" pitchFamily="49" charset="0"/>
              </a:rPr>
              <a:t>; </a:t>
            </a:r>
            <a:r>
              <a:rPr lang="en-US" altLang="ko-KR">
                <a:solidFill>
                  <a:schemeClr val="accent5">
                    <a:lumMod val="50000"/>
                  </a:schemeClr>
                </a:solidFill>
                <a:sym typeface="Wingdings" pitchFamily="2" charset="2"/>
              </a:rPr>
              <a:t>  GETTING </a:t>
            </a:r>
            <a:r>
              <a:rPr lang="en-US" altLang="ko-KR">
                <a:solidFill>
                  <a:schemeClr val="accent5">
                    <a:lumMod val="50000"/>
                  </a:schemeClr>
                </a:solidFill>
                <a:latin typeface="Consolas" panose="020B0609020204030204" pitchFamily="49" charset="0"/>
                <a:sym typeface="Wingdings" pitchFamily="2" charset="2"/>
              </a:rPr>
              <a:t>%EIP </a:t>
            </a:r>
            <a:r>
              <a:rPr lang="en-US" altLang="ko-KR">
                <a:solidFill>
                  <a:schemeClr val="accent5">
                    <a:lumMod val="50000"/>
                  </a:schemeClr>
                </a:solidFill>
                <a:sym typeface="Wingdings" pitchFamily="2" charset="2"/>
              </a:rPr>
              <a:t>to </a:t>
            </a:r>
            <a:r>
              <a:rPr lang="en-US" altLang="ko-KR">
                <a:solidFill>
                  <a:schemeClr val="accent5">
                    <a:lumMod val="50000"/>
                  </a:schemeClr>
                </a:solidFill>
                <a:latin typeface="Consolas" panose="020B0609020204030204" pitchFamily="49" charset="0"/>
                <a:sym typeface="Wingdings" pitchFamily="2" charset="2"/>
              </a:rPr>
              <a:t>%EBX</a:t>
            </a:r>
          </a:p>
          <a:p>
            <a:pPr marL="457200" lvl="1" indent="0">
              <a:buNone/>
            </a:pPr>
            <a:endParaRPr lang="en-US" altLang="ko-KR">
              <a:solidFill>
                <a:schemeClr val="accent5">
                  <a:lumMod val="50000"/>
                </a:schemeClr>
              </a:solidFill>
              <a:latin typeface="Consolas" panose="020B0609020204030204" pitchFamily="49" charset="0"/>
            </a:endParaRPr>
          </a:p>
        </p:txBody>
      </p:sp>
      <p:sp>
        <p:nvSpPr>
          <p:cNvPr id="4" name="Rectangle 3">
            <a:extLst>
              <a:ext uri="{FF2B5EF4-FFF2-40B4-BE49-F238E27FC236}">
                <a16:creationId xmlns:a16="http://schemas.microsoft.com/office/drawing/2014/main" id="{23AA3BAF-C7CF-EE40-8679-C80F730BE4FD}"/>
              </a:ext>
            </a:extLst>
          </p:cNvPr>
          <p:cNvSpPr/>
          <p:nvPr/>
        </p:nvSpPr>
        <p:spPr>
          <a:xfrm>
            <a:off x="9515475" y="771524"/>
            <a:ext cx="2014538" cy="1905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CODE</a:t>
            </a:r>
          </a:p>
          <a:p>
            <a:pPr algn="ctr"/>
            <a:endParaRPr lang="en-US"/>
          </a:p>
          <a:p>
            <a:pPr algn="ctr"/>
            <a:endParaRPr lang="en-US"/>
          </a:p>
          <a:p>
            <a:pPr algn="ctr"/>
            <a:endParaRPr lang="en-US"/>
          </a:p>
          <a:p>
            <a:pPr algn="ctr"/>
            <a:endParaRPr lang="en-US"/>
          </a:p>
          <a:p>
            <a:pPr algn="ctr"/>
            <a:endParaRPr lang="en-US"/>
          </a:p>
          <a:p>
            <a:pPr algn="ctr"/>
            <a:endParaRPr lang="en-US"/>
          </a:p>
        </p:txBody>
      </p:sp>
      <p:sp>
        <p:nvSpPr>
          <p:cNvPr id="5" name="Rectangle 4">
            <a:extLst>
              <a:ext uri="{FF2B5EF4-FFF2-40B4-BE49-F238E27FC236}">
                <a16:creationId xmlns:a16="http://schemas.microsoft.com/office/drawing/2014/main" id="{65E1630D-336B-6741-8B89-AE826503DADA}"/>
              </a:ext>
            </a:extLst>
          </p:cNvPr>
          <p:cNvSpPr/>
          <p:nvPr/>
        </p:nvSpPr>
        <p:spPr>
          <a:xfrm>
            <a:off x="9515475" y="2812257"/>
            <a:ext cx="2014538" cy="1054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DATA</a:t>
            </a:r>
          </a:p>
          <a:p>
            <a:pPr algn="ctr"/>
            <a:endParaRPr lang="en-US"/>
          </a:p>
          <a:p>
            <a:pPr algn="ctr"/>
            <a:endParaRPr lang="en-US"/>
          </a:p>
          <a:p>
            <a:pPr algn="ctr"/>
            <a:endParaRPr lang="en-US"/>
          </a:p>
        </p:txBody>
      </p:sp>
      <p:sp>
        <p:nvSpPr>
          <p:cNvPr id="7" name="Rectangle 6">
            <a:extLst>
              <a:ext uri="{FF2B5EF4-FFF2-40B4-BE49-F238E27FC236}">
                <a16:creationId xmlns:a16="http://schemas.microsoft.com/office/drawing/2014/main" id="{4741D1B3-9DF2-9C48-B9BF-BCC16B0A7407}"/>
              </a:ext>
            </a:extLst>
          </p:cNvPr>
          <p:cNvSpPr/>
          <p:nvPr/>
        </p:nvSpPr>
        <p:spPr>
          <a:xfrm>
            <a:off x="9515475" y="1414463"/>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PRINTF</a:t>
            </a:r>
          </a:p>
        </p:txBody>
      </p:sp>
      <p:sp>
        <p:nvSpPr>
          <p:cNvPr id="8" name="Rectangle 7">
            <a:extLst>
              <a:ext uri="{FF2B5EF4-FFF2-40B4-BE49-F238E27FC236}">
                <a16:creationId xmlns:a16="http://schemas.microsoft.com/office/drawing/2014/main" id="{049F20FE-DC6D-EE4E-8AB0-8B1219FF4D0C}"/>
              </a:ext>
            </a:extLst>
          </p:cNvPr>
          <p:cNvSpPr/>
          <p:nvPr/>
        </p:nvSpPr>
        <p:spPr>
          <a:xfrm>
            <a:off x="9515475" y="3201194"/>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a:t>
            </a:r>
            <a:r>
              <a:rPr lang="en-US" b="1" err="1">
                <a:solidFill>
                  <a:schemeClr val="tx1"/>
                </a:solidFill>
              </a:rPr>
              <a:t>asdf</a:t>
            </a:r>
            <a:r>
              <a:rPr lang="en-US" b="1">
                <a:solidFill>
                  <a:schemeClr val="tx1"/>
                </a:solidFill>
              </a:rPr>
              <a:t>”</a:t>
            </a:r>
          </a:p>
        </p:txBody>
      </p:sp>
      <p:cxnSp>
        <p:nvCxnSpPr>
          <p:cNvPr id="10" name="Elbow Connector 9">
            <a:extLst>
              <a:ext uri="{FF2B5EF4-FFF2-40B4-BE49-F238E27FC236}">
                <a16:creationId xmlns:a16="http://schemas.microsoft.com/office/drawing/2014/main" id="{D0643A9A-D9CA-5643-8CB6-76DB53EBFEB7}"/>
              </a:ext>
            </a:extLst>
          </p:cNvPr>
          <p:cNvCxnSpPr>
            <a:stCxn id="7" idx="1"/>
            <a:endCxn id="8" idx="1"/>
          </p:cNvCxnSpPr>
          <p:nvPr/>
        </p:nvCxnSpPr>
        <p:spPr>
          <a:xfrm rot="10800000" flipV="1">
            <a:off x="9515475" y="1552575"/>
            <a:ext cx="12700" cy="1786731"/>
          </a:xfrm>
          <a:prstGeom prst="bentConnector3">
            <a:avLst>
              <a:gd name="adj1" fmla="val 2475000"/>
            </a:avLst>
          </a:prstGeom>
          <a:ln w="539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7C0C86-6E5F-044D-A4D7-C3A2B67970FD}"/>
              </a:ext>
            </a:extLst>
          </p:cNvPr>
          <p:cNvSpPr txBox="1"/>
          <p:nvPr/>
        </p:nvSpPr>
        <p:spPr>
          <a:xfrm>
            <a:off x="8270299" y="1640959"/>
            <a:ext cx="986167" cy="369332"/>
          </a:xfrm>
          <a:prstGeom prst="rect">
            <a:avLst/>
          </a:prstGeom>
          <a:noFill/>
        </p:spPr>
        <p:txBody>
          <a:bodyPr wrap="none" rtlCol="0">
            <a:spAutoFit/>
          </a:bodyPr>
          <a:lstStyle/>
          <a:p>
            <a:r>
              <a:rPr lang="en-US"/>
              <a:t>0x23423</a:t>
            </a:r>
          </a:p>
        </p:txBody>
      </p:sp>
      <p:pic>
        <p:nvPicPr>
          <p:cNvPr id="12" name="Picture 11">
            <a:extLst>
              <a:ext uri="{FF2B5EF4-FFF2-40B4-BE49-F238E27FC236}">
                <a16:creationId xmlns:a16="http://schemas.microsoft.com/office/drawing/2014/main" id="{99EC46F1-EC5C-2F47-A145-216D0BCC5CA9}"/>
              </a:ext>
            </a:extLst>
          </p:cNvPr>
          <p:cNvPicPr>
            <a:picLocks noChangeAspect="1"/>
          </p:cNvPicPr>
          <p:nvPr/>
        </p:nvPicPr>
        <p:blipFill>
          <a:blip r:embed="rId3"/>
          <a:stretch>
            <a:fillRect/>
          </a:stretch>
        </p:blipFill>
        <p:spPr>
          <a:xfrm>
            <a:off x="973137" y="3061476"/>
            <a:ext cx="7732524" cy="568794"/>
          </a:xfrm>
          <a:prstGeom prst="rect">
            <a:avLst/>
          </a:prstGeom>
        </p:spPr>
      </p:pic>
      <p:sp>
        <p:nvSpPr>
          <p:cNvPr id="11" name="Rectangle 10">
            <a:extLst>
              <a:ext uri="{FF2B5EF4-FFF2-40B4-BE49-F238E27FC236}">
                <a16:creationId xmlns:a16="http://schemas.microsoft.com/office/drawing/2014/main" id="{EA88943C-E21D-D944-BB89-FAC17C47BB9C}"/>
              </a:ext>
            </a:extLst>
          </p:cNvPr>
          <p:cNvSpPr/>
          <p:nvPr/>
        </p:nvSpPr>
        <p:spPr>
          <a:xfrm>
            <a:off x="8321343" y="6052171"/>
            <a:ext cx="2169184" cy="461665"/>
          </a:xfrm>
          <a:prstGeom prst="rect">
            <a:avLst/>
          </a:prstGeom>
        </p:spPr>
        <p:txBody>
          <a:bodyPr wrap="none">
            <a:spAutoFit/>
          </a:bodyPr>
          <a:lstStyle/>
          <a:p>
            <a:r>
              <a:rPr lang="en-US" altLang="ko-KR" sz="2400">
                <a:solidFill>
                  <a:schemeClr val="accent5">
                    <a:lumMod val="50000"/>
                  </a:schemeClr>
                </a:solidFill>
                <a:sym typeface="Wingdings" pitchFamily="2" charset="2"/>
              </a:rPr>
              <a:t>and + $0x23423</a:t>
            </a:r>
            <a:endParaRPr lang="en-US" sz="2400"/>
          </a:p>
        </p:txBody>
      </p:sp>
      <p:pic>
        <p:nvPicPr>
          <p:cNvPr id="13" name="Picture 12">
            <a:extLst>
              <a:ext uri="{FF2B5EF4-FFF2-40B4-BE49-F238E27FC236}">
                <a16:creationId xmlns:a16="http://schemas.microsoft.com/office/drawing/2014/main" id="{6CFD4EC5-B3B5-844D-9E58-4CE7687CBF0D}"/>
              </a:ext>
            </a:extLst>
          </p:cNvPr>
          <p:cNvPicPr>
            <a:picLocks noChangeAspect="1"/>
          </p:cNvPicPr>
          <p:nvPr/>
        </p:nvPicPr>
        <p:blipFill>
          <a:blip r:embed="rId4"/>
          <a:stretch>
            <a:fillRect/>
          </a:stretch>
        </p:blipFill>
        <p:spPr>
          <a:xfrm>
            <a:off x="973137" y="3849629"/>
            <a:ext cx="6307036" cy="711219"/>
          </a:xfrm>
          <a:prstGeom prst="rect">
            <a:avLst/>
          </a:prstGeom>
        </p:spPr>
      </p:pic>
    </p:spTree>
    <p:extLst>
      <p:ext uri="{BB962C8B-B14F-4D97-AF65-F5344CB8AC3E}">
        <p14:creationId xmlns:p14="http://schemas.microsoft.com/office/powerpoint/2010/main" val="250651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C6D4B84-096F-BB4A-B325-8383F94786E4}"/>
              </a:ext>
            </a:extLst>
          </p:cNvPr>
          <p:cNvSpPr/>
          <p:nvPr/>
        </p:nvSpPr>
        <p:spPr>
          <a:xfrm>
            <a:off x="1233378" y="4743994"/>
            <a:ext cx="7176976" cy="1337829"/>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136DEA-8487-DA4A-B825-8C5519B1B81F}"/>
              </a:ext>
            </a:extLst>
          </p:cNvPr>
          <p:cNvSpPr/>
          <p:nvPr/>
        </p:nvSpPr>
        <p:spPr>
          <a:xfrm>
            <a:off x="1805452" y="3201194"/>
            <a:ext cx="3493106" cy="356191"/>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4F682B-3DCB-F34E-AE1C-A919F0BB8DFE}"/>
              </a:ext>
            </a:extLst>
          </p:cNvPr>
          <p:cNvSpPr>
            <a:spLocks noGrp="1"/>
          </p:cNvSpPr>
          <p:nvPr>
            <p:ph idx="1"/>
          </p:nvPr>
        </p:nvSpPr>
        <p:spPr>
          <a:xfrm>
            <a:off x="838199" y="1825625"/>
            <a:ext cx="11143593" cy="4351338"/>
          </a:xfrm>
        </p:spPr>
        <p:txBody>
          <a:bodyPr>
            <a:normAutofit lnSpcReduction="10000"/>
          </a:bodyPr>
          <a:lstStyle/>
          <a:p>
            <a:r>
              <a:rPr lang="en-US"/>
              <a:t>64</a:t>
            </a:r>
            <a:r>
              <a:rPr lang="en-US" altLang="ko-KR"/>
              <a:t>-</a:t>
            </a:r>
            <a:r>
              <a:rPr lang="en-US"/>
              <a:t>bit support </a:t>
            </a:r>
            <a:r>
              <a:rPr lang="en-US">
                <a:latin typeface="Consolas" panose="020B0609020204030204" pitchFamily="49" charset="0"/>
              </a:rPr>
              <a:t>%rip </a:t>
            </a:r>
            <a:r>
              <a:rPr lang="en-US"/>
              <a:t>addressing: ~ 1% overhead</a:t>
            </a:r>
          </a:p>
          <a:p>
            <a:pPr marL="457200" lvl="1" indent="0">
              <a:buNone/>
            </a:pPr>
            <a:r>
              <a:rPr lang="en-US" err="1">
                <a:latin typeface="Consolas" panose="020B0609020204030204" pitchFamily="49" charset="0"/>
                <a:cs typeface="Consolas" panose="020B0609020204030204" pitchFamily="49" charset="0"/>
              </a:rPr>
              <a:t>printf</a:t>
            </a:r>
            <a:r>
              <a:rPr lang="en-US">
                <a:latin typeface="Consolas" panose="020B0609020204030204" pitchFamily="49" charset="0"/>
                <a:cs typeface="Consolas" panose="020B0609020204030204" pitchFamily="49" charset="0"/>
              </a:rPr>
              <a:t>(”</a:t>
            </a:r>
            <a:r>
              <a:rPr lang="en-US" err="1">
                <a:latin typeface="Consolas" panose="020B0609020204030204" pitchFamily="49" charset="0"/>
                <a:cs typeface="Consolas" panose="020B0609020204030204" pitchFamily="49" charset="0"/>
              </a:rPr>
              <a:t>asdf</a:t>
            </a:r>
            <a:r>
              <a:rPr lang="en-US">
                <a:latin typeface="Consolas" panose="020B0609020204030204" pitchFamily="49" charset="0"/>
                <a:cs typeface="Consolas" panose="020B0609020204030204" pitchFamily="49" charset="0"/>
              </a:rPr>
              <a:t>”);</a:t>
            </a:r>
          </a:p>
          <a:p>
            <a:pPr lvl="1"/>
            <a:r>
              <a:rPr lang="en-US"/>
              <a:t>Access all strings via relative address from current %rip</a:t>
            </a:r>
          </a:p>
          <a:p>
            <a:pPr marL="914400" lvl="2" indent="0">
              <a:buNone/>
            </a:pPr>
            <a:endParaRPr lang="en-US">
              <a:latin typeface="Consolas" panose="020B0609020204030204" pitchFamily="49" charset="0"/>
              <a:cs typeface="Courier New" panose="02070309020205020404" pitchFamily="49" charset="0"/>
            </a:endParaRPr>
          </a:p>
          <a:p>
            <a:pPr marL="914400" lvl="2" indent="0">
              <a:buNone/>
            </a:pPr>
            <a:r>
              <a:rPr lang="en-US">
                <a:latin typeface="Consolas" panose="020B0609020204030204" pitchFamily="49" charset="0"/>
                <a:cs typeface="Courier New" panose="02070309020205020404" pitchFamily="49" charset="0"/>
              </a:rPr>
              <a:t>lea 0x23423(%rip), %</a:t>
            </a:r>
            <a:r>
              <a:rPr lang="en-US" err="1">
                <a:latin typeface="Consolas" panose="020B0609020204030204" pitchFamily="49" charset="0"/>
                <a:cs typeface="Courier New" panose="02070309020205020404" pitchFamily="49" charset="0"/>
              </a:rPr>
              <a:t>rdi</a:t>
            </a:r>
            <a:endParaRPr lang="en-US"/>
          </a:p>
          <a:p>
            <a:r>
              <a:rPr lang="en-US"/>
              <a:t>32</a:t>
            </a:r>
            <a:r>
              <a:rPr lang="en-US" altLang="ko-KR"/>
              <a:t>-</a:t>
            </a:r>
            <a:r>
              <a:rPr lang="en-US"/>
              <a:t>bit no support </a:t>
            </a:r>
            <a:r>
              <a:rPr lang="en-US">
                <a:latin typeface="Consolas" panose="020B0609020204030204" pitchFamily="49" charset="0"/>
              </a:rPr>
              <a:t>%</a:t>
            </a:r>
            <a:r>
              <a:rPr lang="en-US" err="1">
                <a:latin typeface="Consolas" panose="020B0609020204030204" pitchFamily="49" charset="0"/>
              </a:rPr>
              <a:t>eip</a:t>
            </a:r>
            <a:r>
              <a:rPr lang="en-US">
                <a:latin typeface="Consolas" panose="020B0609020204030204" pitchFamily="49" charset="0"/>
              </a:rPr>
              <a:t> </a:t>
            </a:r>
            <a:r>
              <a:rPr lang="en-US">
                <a:latin typeface="Calibri" panose="020F0502020204030204" pitchFamily="34" charset="0"/>
              </a:rPr>
              <a:t>addressing: ~ 3% overhead</a:t>
            </a:r>
          </a:p>
          <a:p>
            <a:r>
              <a:rPr lang="en-US"/>
              <a:t>How? (</a:t>
            </a:r>
            <a:r>
              <a:rPr lang="en-US" err="1"/>
              <a:t>thunk</a:t>
            </a:r>
            <a:r>
              <a:rPr lang="en-US"/>
              <a:t>)</a:t>
            </a:r>
          </a:p>
          <a:p>
            <a:pPr marL="457200" lvl="1" indent="0">
              <a:buNone/>
            </a:pPr>
            <a:endParaRPr lang="en-US">
              <a:latin typeface="Courier New" panose="02070309020205020404" pitchFamily="49" charset="0"/>
              <a:cs typeface="Courier New" panose="02070309020205020404" pitchFamily="49" charset="0"/>
            </a:endParaRPr>
          </a:p>
          <a:p>
            <a:pPr marL="457200" lvl="1" indent="0">
              <a:buNone/>
            </a:pPr>
            <a:r>
              <a:rPr lang="en-US">
                <a:latin typeface="Consolas" panose="020B0609020204030204" pitchFamily="49" charset="0"/>
                <a:cs typeface="Courier New" panose="02070309020205020404" pitchFamily="49" charset="0"/>
              </a:rPr>
              <a:t>call</a:t>
            </a:r>
            <a:r>
              <a:rPr lang="ko-KR" altLang="en-US">
                <a:latin typeface="Consolas" panose="020B0609020204030204" pitchFamily="49" charset="0"/>
                <a:cs typeface="Courier New" panose="02070309020205020404" pitchFamily="49" charset="0"/>
              </a:rPr>
              <a:t> </a:t>
            </a:r>
            <a:r>
              <a:rPr lang="en-US" altLang="ko-KR">
                <a:latin typeface="Consolas" panose="020B0609020204030204" pitchFamily="49" charset="0"/>
                <a:cs typeface="Courier New" panose="02070309020205020404" pitchFamily="49" charset="0"/>
              </a:rPr>
              <a:t>+5 </a:t>
            </a:r>
          </a:p>
          <a:p>
            <a:pPr marL="457200" lvl="1" indent="0">
              <a:buNone/>
            </a:pPr>
            <a:r>
              <a:rPr lang="en-US" altLang="ko-KR">
                <a:latin typeface="Consolas" panose="020B0609020204030204" pitchFamily="49" charset="0"/>
                <a:cs typeface="Courier New" panose="02070309020205020404" pitchFamily="49" charset="0"/>
              </a:rPr>
              <a:t>pop %</a:t>
            </a:r>
            <a:r>
              <a:rPr lang="en-US" altLang="ko-KR" err="1">
                <a:latin typeface="Consolas" panose="020B0609020204030204" pitchFamily="49" charset="0"/>
                <a:cs typeface="Courier New" panose="02070309020205020404" pitchFamily="49" charset="0"/>
              </a:rPr>
              <a:t>ebx</a:t>
            </a:r>
            <a:r>
              <a:rPr lang="en-US" altLang="ko-KR">
                <a:latin typeface="Consolas" panose="020B0609020204030204" pitchFamily="49" charset="0"/>
                <a:cs typeface="Courier New" panose="02070309020205020404" pitchFamily="49" charset="0"/>
              </a:rPr>
              <a:t> 	 	</a:t>
            </a:r>
            <a:r>
              <a:rPr lang="en-US" altLang="ko-KR">
                <a:latin typeface="Consolas" panose="020B0609020204030204" pitchFamily="49" charset="0"/>
                <a:sym typeface="Wingdings" pitchFamily="2" charset="2"/>
              </a:rPr>
              <a:t>  GETTING EIP to EBX</a:t>
            </a:r>
            <a:endParaRPr lang="en-US" altLang="ko-KR">
              <a:latin typeface="Consolas" panose="020B0609020204030204" pitchFamily="49" charset="0"/>
              <a:cs typeface="Courier New" panose="02070309020205020404" pitchFamily="49" charset="0"/>
            </a:endParaRPr>
          </a:p>
          <a:p>
            <a:pPr marL="457200" lvl="1" indent="0">
              <a:buNone/>
            </a:pPr>
            <a:r>
              <a:rPr lang="en-US" altLang="ko-KR">
                <a:latin typeface="Consolas" panose="020B0609020204030204" pitchFamily="49" charset="0"/>
                <a:cs typeface="Courier New" panose="02070309020205020404" pitchFamily="49" charset="0"/>
              </a:rPr>
              <a:t>add $0x23423, %</a:t>
            </a:r>
            <a:r>
              <a:rPr lang="en-US" altLang="ko-KR" err="1">
                <a:latin typeface="Consolas" panose="020B0609020204030204" pitchFamily="49" charset="0"/>
                <a:cs typeface="Courier New" panose="02070309020205020404" pitchFamily="49" charset="0"/>
              </a:rPr>
              <a:t>ebx</a:t>
            </a:r>
            <a:endParaRPr lang="en-US" altLang="ko-KR">
              <a:latin typeface="Consolas" panose="020B0609020204030204" pitchFamily="49" charset="0"/>
            </a:endParaRPr>
          </a:p>
        </p:txBody>
      </p:sp>
      <p:sp>
        <p:nvSpPr>
          <p:cNvPr id="6" name="Rectangle 5">
            <a:extLst>
              <a:ext uri="{FF2B5EF4-FFF2-40B4-BE49-F238E27FC236}">
                <a16:creationId xmlns:a16="http://schemas.microsoft.com/office/drawing/2014/main" id="{EA8A1B82-8ADA-A24A-8C8D-BAD456C134A6}"/>
              </a:ext>
            </a:extLst>
          </p:cNvPr>
          <p:cNvSpPr/>
          <p:nvPr/>
        </p:nvSpPr>
        <p:spPr>
          <a:xfrm>
            <a:off x="9439275" y="538162"/>
            <a:ext cx="2166938" cy="3905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ADFCE-58A0-CC46-B4DB-A988AD549B9E}"/>
              </a:ext>
            </a:extLst>
          </p:cNvPr>
          <p:cNvSpPr>
            <a:spLocks noGrp="1"/>
          </p:cNvSpPr>
          <p:nvPr>
            <p:ph type="title"/>
          </p:nvPr>
        </p:nvSpPr>
        <p:spPr/>
        <p:txBody>
          <a:bodyPr/>
          <a:lstStyle/>
          <a:p>
            <a:r>
              <a:rPr lang="en-US"/>
              <a:t>Overhead?</a:t>
            </a:r>
          </a:p>
        </p:txBody>
      </p:sp>
      <p:sp>
        <p:nvSpPr>
          <p:cNvPr id="4" name="Rectangle 3">
            <a:extLst>
              <a:ext uri="{FF2B5EF4-FFF2-40B4-BE49-F238E27FC236}">
                <a16:creationId xmlns:a16="http://schemas.microsoft.com/office/drawing/2014/main" id="{23AA3BAF-C7CF-EE40-8679-C80F730BE4FD}"/>
              </a:ext>
            </a:extLst>
          </p:cNvPr>
          <p:cNvSpPr/>
          <p:nvPr/>
        </p:nvSpPr>
        <p:spPr>
          <a:xfrm>
            <a:off x="9515475" y="771524"/>
            <a:ext cx="2014538" cy="1905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CODE</a:t>
            </a:r>
          </a:p>
          <a:p>
            <a:pPr algn="ctr"/>
            <a:endParaRPr lang="en-US"/>
          </a:p>
          <a:p>
            <a:pPr algn="ctr"/>
            <a:endParaRPr lang="en-US"/>
          </a:p>
          <a:p>
            <a:pPr algn="ctr"/>
            <a:endParaRPr lang="en-US"/>
          </a:p>
          <a:p>
            <a:pPr algn="ctr"/>
            <a:endParaRPr lang="en-US"/>
          </a:p>
          <a:p>
            <a:pPr algn="ctr"/>
            <a:endParaRPr lang="en-US"/>
          </a:p>
          <a:p>
            <a:pPr algn="ctr"/>
            <a:endParaRPr lang="en-US"/>
          </a:p>
        </p:txBody>
      </p:sp>
      <p:sp>
        <p:nvSpPr>
          <p:cNvPr id="5" name="Rectangle 4">
            <a:extLst>
              <a:ext uri="{FF2B5EF4-FFF2-40B4-BE49-F238E27FC236}">
                <a16:creationId xmlns:a16="http://schemas.microsoft.com/office/drawing/2014/main" id="{65E1630D-336B-6741-8B89-AE826503DADA}"/>
              </a:ext>
            </a:extLst>
          </p:cNvPr>
          <p:cNvSpPr/>
          <p:nvPr/>
        </p:nvSpPr>
        <p:spPr>
          <a:xfrm>
            <a:off x="9515475" y="2812257"/>
            <a:ext cx="2014538" cy="1054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DATA</a:t>
            </a:r>
          </a:p>
          <a:p>
            <a:pPr algn="ctr"/>
            <a:endParaRPr lang="en-US"/>
          </a:p>
          <a:p>
            <a:pPr algn="ctr"/>
            <a:endParaRPr lang="en-US"/>
          </a:p>
          <a:p>
            <a:pPr algn="ctr"/>
            <a:endParaRPr lang="en-US"/>
          </a:p>
        </p:txBody>
      </p:sp>
      <p:sp>
        <p:nvSpPr>
          <p:cNvPr id="7" name="Rectangle 6">
            <a:extLst>
              <a:ext uri="{FF2B5EF4-FFF2-40B4-BE49-F238E27FC236}">
                <a16:creationId xmlns:a16="http://schemas.microsoft.com/office/drawing/2014/main" id="{4741D1B3-9DF2-9C48-B9BF-BCC16B0A7407}"/>
              </a:ext>
            </a:extLst>
          </p:cNvPr>
          <p:cNvSpPr/>
          <p:nvPr/>
        </p:nvSpPr>
        <p:spPr>
          <a:xfrm>
            <a:off x="9515475" y="1414463"/>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PRINTF</a:t>
            </a:r>
          </a:p>
        </p:txBody>
      </p:sp>
      <p:sp>
        <p:nvSpPr>
          <p:cNvPr id="8" name="Rectangle 7">
            <a:extLst>
              <a:ext uri="{FF2B5EF4-FFF2-40B4-BE49-F238E27FC236}">
                <a16:creationId xmlns:a16="http://schemas.microsoft.com/office/drawing/2014/main" id="{049F20FE-DC6D-EE4E-8AB0-8B1219FF4D0C}"/>
              </a:ext>
            </a:extLst>
          </p:cNvPr>
          <p:cNvSpPr/>
          <p:nvPr/>
        </p:nvSpPr>
        <p:spPr>
          <a:xfrm>
            <a:off x="9515475" y="3201194"/>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a:t>
            </a:r>
            <a:r>
              <a:rPr lang="en-US" b="1" err="1">
                <a:solidFill>
                  <a:schemeClr val="tx1"/>
                </a:solidFill>
              </a:rPr>
              <a:t>asdf</a:t>
            </a:r>
            <a:r>
              <a:rPr lang="en-US" b="1">
                <a:solidFill>
                  <a:schemeClr val="tx1"/>
                </a:solidFill>
              </a:rPr>
              <a:t>”</a:t>
            </a:r>
          </a:p>
        </p:txBody>
      </p:sp>
      <p:cxnSp>
        <p:nvCxnSpPr>
          <p:cNvPr id="10" name="Elbow Connector 9">
            <a:extLst>
              <a:ext uri="{FF2B5EF4-FFF2-40B4-BE49-F238E27FC236}">
                <a16:creationId xmlns:a16="http://schemas.microsoft.com/office/drawing/2014/main" id="{D0643A9A-D9CA-5643-8CB6-76DB53EBFEB7}"/>
              </a:ext>
            </a:extLst>
          </p:cNvPr>
          <p:cNvCxnSpPr>
            <a:stCxn id="7" idx="1"/>
            <a:endCxn id="8" idx="1"/>
          </p:cNvCxnSpPr>
          <p:nvPr/>
        </p:nvCxnSpPr>
        <p:spPr>
          <a:xfrm rot="10800000" flipV="1">
            <a:off x="9515475" y="1552575"/>
            <a:ext cx="12700" cy="1786731"/>
          </a:xfrm>
          <a:prstGeom prst="bentConnector3">
            <a:avLst>
              <a:gd name="adj1" fmla="val 2475000"/>
            </a:avLst>
          </a:prstGeom>
          <a:ln w="539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7C0C86-6E5F-044D-A4D7-C3A2B67970FD}"/>
              </a:ext>
            </a:extLst>
          </p:cNvPr>
          <p:cNvSpPr txBox="1"/>
          <p:nvPr/>
        </p:nvSpPr>
        <p:spPr>
          <a:xfrm>
            <a:off x="8200695" y="1229408"/>
            <a:ext cx="986167" cy="646331"/>
          </a:xfrm>
          <a:prstGeom prst="rect">
            <a:avLst/>
          </a:prstGeom>
          <a:noFill/>
        </p:spPr>
        <p:txBody>
          <a:bodyPr wrap="none" rtlCol="0">
            <a:spAutoFit/>
          </a:bodyPr>
          <a:lstStyle/>
          <a:p>
            <a:r>
              <a:rPr lang="en-US"/>
              <a:t>0x23423</a:t>
            </a:r>
            <a:br>
              <a:rPr lang="en-US"/>
            </a:br>
            <a:r>
              <a:rPr lang="en-US"/>
              <a:t>(offset)</a:t>
            </a:r>
          </a:p>
        </p:txBody>
      </p:sp>
      <p:sp>
        <p:nvSpPr>
          <p:cNvPr id="15" name="TextBox 14">
            <a:extLst>
              <a:ext uri="{FF2B5EF4-FFF2-40B4-BE49-F238E27FC236}">
                <a16:creationId xmlns:a16="http://schemas.microsoft.com/office/drawing/2014/main" id="{472A2656-779B-C64B-8A8F-0A2FC96C2B61}"/>
              </a:ext>
            </a:extLst>
          </p:cNvPr>
          <p:cNvSpPr txBox="1"/>
          <p:nvPr/>
        </p:nvSpPr>
        <p:spPr>
          <a:xfrm>
            <a:off x="7881348" y="369612"/>
            <a:ext cx="1557927" cy="369332"/>
          </a:xfrm>
          <a:prstGeom prst="rect">
            <a:avLst/>
          </a:prstGeom>
          <a:noFill/>
        </p:spPr>
        <p:txBody>
          <a:bodyPr wrap="none" rtlCol="0">
            <a:spAutoFit/>
          </a:bodyPr>
          <a:lstStyle/>
          <a:p>
            <a:r>
              <a:rPr lang="en-US"/>
              <a:t>Segment Base </a:t>
            </a:r>
          </a:p>
        </p:txBody>
      </p:sp>
      <p:cxnSp>
        <p:nvCxnSpPr>
          <p:cNvPr id="16" name="Straight Connector 15">
            <a:extLst>
              <a:ext uri="{FF2B5EF4-FFF2-40B4-BE49-F238E27FC236}">
                <a16:creationId xmlns:a16="http://schemas.microsoft.com/office/drawing/2014/main" id="{527712D7-AB3E-1242-8513-976301D2B8D0}"/>
              </a:ext>
            </a:extLst>
          </p:cNvPr>
          <p:cNvCxnSpPr>
            <a:cxnSpLocks/>
            <a:stCxn id="15" idx="3"/>
          </p:cNvCxnSpPr>
          <p:nvPr/>
        </p:nvCxnSpPr>
        <p:spPr>
          <a:xfrm flipV="1">
            <a:off x="9439275" y="538162"/>
            <a:ext cx="2166938" cy="16116"/>
          </a:xfrm>
          <a:prstGeom prst="line">
            <a:avLst/>
          </a:prstGeom>
          <a:ln w="2222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46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152-E871-8049-A93F-83DCCA3AFDAC}"/>
              </a:ext>
            </a:extLst>
          </p:cNvPr>
          <p:cNvSpPr>
            <a:spLocks noGrp="1"/>
          </p:cNvSpPr>
          <p:nvPr>
            <p:ph type="title"/>
          </p:nvPr>
        </p:nvSpPr>
        <p:spPr/>
        <p:txBody>
          <a:bodyPr/>
          <a:lstStyle/>
          <a:p>
            <a:r>
              <a:rPr lang="en-US"/>
              <a:t>CAVEAT</a:t>
            </a:r>
          </a:p>
        </p:txBody>
      </p:sp>
      <p:sp>
        <p:nvSpPr>
          <p:cNvPr id="3" name="Content Placeholder 2">
            <a:extLst>
              <a:ext uri="{FF2B5EF4-FFF2-40B4-BE49-F238E27FC236}">
                <a16:creationId xmlns:a16="http://schemas.microsoft.com/office/drawing/2014/main" id="{D41C6796-FEEE-014B-A714-CC36CC1B5B11}"/>
              </a:ext>
            </a:extLst>
          </p:cNvPr>
          <p:cNvSpPr>
            <a:spLocks noGrp="1"/>
          </p:cNvSpPr>
          <p:nvPr>
            <p:ph idx="1"/>
          </p:nvPr>
        </p:nvSpPr>
        <p:spPr/>
        <p:txBody>
          <a:bodyPr/>
          <a:lstStyle/>
          <a:p>
            <a:r>
              <a:rPr lang="en-US"/>
              <a:t>To have a strong defense, systems must randomize all addresses (or segments)</a:t>
            </a:r>
          </a:p>
          <a:p>
            <a:pPr lvl="1"/>
            <a:r>
              <a:rPr lang="en-US"/>
              <a:t>Code, data, stack, heap, library, </a:t>
            </a:r>
            <a:r>
              <a:rPr lang="en-US" err="1"/>
              <a:t>mmap</a:t>
            </a:r>
            <a:r>
              <a:rPr lang="en-US"/>
              <a:t>(), etc.</a:t>
            </a:r>
          </a:p>
          <a:p>
            <a:r>
              <a:rPr lang="en-US"/>
              <a:t>However, Code/data still merely randomized</a:t>
            </a:r>
          </a:p>
          <a:p>
            <a:pPr lvl="1"/>
            <a:r>
              <a:rPr lang="en-US"/>
              <a:t>Why? Some compatibility issue…</a:t>
            </a:r>
          </a:p>
          <a:p>
            <a:pPr lvl="1"/>
            <a:endParaRPr lang="en-US"/>
          </a:p>
        </p:txBody>
      </p:sp>
    </p:spTree>
    <p:extLst>
      <p:ext uri="{BB962C8B-B14F-4D97-AF65-F5344CB8AC3E}">
        <p14:creationId xmlns:p14="http://schemas.microsoft.com/office/powerpoint/2010/main" val="32585047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FA81-EFFF-9E4F-A680-1FA41888B954}"/>
              </a:ext>
            </a:extLst>
          </p:cNvPr>
          <p:cNvSpPr>
            <a:spLocks noGrp="1"/>
          </p:cNvSpPr>
          <p:nvPr>
            <p:ph type="title"/>
          </p:nvPr>
        </p:nvSpPr>
        <p:spPr/>
        <p:txBody>
          <a:bodyPr/>
          <a:lstStyle/>
          <a:p>
            <a:r>
              <a:rPr lang="en-US"/>
              <a:t>Position Independent Executable (PIE)</a:t>
            </a:r>
          </a:p>
        </p:txBody>
      </p:sp>
      <p:pic>
        <p:nvPicPr>
          <p:cNvPr id="7" name="Picture 6">
            <a:extLst>
              <a:ext uri="{FF2B5EF4-FFF2-40B4-BE49-F238E27FC236}">
                <a16:creationId xmlns:a16="http://schemas.microsoft.com/office/drawing/2014/main" id="{F11692D5-ED2E-044D-94AA-75233E6F894D}"/>
              </a:ext>
            </a:extLst>
          </p:cNvPr>
          <p:cNvPicPr>
            <a:picLocks noChangeAspect="1"/>
          </p:cNvPicPr>
          <p:nvPr/>
        </p:nvPicPr>
        <p:blipFill>
          <a:blip r:embed="rId3"/>
          <a:stretch>
            <a:fillRect/>
          </a:stretch>
        </p:blipFill>
        <p:spPr>
          <a:xfrm>
            <a:off x="0" y="2873376"/>
            <a:ext cx="6090365" cy="4035425"/>
          </a:xfrm>
          <a:prstGeom prst="rect">
            <a:avLst/>
          </a:prstGeom>
        </p:spPr>
      </p:pic>
      <p:sp>
        <p:nvSpPr>
          <p:cNvPr id="8" name="TextBox 7">
            <a:extLst>
              <a:ext uri="{FF2B5EF4-FFF2-40B4-BE49-F238E27FC236}">
                <a16:creationId xmlns:a16="http://schemas.microsoft.com/office/drawing/2014/main" id="{1F8AFAC5-5894-B846-91B2-73ABD4F1D0F1}"/>
              </a:ext>
            </a:extLst>
          </p:cNvPr>
          <p:cNvSpPr txBox="1"/>
          <p:nvPr/>
        </p:nvSpPr>
        <p:spPr>
          <a:xfrm>
            <a:off x="1214437" y="2051199"/>
            <a:ext cx="3963329" cy="461665"/>
          </a:xfrm>
          <a:prstGeom prst="rect">
            <a:avLst/>
          </a:prstGeom>
          <a:noFill/>
        </p:spPr>
        <p:txBody>
          <a:bodyPr wrap="none" rtlCol="0">
            <a:spAutoFit/>
          </a:bodyPr>
          <a:lstStyle/>
          <a:p>
            <a:r>
              <a:rPr lang="en-US" sz="2400" b="1"/>
              <a:t>/bin/cat </a:t>
            </a:r>
            <a:r>
              <a:rPr lang="en-US" sz="2400"/>
              <a:t>from Ubuntu 16.04.3</a:t>
            </a:r>
          </a:p>
        </p:txBody>
      </p:sp>
      <p:sp>
        <p:nvSpPr>
          <p:cNvPr id="9" name="TextBox 8">
            <a:extLst>
              <a:ext uri="{FF2B5EF4-FFF2-40B4-BE49-F238E27FC236}">
                <a16:creationId xmlns:a16="http://schemas.microsoft.com/office/drawing/2014/main" id="{4AE65F62-2789-D547-A86A-6B107820568E}"/>
              </a:ext>
            </a:extLst>
          </p:cNvPr>
          <p:cNvSpPr txBox="1"/>
          <p:nvPr/>
        </p:nvSpPr>
        <p:spPr>
          <a:xfrm>
            <a:off x="7038974" y="2051199"/>
            <a:ext cx="3867854" cy="461665"/>
          </a:xfrm>
          <a:prstGeom prst="rect">
            <a:avLst/>
          </a:prstGeom>
          <a:noFill/>
        </p:spPr>
        <p:txBody>
          <a:bodyPr wrap="none" rtlCol="0">
            <a:spAutoFit/>
          </a:bodyPr>
          <a:lstStyle/>
          <a:p>
            <a:r>
              <a:rPr lang="en-US" sz="2400" b="1"/>
              <a:t>/bin/</a:t>
            </a:r>
            <a:r>
              <a:rPr lang="en-US" sz="2400" b="1" err="1"/>
              <a:t>sh</a:t>
            </a:r>
            <a:r>
              <a:rPr lang="en-US" sz="2400" b="1"/>
              <a:t> </a:t>
            </a:r>
            <a:r>
              <a:rPr lang="en-US" sz="2400"/>
              <a:t>from Ubuntu 16.04.3</a:t>
            </a:r>
          </a:p>
        </p:txBody>
      </p:sp>
      <p:pic>
        <p:nvPicPr>
          <p:cNvPr id="11" name="Picture 10">
            <a:extLst>
              <a:ext uri="{FF2B5EF4-FFF2-40B4-BE49-F238E27FC236}">
                <a16:creationId xmlns:a16="http://schemas.microsoft.com/office/drawing/2014/main" id="{44ACDD55-DCEA-C344-9E39-D8B181BFD9E6}"/>
              </a:ext>
            </a:extLst>
          </p:cNvPr>
          <p:cNvPicPr>
            <a:picLocks noChangeAspect="1"/>
          </p:cNvPicPr>
          <p:nvPr/>
        </p:nvPicPr>
        <p:blipFill>
          <a:blip r:embed="rId4"/>
          <a:stretch>
            <a:fillRect/>
          </a:stretch>
        </p:blipFill>
        <p:spPr>
          <a:xfrm>
            <a:off x="6223000" y="2873374"/>
            <a:ext cx="5984344" cy="3984625"/>
          </a:xfrm>
          <a:prstGeom prst="rect">
            <a:avLst/>
          </a:prstGeom>
        </p:spPr>
      </p:pic>
      <p:sp>
        <p:nvSpPr>
          <p:cNvPr id="3" name="Rounded Rectangle 2">
            <a:extLst>
              <a:ext uri="{FF2B5EF4-FFF2-40B4-BE49-F238E27FC236}">
                <a16:creationId xmlns:a16="http://schemas.microsoft.com/office/drawing/2014/main" id="{CD985D83-269A-244E-B174-E1DF9D9901C0}"/>
              </a:ext>
            </a:extLst>
          </p:cNvPr>
          <p:cNvSpPr/>
          <p:nvPr/>
        </p:nvSpPr>
        <p:spPr>
          <a:xfrm>
            <a:off x="162560" y="4846320"/>
            <a:ext cx="4145280" cy="26416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985A59A-F9D5-A448-A38B-767C14A6E9A3}"/>
              </a:ext>
            </a:extLst>
          </p:cNvPr>
          <p:cNvSpPr/>
          <p:nvPr/>
        </p:nvSpPr>
        <p:spPr>
          <a:xfrm>
            <a:off x="6340858" y="4835206"/>
            <a:ext cx="3981701" cy="26416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609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DEDA-7954-7347-BB46-504947C75ADD}"/>
              </a:ext>
            </a:extLst>
          </p:cNvPr>
          <p:cNvSpPr>
            <a:spLocks noGrp="1"/>
          </p:cNvSpPr>
          <p:nvPr>
            <p:ph type="title"/>
          </p:nvPr>
        </p:nvSpPr>
        <p:spPr/>
        <p:txBody>
          <a:bodyPr/>
          <a:lstStyle/>
          <a:p>
            <a:r>
              <a:rPr lang="en-US"/>
              <a:t>Defense</a:t>
            </a:r>
          </a:p>
        </p:txBody>
      </p:sp>
      <p:sp>
        <p:nvSpPr>
          <p:cNvPr id="3" name="Content Placeholder 2">
            <a:extLst>
              <a:ext uri="{FF2B5EF4-FFF2-40B4-BE49-F238E27FC236}">
                <a16:creationId xmlns:a16="http://schemas.microsoft.com/office/drawing/2014/main" id="{FD599644-1F3E-9A4F-974A-3840810D7B08}"/>
              </a:ext>
            </a:extLst>
          </p:cNvPr>
          <p:cNvSpPr>
            <a:spLocks noGrp="1"/>
          </p:cNvSpPr>
          <p:nvPr>
            <p:ph idx="1"/>
          </p:nvPr>
        </p:nvSpPr>
        <p:spPr/>
        <p:txBody>
          <a:bodyPr>
            <a:normAutofit fontScale="92500" lnSpcReduction="10000"/>
          </a:bodyPr>
          <a:lstStyle/>
          <a:p>
            <a:r>
              <a:rPr lang="en-US">
                <a:latin typeface="Consolas" panose="020B0609020204030204" pitchFamily="49" charset="0"/>
              </a:rPr>
              <a:t>Base and bound checks</a:t>
            </a:r>
          </a:p>
          <a:p>
            <a:pPr lvl="1"/>
            <a:r>
              <a:rPr lang="en-US">
                <a:latin typeface="Consolas" panose="020B0609020204030204" pitchFamily="49" charset="0"/>
              </a:rPr>
              <a:t>Prevent buffer overflow!</a:t>
            </a:r>
          </a:p>
          <a:p>
            <a:pPr lvl="1"/>
            <a:r>
              <a:rPr lang="en-US">
                <a:latin typeface="Consolas" panose="020B0609020204030204" pitchFamily="49" charset="0"/>
              </a:rPr>
              <a:t>A direct defense</a:t>
            </a:r>
          </a:p>
          <a:p>
            <a:endParaRPr lang="en-US">
              <a:latin typeface="Consolas" panose="020B0609020204030204" pitchFamily="49" charset="0"/>
            </a:endParaRPr>
          </a:p>
          <a:p>
            <a:r>
              <a:rPr lang="en-US">
                <a:latin typeface="Consolas" panose="020B0609020204030204" pitchFamily="49" charset="0"/>
              </a:rPr>
              <a:t>Stack Cookie</a:t>
            </a:r>
          </a:p>
          <a:p>
            <a:pPr lvl="1"/>
            <a:r>
              <a:rPr lang="en-US">
                <a:latin typeface="Consolas" panose="020B0609020204030204" pitchFamily="49" charset="0"/>
              </a:rPr>
              <a:t>An indirect defense</a:t>
            </a:r>
          </a:p>
          <a:p>
            <a:pPr lvl="1"/>
            <a:r>
              <a:rPr lang="en-US">
                <a:latin typeface="Consolas" panose="020B0609020204030204" pitchFamily="49" charset="0"/>
              </a:rPr>
              <a:t>Prevent overwriting return address</a:t>
            </a:r>
          </a:p>
          <a:p>
            <a:endParaRPr lang="en-US">
              <a:latin typeface="Consolas" panose="020B0609020204030204" pitchFamily="49" charset="0"/>
            </a:endParaRPr>
          </a:p>
          <a:p>
            <a:r>
              <a:rPr lang="en-US">
                <a:latin typeface="Consolas" panose="020B0609020204030204" pitchFamily="49" charset="0"/>
              </a:rPr>
              <a:t>Data execution prevention (DEP, NX, etc.)</a:t>
            </a:r>
          </a:p>
          <a:p>
            <a:pPr lvl="1"/>
            <a:r>
              <a:rPr lang="en-US">
                <a:latin typeface="Consolas" panose="020B0609020204030204" pitchFamily="49" charset="0"/>
              </a:rPr>
              <a:t>An indirect defense</a:t>
            </a:r>
          </a:p>
          <a:p>
            <a:pPr lvl="1"/>
            <a:r>
              <a:rPr lang="en-US">
                <a:latin typeface="Consolas" panose="020B0609020204030204" pitchFamily="49" charset="0"/>
              </a:rPr>
              <a:t>Prevent using of shellcode</a:t>
            </a:r>
          </a:p>
          <a:p>
            <a:pPr lvl="1"/>
            <a:endParaRPr lang="en-US">
              <a:latin typeface="Courier" pitchFamily="2" charset="0"/>
            </a:endParaRPr>
          </a:p>
        </p:txBody>
      </p:sp>
    </p:spTree>
    <p:extLst>
      <p:ext uri="{BB962C8B-B14F-4D97-AF65-F5344CB8AC3E}">
        <p14:creationId xmlns:p14="http://schemas.microsoft.com/office/powerpoint/2010/main" val="38877909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AA75-1782-0F47-BDCD-270167C49398}"/>
              </a:ext>
            </a:extLst>
          </p:cNvPr>
          <p:cNvSpPr>
            <a:spLocks noGrp="1"/>
          </p:cNvSpPr>
          <p:nvPr>
            <p:ph type="title"/>
          </p:nvPr>
        </p:nvSpPr>
        <p:spPr/>
        <p:txBody>
          <a:bodyPr/>
          <a:lstStyle/>
          <a:p>
            <a:r>
              <a:rPr lang="en-US"/>
              <a:t>Then, How Can We Bypass ASLR?</a:t>
            </a:r>
          </a:p>
        </p:txBody>
      </p:sp>
      <p:sp>
        <p:nvSpPr>
          <p:cNvPr id="3" name="Content Placeholder 2">
            <a:extLst>
              <a:ext uri="{FF2B5EF4-FFF2-40B4-BE49-F238E27FC236}">
                <a16:creationId xmlns:a16="http://schemas.microsoft.com/office/drawing/2014/main" id="{7B60381B-78FB-7F4F-BA9B-1A26DF287A6C}"/>
              </a:ext>
            </a:extLst>
          </p:cNvPr>
          <p:cNvSpPr>
            <a:spLocks noGrp="1"/>
          </p:cNvSpPr>
          <p:nvPr>
            <p:ph idx="1"/>
          </p:nvPr>
        </p:nvSpPr>
        <p:spPr/>
        <p:txBody>
          <a:bodyPr/>
          <a:lstStyle/>
          <a:p>
            <a:r>
              <a:rPr lang="en-US"/>
              <a:t>Brute-force</a:t>
            </a:r>
          </a:p>
          <a:p>
            <a:pPr lvl="1"/>
            <a:r>
              <a:rPr lang="en-US"/>
              <a:t>Get a </a:t>
            </a:r>
            <a:r>
              <a:rPr lang="en-US" i="1"/>
              <a:t>core dump</a:t>
            </a:r>
          </a:p>
          <a:p>
            <a:pPr lvl="1"/>
            <a:r>
              <a:rPr lang="en-US"/>
              <a:t>Set that address</a:t>
            </a:r>
          </a:p>
          <a:p>
            <a:pPr lvl="1"/>
            <a:r>
              <a:rPr lang="en-US"/>
              <a:t>Run for N times!</a:t>
            </a:r>
          </a:p>
          <a:p>
            <a:pPr lvl="1"/>
            <a:endParaRPr lang="en-US"/>
          </a:p>
          <a:p>
            <a:r>
              <a:rPr lang="en-US"/>
              <a:t>Eventually the address will be matched..</a:t>
            </a:r>
          </a:p>
          <a:p>
            <a:pPr lvl="1"/>
            <a:r>
              <a:rPr lang="en-US"/>
              <a:t>Look at the table</a:t>
            </a:r>
          </a:p>
          <a:p>
            <a:pPr lvl="1"/>
            <a:endParaRPr lang="en-US"/>
          </a:p>
          <a:p>
            <a:pPr lvl="1"/>
            <a:endParaRPr lang="en-US"/>
          </a:p>
          <a:p>
            <a:r>
              <a:rPr lang="en-US"/>
              <a:t>Requires </a:t>
            </a:r>
            <a:r>
              <a:rPr lang="en-US" b="1">
                <a:solidFill>
                  <a:srgbClr val="C00000"/>
                </a:solidFill>
              </a:rPr>
              <a:t>too many trials</a:t>
            </a:r>
            <a:r>
              <a:rPr lang="en-US">
                <a:solidFill>
                  <a:srgbClr val="C00000"/>
                </a:solidFill>
              </a:rPr>
              <a:t> </a:t>
            </a:r>
            <a:r>
              <a:rPr lang="en-US"/>
              <a:t>in some cases…</a:t>
            </a:r>
          </a:p>
        </p:txBody>
      </p:sp>
      <p:graphicFrame>
        <p:nvGraphicFramePr>
          <p:cNvPr id="4" name="Table 3">
            <a:extLst>
              <a:ext uri="{FF2B5EF4-FFF2-40B4-BE49-F238E27FC236}">
                <a16:creationId xmlns:a16="http://schemas.microsoft.com/office/drawing/2014/main" id="{19815FD3-68CB-614F-9440-D1A6F8DF2D82}"/>
              </a:ext>
            </a:extLst>
          </p:cNvPr>
          <p:cNvGraphicFramePr>
            <a:graphicFrameLocks noGrp="1"/>
          </p:cNvGraphicFramePr>
          <p:nvPr/>
        </p:nvGraphicFramePr>
        <p:xfrm>
          <a:off x="6975476" y="2146459"/>
          <a:ext cx="4868861" cy="2966720"/>
        </p:xfrm>
        <a:graphic>
          <a:graphicData uri="http://schemas.openxmlformats.org/drawingml/2006/table">
            <a:tbl>
              <a:tblPr firstRow="1" bandRow="1">
                <a:tableStyleId>{073A0DAA-6AF3-43AB-8588-CEC1D06C72B9}</a:tableStyleId>
              </a:tblPr>
              <a:tblGrid>
                <a:gridCol w="1622954">
                  <a:extLst>
                    <a:ext uri="{9D8B030D-6E8A-4147-A177-3AD203B41FA5}">
                      <a16:colId xmlns:a16="http://schemas.microsoft.com/office/drawing/2014/main" val="357582044"/>
                    </a:ext>
                  </a:extLst>
                </a:gridCol>
                <a:gridCol w="1129434">
                  <a:extLst>
                    <a:ext uri="{9D8B030D-6E8A-4147-A177-3AD203B41FA5}">
                      <a16:colId xmlns:a16="http://schemas.microsoft.com/office/drawing/2014/main" val="3329458189"/>
                    </a:ext>
                  </a:extLst>
                </a:gridCol>
                <a:gridCol w="2116473">
                  <a:extLst>
                    <a:ext uri="{9D8B030D-6E8A-4147-A177-3AD203B41FA5}">
                      <a16:colId xmlns:a16="http://schemas.microsoft.com/office/drawing/2014/main" val="4020953400"/>
                    </a:ext>
                  </a:extLst>
                </a:gridCol>
              </a:tblGrid>
              <a:tr h="370840">
                <a:tc>
                  <a:txBody>
                    <a:bodyPr/>
                    <a:lstStyle/>
                    <a:p>
                      <a:pPr algn="ctr"/>
                      <a:r>
                        <a:rPr lang="en-US"/>
                        <a:t>Space</a:t>
                      </a:r>
                    </a:p>
                  </a:txBody>
                  <a:tcPr/>
                </a:tc>
                <a:tc>
                  <a:txBody>
                    <a:bodyPr/>
                    <a:lstStyle/>
                    <a:p>
                      <a:pPr algn="ctr"/>
                      <a:r>
                        <a:rPr lang="en-US"/>
                        <a:t>Entropy</a:t>
                      </a:r>
                    </a:p>
                  </a:txBody>
                  <a:tcPr/>
                </a:tc>
                <a:tc>
                  <a:txBody>
                    <a:bodyPr/>
                    <a:lstStyle/>
                    <a:p>
                      <a:pPr algn="ctr"/>
                      <a:r>
                        <a:rPr lang="en-US"/>
                        <a:t>Chance</a:t>
                      </a:r>
                    </a:p>
                  </a:txBody>
                  <a:tcPr/>
                </a:tc>
                <a:extLst>
                  <a:ext uri="{0D108BD9-81ED-4DB2-BD59-A6C34878D82A}">
                    <a16:rowId xmlns:a16="http://schemas.microsoft.com/office/drawing/2014/main" val="1850946700"/>
                  </a:ext>
                </a:extLst>
              </a:tr>
              <a:tr h="370840">
                <a:tc>
                  <a:txBody>
                    <a:bodyPr/>
                    <a:lstStyle/>
                    <a:p>
                      <a:pPr algn="ctr"/>
                      <a:r>
                        <a:rPr lang="en-US"/>
                        <a:t>32bit stack</a:t>
                      </a:r>
                    </a:p>
                  </a:txBody>
                  <a:tcPr/>
                </a:tc>
                <a:tc>
                  <a:txBody>
                    <a:bodyPr/>
                    <a:lstStyle/>
                    <a:p>
                      <a:pPr algn="ctr"/>
                      <a:r>
                        <a:rPr lang="en-US"/>
                        <a:t>19 bits</a:t>
                      </a:r>
                    </a:p>
                  </a:txBody>
                  <a:tcPr/>
                </a:tc>
                <a:tc>
                  <a:txBody>
                    <a:bodyPr/>
                    <a:lstStyle/>
                    <a:p>
                      <a:pPr algn="ctr"/>
                      <a:r>
                        <a:rPr lang="en-US"/>
                        <a:t>1 in 524288</a:t>
                      </a:r>
                    </a:p>
                  </a:txBody>
                  <a:tcPr/>
                </a:tc>
                <a:extLst>
                  <a:ext uri="{0D108BD9-81ED-4DB2-BD59-A6C34878D82A}">
                    <a16:rowId xmlns:a16="http://schemas.microsoft.com/office/drawing/2014/main" val="1489215563"/>
                  </a:ext>
                </a:extLst>
              </a:tr>
              <a:tr h="370840">
                <a:tc>
                  <a:txBody>
                    <a:bodyPr/>
                    <a:lstStyle/>
                    <a:p>
                      <a:pPr algn="ctr"/>
                      <a:r>
                        <a:rPr lang="en-US"/>
                        <a:t>32bit heap</a:t>
                      </a:r>
                    </a:p>
                  </a:txBody>
                  <a:tcPr/>
                </a:tc>
                <a:tc>
                  <a:txBody>
                    <a:bodyPr/>
                    <a:lstStyle/>
                    <a:p>
                      <a:pPr algn="ctr"/>
                      <a:r>
                        <a:rPr lang="en-US"/>
                        <a:t>13 bits</a:t>
                      </a:r>
                    </a:p>
                  </a:txBody>
                  <a:tcPr/>
                </a:tc>
                <a:tc>
                  <a:txBody>
                    <a:bodyPr/>
                    <a:lstStyle/>
                    <a:p>
                      <a:pPr algn="ctr"/>
                      <a:r>
                        <a:rPr lang="en-US"/>
                        <a:t>1 in 8192</a:t>
                      </a:r>
                    </a:p>
                  </a:txBody>
                  <a:tcPr/>
                </a:tc>
                <a:extLst>
                  <a:ext uri="{0D108BD9-81ED-4DB2-BD59-A6C34878D82A}">
                    <a16:rowId xmlns:a16="http://schemas.microsoft.com/office/drawing/2014/main" val="1288700756"/>
                  </a:ext>
                </a:extLst>
              </a:tr>
              <a:tr h="370840">
                <a:tc>
                  <a:txBody>
                    <a:bodyPr/>
                    <a:lstStyle/>
                    <a:p>
                      <a:pPr algn="ctr"/>
                      <a:r>
                        <a:rPr lang="en-US"/>
                        <a:t>32bit library</a:t>
                      </a:r>
                    </a:p>
                  </a:txBody>
                  <a:tcPr>
                    <a:lnB w="12700" cap="flat" cmpd="sng" algn="ctr">
                      <a:solidFill>
                        <a:schemeClr val="tx1"/>
                      </a:solidFill>
                      <a:prstDash val="solid"/>
                      <a:round/>
                      <a:headEnd type="none" w="med" len="med"/>
                      <a:tailEnd type="none" w="med" len="med"/>
                    </a:lnB>
                  </a:tcPr>
                </a:tc>
                <a:tc>
                  <a:txBody>
                    <a:bodyPr/>
                    <a:lstStyle/>
                    <a:p>
                      <a:pPr algn="ctr"/>
                      <a:r>
                        <a:rPr lang="en-US"/>
                        <a:t>8 bits</a:t>
                      </a:r>
                    </a:p>
                  </a:txBody>
                  <a:tcPr>
                    <a:lnB w="12700" cap="flat" cmpd="sng" algn="ctr">
                      <a:solidFill>
                        <a:schemeClr val="tx1"/>
                      </a:solidFill>
                      <a:prstDash val="solid"/>
                      <a:round/>
                      <a:headEnd type="none" w="med" len="med"/>
                      <a:tailEnd type="none" w="med" len="med"/>
                    </a:lnB>
                  </a:tcPr>
                </a:tc>
                <a:tc>
                  <a:txBody>
                    <a:bodyPr/>
                    <a:lstStyle/>
                    <a:p>
                      <a:pPr algn="ctr"/>
                      <a:r>
                        <a:rPr lang="en-US"/>
                        <a:t>1 in 512</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7912189"/>
                  </a:ext>
                </a:extLst>
              </a:tr>
              <a:tr h="370840">
                <a:tc>
                  <a:txBody>
                    <a:bodyPr/>
                    <a:lstStyle/>
                    <a:p>
                      <a:pPr algn="ctr"/>
                      <a:r>
                        <a:rPr lang="en-US"/>
                        <a:t>64bit stack</a:t>
                      </a:r>
                    </a:p>
                  </a:txBody>
                  <a:tcPr>
                    <a:lnT w="12700" cap="flat" cmpd="sng" algn="ctr">
                      <a:solidFill>
                        <a:schemeClr val="tx1"/>
                      </a:solidFill>
                      <a:prstDash val="solid"/>
                      <a:round/>
                      <a:headEnd type="none" w="med" len="med"/>
                      <a:tailEnd type="none" w="med" len="med"/>
                    </a:lnT>
                  </a:tcPr>
                </a:tc>
                <a:tc>
                  <a:txBody>
                    <a:bodyPr/>
                    <a:lstStyle/>
                    <a:p>
                      <a:pPr algn="ctr"/>
                      <a:r>
                        <a:rPr lang="en-US"/>
                        <a:t>30 bits</a:t>
                      </a:r>
                    </a:p>
                  </a:txBody>
                  <a:tcPr>
                    <a:lnT w="12700" cap="flat" cmpd="sng" algn="ctr">
                      <a:solidFill>
                        <a:schemeClr val="tx1"/>
                      </a:solidFill>
                      <a:prstDash val="solid"/>
                      <a:round/>
                      <a:headEnd type="none" w="med" len="med"/>
                      <a:tailEnd type="none" w="med" len="med"/>
                    </a:lnT>
                  </a:tcPr>
                </a:tc>
                <a:tc>
                  <a:txBody>
                    <a:bodyPr/>
                    <a:lstStyle/>
                    <a:p>
                      <a:pPr algn="ctr"/>
                      <a:r>
                        <a:rPr lang="en-US"/>
                        <a:t>1 in 1G…</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2361566"/>
                  </a:ext>
                </a:extLst>
              </a:tr>
              <a:tr h="370840">
                <a:tc>
                  <a:txBody>
                    <a:bodyPr/>
                    <a:lstStyle/>
                    <a:p>
                      <a:pPr algn="ctr"/>
                      <a:r>
                        <a:rPr lang="en-US"/>
                        <a:t>64bit heap</a:t>
                      </a:r>
                    </a:p>
                  </a:txBody>
                  <a:tcPr/>
                </a:tc>
                <a:tc>
                  <a:txBody>
                    <a:bodyPr/>
                    <a:lstStyle/>
                    <a:p>
                      <a:pPr algn="ctr"/>
                      <a:r>
                        <a:rPr lang="en-US"/>
                        <a:t>28 bits</a:t>
                      </a:r>
                    </a:p>
                  </a:txBody>
                  <a:tcPr/>
                </a:tc>
                <a:tc>
                  <a:txBody>
                    <a:bodyPr/>
                    <a:lstStyle/>
                    <a:p>
                      <a:pPr algn="ctr"/>
                      <a:r>
                        <a:rPr lang="en-US"/>
                        <a:t>1 in 128M</a:t>
                      </a:r>
                    </a:p>
                  </a:txBody>
                  <a:tcPr/>
                </a:tc>
                <a:extLst>
                  <a:ext uri="{0D108BD9-81ED-4DB2-BD59-A6C34878D82A}">
                    <a16:rowId xmlns:a16="http://schemas.microsoft.com/office/drawing/2014/main" val="1659610674"/>
                  </a:ext>
                </a:extLst>
              </a:tr>
              <a:tr h="370840">
                <a:tc>
                  <a:txBody>
                    <a:bodyPr/>
                    <a:lstStyle/>
                    <a:p>
                      <a:pPr algn="ctr"/>
                      <a:r>
                        <a:rPr lang="en-US"/>
                        <a:t>64bit library</a:t>
                      </a:r>
                    </a:p>
                  </a:txBody>
                  <a:tcPr>
                    <a:lnB w="12700" cap="flat" cmpd="sng" algn="ctr">
                      <a:solidFill>
                        <a:schemeClr val="tx1"/>
                      </a:solidFill>
                      <a:prstDash val="solid"/>
                      <a:round/>
                      <a:headEnd type="none" w="med" len="med"/>
                      <a:tailEnd type="none" w="med" len="med"/>
                    </a:lnB>
                  </a:tcPr>
                </a:tc>
                <a:tc>
                  <a:txBody>
                    <a:bodyPr/>
                    <a:lstStyle/>
                    <a:p>
                      <a:pPr algn="ctr"/>
                      <a:r>
                        <a:rPr lang="en-US"/>
                        <a:t>28 bits</a:t>
                      </a:r>
                    </a:p>
                  </a:txBody>
                  <a:tcPr>
                    <a:lnB w="12700" cap="flat" cmpd="sng" algn="ctr">
                      <a:solidFill>
                        <a:schemeClr val="tx1"/>
                      </a:solidFill>
                      <a:prstDash val="solid"/>
                      <a:round/>
                      <a:headEnd type="none" w="med" len="med"/>
                      <a:tailEnd type="none" w="med" len="med"/>
                    </a:lnB>
                  </a:tcPr>
                </a:tc>
                <a:tc>
                  <a:txBody>
                    <a:bodyPr/>
                    <a:lstStyle/>
                    <a:p>
                      <a:pPr algn="ctr"/>
                      <a:r>
                        <a:rPr lang="en-US"/>
                        <a:t>1 in 128M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550397"/>
                  </a:ext>
                </a:extLst>
              </a:tr>
              <a:tr h="370840">
                <a:tc>
                  <a:txBody>
                    <a:bodyPr/>
                    <a:lstStyle/>
                    <a:p>
                      <a:pPr algn="ctr"/>
                      <a:r>
                        <a:rPr lang="en-US"/>
                        <a:t>64bit Windows</a:t>
                      </a:r>
                    </a:p>
                  </a:txBody>
                  <a:tcPr>
                    <a:lnT w="12700" cap="flat" cmpd="sng" algn="ctr">
                      <a:solidFill>
                        <a:schemeClr val="tx1"/>
                      </a:solidFill>
                      <a:prstDash val="solid"/>
                      <a:round/>
                      <a:headEnd type="none" w="med" len="med"/>
                      <a:tailEnd type="none" w="med" len="med"/>
                    </a:lnT>
                  </a:tcPr>
                </a:tc>
                <a:tc>
                  <a:txBody>
                    <a:bodyPr/>
                    <a:lstStyle/>
                    <a:p>
                      <a:pPr algn="ctr"/>
                      <a:r>
                        <a:rPr lang="en-US"/>
                        <a:t>19 bits</a:t>
                      </a:r>
                    </a:p>
                  </a:txBody>
                  <a:tcPr>
                    <a:lnT w="12700" cap="flat" cmpd="sng" algn="ctr">
                      <a:solidFill>
                        <a:schemeClr val="tx1"/>
                      </a:solidFill>
                      <a:prstDash val="solid"/>
                      <a:round/>
                      <a:headEnd type="none" w="med" len="med"/>
                      <a:tailEnd type="none" w="med" len="med"/>
                    </a:lnT>
                  </a:tcPr>
                </a:tc>
                <a:tc>
                  <a:txBody>
                    <a:bodyPr/>
                    <a:lstStyle/>
                    <a:p>
                      <a:pPr algn="ctr"/>
                      <a:r>
                        <a:rPr lang="en-US"/>
                        <a:t>1 in 524288</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03216618"/>
                  </a:ext>
                </a:extLst>
              </a:tr>
            </a:tbl>
          </a:graphicData>
        </a:graphic>
      </p:graphicFrame>
    </p:spTree>
    <p:extLst>
      <p:ext uri="{BB962C8B-B14F-4D97-AF65-F5344CB8AC3E}">
        <p14:creationId xmlns:p14="http://schemas.microsoft.com/office/powerpoint/2010/main" val="3415334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DDDB-681A-904E-9D71-326CB0E5A23E}"/>
              </a:ext>
            </a:extLst>
          </p:cNvPr>
          <p:cNvSpPr>
            <a:spLocks noGrp="1"/>
          </p:cNvSpPr>
          <p:nvPr>
            <p:ph type="title"/>
          </p:nvPr>
        </p:nvSpPr>
        <p:spPr/>
        <p:txBody>
          <a:bodyPr/>
          <a:lstStyle/>
          <a:p>
            <a:r>
              <a:rPr lang="en-US"/>
              <a:t>Leak address</a:t>
            </a:r>
          </a:p>
        </p:txBody>
      </p:sp>
      <p:sp>
        <p:nvSpPr>
          <p:cNvPr id="3" name="Content Placeholder 2">
            <a:extLst>
              <a:ext uri="{FF2B5EF4-FFF2-40B4-BE49-F238E27FC236}">
                <a16:creationId xmlns:a16="http://schemas.microsoft.com/office/drawing/2014/main" id="{1EC5CE8E-E47B-5C4F-90D6-BC3A2780D3EC}"/>
              </a:ext>
            </a:extLst>
          </p:cNvPr>
          <p:cNvSpPr>
            <a:spLocks noGrp="1"/>
          </p:cNvSpPr>
          <p:nvPr>
            <p:ph idx="1"/>
          </p:nvPr>
        </p:nvSpPr>
        <p:spPr>
          <a:xfrm>
            <a:off x="838200" y="2066446"/>
            <a:ext cx="10706100" cy="4121150"/>
          </a:xfrm>
        </p:spPr>
        <p:txBody>
          <a:bodyPr/>
          <a:lstStyle/>
          <a:p>
            <a:r>
              <a:rPr lang="en-US"/>
              <a:t>Information Leak</a:t>
            </a:r>
          </a:p>
          <a:p>
            <a:pPr lvl="1"/>
            <a:r>
              <a:rPr lang="en-US"/>
              <a:t>Leak the target address!</a:t>
            </a:r>
          </a:p>
          <a:p>
            <a:pPr lvl="1"/>
            <a:r>
              <a:rPr lang="en-US"/>
              <a:t>Use shellcode – stack buffer or </a:t>
            </a:r>
            <a:r>
              <a:rPr lang="en-US" err="1"/>
              <a:t>argv</a:t>
            </a:r>
            <a:r>
              <a:rPr lang="en-US"/>
              <a:t>, </a:t>
            </a:r>
            <a:r>
              <a:rPr lang="en-US" err="1"/>
              <a:t>envp</a:t>
            </a:r>
            <a:r>
              <a:rPr lang="en-US"/>
              <a:t>, stack top, etc.</a:t>
            </a:r>
          </a:p>
          <a:p>
            <a:pPr lvl="1"/>
            <a:r>
              <a:rPr lang="en-US" err="1"/>
              <a:t>Libc</a:t>
            </a:r>
            <a:r>
              <a:rPr lang="en-US"/>
              <a:t>? Where is the system()?</a:t>
            </a:r>
          </a:p>
          <a:p>
            <a:endParaRPr lang="en-US"/>
          </a:p>
          <a:p>
            <a:r>
              <a:rPr lang="en-US"/>
              <a:t>But leaking the exact target address could be difficult</a:t>
            </a:r>
          </a:p>
          <a:p>
            <a:pPr marL="457200" lvl="1" indent="0">
              <a:buNone/>
            </a:pPr>
            <a:endParaRPr lang="en-US"/>
          </a:p>
        </p:txBody>
      </p:sp>
      <p:pic>
        <p:nvPicPr>
          <p:cNvPr id="5" name="Picture 4">
            <a:extLst>
              <a:ext uri="{FF2B5EF4-FFF2-40B4-BE49-F238E27FC236}">
                <a16:creationId xmlns:a16="http://schemas.microsoft.com/office/drawing/2014/main" id="{9C0839B5-F470-9C47-9971-31CE77C62742}"/>
              </a:ext>
            </a:extLst>
          </p:cNvPr>
          <p:cNvPicPr>
            <a:picLocks noChangeAspect="1"/>
          </p:cNvPicPr>
          <p:nvPr/>
        </p:nvPicPr>
        <p:blipFill>
          <a:blip r:embed="rId2"/>
          <a:stretch>
            <a:fillRect/>
          </a:stretch>
        </p:blipFill>
        <p:spPr>
          <a:xfrm>
            <a:off x="5018566" y="1"/>
            <a:ext cx="7173433" cy="2292262"/>
          </a:xfrm>
          <a:prstGeom prst="rect">
            <a:avLst/>
          </a:prstGeom>
        </p:spPr>
      </p:pic>
    </p:spTree>
    <p:extLst>
      <p:ext uri="{BB962C8B-B14F-4D97-AF65-F5344CB8AC3E}">
        <p14:creationId xmlns:p14="http://schemas.microsoft.com/office/powerpoint/2010/main" val="42002936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0F06-42A9-D449-BEBC-F0ABD8725FB5}"/>
              </a:ext>
            </a:extLst>
          </p:cNvPr>
          <p:cNvSpPr>
            <a:spLocks noGrp="1"/>
          </p:cNvSpPr>
          <p:nvPr>
            <p:ph type="title"/>
          </p:nvPr>
        </p:nvSpPr>
        <p:spPr/>
        <p:txBody>
          <a:bodyPr/>
          <a:lstStyle/>
          <a:p>
            <a:r>
              <a:rPr lang="en-US"/>
              <a:t>Understanding ASLR Characteristics</a:t>
            </a:r>
          </a:p>
        </p:txBody>
      </p:sp>
      <p:sp>
        <p:nvSpPr>
          <p:cNvPr id="5" name="Content Placeholder 4">
            <a:extLst>
              <a:ext uri="{FF2B5EF4-FFF2-40B4-BE49-F238E27FC236}">
                <a16:creationId xmlns:a16="http://schemas.microsoft.com/office/drawing/2014/main" id="{883DD862-0303-2445-80F6-0F85E804353D}"/>
              </a:ext>
            </a:extLst>
          </p:cNvPr>
          <p:cNvSpPr>
            <a:spLocks noGrp="1"/>
          </p:cNvSpPr>
          <p:nvPr>
            <p:ph idx="1"/>
          </p:nvPr>
        </p:nvSpPr>
        <p:spPr>
          <a:xfrm>
            <a:off x="725764" y="2141537"/>
            <a:ext cx="6516687" cy="4351338"/>
          </a:xfrm>
        </p:spPr>
        <p:txBody>
          <a:bodyPr/>
          <a:lstStyle/>
          <a:p>
            <a:r>
              <a:rPr lang="en-US"/>
              <a:t>How do they randomize the address?</a:t>
            </a:r>
          </a:p>
          <a:p>
            <a:pPr lvl="1"/>
            <a:r>
              <a:rPr lang="en-US"/>
              <a:t>Change the </a:t>
            </a:r>
            <a:r>
              <a:rPr lang="en-US" i="1"/>
              <a:t>BASE</a:t>
            </a:r>
            <a:r>
              <a:rPr lang="en-US"/>
              <a:t> address of each area</a:t>
            </a:r>
          </a:p>
          <a:p>
            <a:pPr lvl="1"/>
            <a:r>
              <a:rPr lang="en-US"/>
              <a:t>Use relative addressing in the area</a:t>
            </a:r>
          </a:p>
          <a:p>
            <a:r>
              <a:rPr lang="en-US"/>
              <a:t>Relative addressing?</a:t>
            </a:r>
          </a:p>
          <a:p>
            <a:pPr lvl="1"/>
            <a:r>
              <a:rPr lang="en-US"/>
              <a:t>Kernel let program know where the start is</a:t>
            </a:r>
          </a:p>
          <a:p>
            <a:pPr lvl="2"/>
            <a:r>
              <a:rPr lang="en-US"/>
              <a:t>0xffffd800 if stack starts at 0xffffe000</a:t>
            </a:r>
          </a:p>
          <a:p>
            <a:pPr lvl="2"/>
            <a:r>
              <a:rPr lang="en-US" b="1">
                <a:solidFill>
                  <a:srgbClr val="000CFF"/>
                </a:solidFill>
                <a:latin typeface="Consolas" panose="020B0609020204030204" pitchFamily="49" charset="0"/>
                <a:cs typeface="Consolas" panose="020B0609020204030204" pitchFamily="49" charset="0"/>
              </a:rPr>
              <a:t>STACK_START </a:t>
            </a:r>
            <a:r>
              <a:rPr lang="en-US">
                <a:latin typeface="Consolas" panose="020B0609020204030204" pitchFamily="49" charset="0"/>
                <a:cs typeface="Consolas" panose="020B0609020204030204" pitchFamily="49" charset="0"/>
              </a:rPr>
              <a:t>– </a:t>
            </a:r>
            <a:r>
              <a:rPr lang="en-US" b="1">
                <a:solidFill>
                  <a:srgbClr val="FF0000"/>
                </a:solidFill>
                <a:latin typeface="Consolas" panose="020B0609020204030204" pitchFamily="49" charset="0"/>
                <a:cs typeface="Consolas" panose="020B0609020204030204" pitchFamily="49" charset="0"/>
              </a:rPr>
              <a:t>0x800</a:t>
            </a:r>
            <a:r>
              <a:rPr lang="en-US">
                <a:latin typeface="Consolas" panose="020B0609020204030204" pitchFamily="49" charset="0"/>
                <a:cs typeface="Consolas" panose="020B0609020204030204" pitchFamily="49" charset="0"/>
              </a:rPr>
              <a:t> </a:t>
            </a:r>
            <a:r>
              <a:rPr lang="en-US"/>
              <a:t>is that address</a:t>
            </a:r>
          </a:p>
          <a:p>
            <a:pPr lvl="1"/>
            <a:r>
              <a:rPr lang="en-US"/>
              <a:t>system()?</a:t>
            </a:r>
          </a:p>
          <a:p>
            <a:pPr lvl="2"/>
            <a:r>
              <a:rPr lang="en-US" b="1">
                <a:solidFill>
                  <a:srgbClr val="000CFF"/>
                </a:solidFill>
                <a:latin typeface="Consolas" panose="020B0609020204030204" pitchFamily="49" charset="0"/>
                <a:cs typeface="Consolas" panose="020B0609020204030204" pitchFamily="49" charset="0"/>
              </a:rPr>
              <a:t>LIBC_BASE </a:t>
            </a:r>
            <a:r>
              <a:rPr lang="en-US">
                <a:latin typeface="Consolas" panose="020B0609020204030204" pitchFamily="49" charset="0"/>
                <a:cs typeface="Consolas" panose="020B0609020204030204" pitchFamily="49" charset="0"/>
              </a:rPr>
              <a:t>+ </a:t>
            </a:r>
            <a:r>
              <a:rPr lang="en-US" b="1">
                <a:solidFill>
                  <a:srgbClr val="FF0000"/>
                </a:solidFill>
                <a:latin typeface="Consolas" panose="020B0609020204030204" pitchFamily="49" charset="0"/>
                <a:cs typeface="Consolas" panose="020B0609020204030204" pitchFamily="49" charset="0"/>
              </a:rPr>
              <a:t>SYSTEM_OFFSET</a:t>
            </a:r>
            <a:r>
              <a:rPr lang="en-US">
                <a:latin typeface="Consolas" panose="020B0609020204030204" pitchFamily="49" charset="0"/>
                <a:cs typeface="Consolas" panose="020B0609020204030204" pitchFamily="49" charset="0"/>
              </a:rPr>
              <a:t> </a:t>
            </a:r>
            <a:r>
              <a:rPr lang="en-US"/>
              <a:t>== system()</a:t>
            </a:r>
          </a:p>
          <a:p>
            <a:pPr lvl="1"/>
            <a:r>
              <a:rPr lang="en-US"/>
              <a:t>Attacker cannot know this</a:t>
            </a:r>
          </a:p>
        </p:txBody>
      </p:sp>
      <p:grpSp>
        <p:nvGrpSpPr>
          <p:cNvPr id="7" name="Group 6">
            <a:extLst>
              <a:ext uri="{FF2B5EF4-FFF2-40B4-BE49-F238E27FC236}">
                <a16:creationId xmlns:a16="http://schemas.microsoft.com/office/drawing/2014/main" id="{4E787012-3859-D744-9C6F-1BD1BE441E0C}"/>
              </a:ext>
            </a:extLst>
          </p:cNvPr>
          <p:cNvGrpSpPr/>
          <p:nvPr/>
        </p:nvGrpSpPr>
        <p:grpSpPr>
          <a:xfrm>
            <a:off x="6894132" y="1364238"/>
            <a:ext cx="5297868" cy="4802188"/>
            <a:chOff x="282575" y="1690687"/>
            <a:chExt cx="5297868" cy="4802188"/>
          </a:xfrm>
        </p:grpSpPr>
        <p:pic>
          <p:nvPicPr>
            <p:cNvPr id="8" name="Picture 7">
              <a:extLst>
                <a:ext uri="{FF2B5EF4-FFF2-40B4-BE49-F238E27FC236}">
                  <a16:creationId xmlns:a16="http://schemas.microsoft.com/office/drawing/2014/main" id="{E0DD92CA-3444-8143-8ADD-DA99BFC560D7}"/>
                </a:ext>
              </a:extLst>
            </p:cNvPr>
            <p:cNvPicPr>
              <a:picLocks noChangeAspect="1"/>
            </p:cNvPicPr>
            <p:nvPr/>
          </p:nvPicPr>
          <p:blipFill>
            <a:blip r:embed="rId3"/>
            <a:stretch>
              <a:fillRect/>
            </a:stretch>
          </p:blipFill>
          <p:spPr>
            <a:xfrm>
              <a:off x="282575" y="1690688"/>
              <a:ext cx="5297868" cy="4781550"/>
            </a:xfrm>
            <a:prstGeom prst="rect">
              <a:avLst/>
            </a:prstGeom>
          </p:spPr>
        </p:pic>
        <p:sp>
          <p:nvSpPr>
            <p:cNvPr id="9" name="Rectangle 8">
              <a:extLst>
                <a:ext uri="{FF2B5EF4-FFF2-40B4-BE49-F238E27FC236}">
                  <a16:creationId xmlns:a16="http://schemas.microsoft.com/office/drawing/2014/main" id="{58486CB3-D7D3-2F4F-B2D5-0C566DE6DEBA}"/>
                </a:ext>
              </a:extLst>
            </p:cNvPr>
            <p:cNvSpPr/>
            <p:nvPr/>
          </p:nvSpPr>
          <p:spPr>
            <a:xfrm>
              <a:off x="1891862" y="1690688"/>
              <a:ext cx="583324" cy="29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7A2157-ECDB-6E40-AC61-7EF9DD8088C8}"/>
                </a:ext>
              </a:extLst>
            </p:cNvPr>
            <p:cNvSpPr/>
            <p:nvPr/>
          </p:nvSpPr>
          <p:spPr>
            <a:xfrm>
              <a:off x="3736152" y="1690687"/>
              <a:ext cx="583324" cy="29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979249-C408-754B-90DA-537FC2DCD4F0}"/>
                </a:ext>
              </a:extLst>
            </p:cNvPr>
            <p:cNvSpPr/>
            <p:nvPr/>
          </p:nvSpPr>
          <p:spPr>
            <a:xfrm>
              <a:off x="1429406" y="6176471"/>
              <a:ext cx="1045779" cy="31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B22648-4A7A-E342-8903-3499FAC222DD}"/>
                </a:ext>
              </a:extLst>
            </p:cNvPr>
            <p:cNvSpPr/>
            <p:nvPr/>
          </p:nvSpPr>
          <p:spPr>
            <a:xfrm>
              <a:off x="3273697" y="6155833"/>
              <a:ext cx="1282537" cy="337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3316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7D62-1787-F54D-81E6-619F741B18D1}"/>
              </a:ext>
            </a:extLst>
          </p:cNvPr>
          <p:cNvSpPr>
            <a:spLocks noGrp="1"/>
          </p:cNvSpPr>
          <p:nvPr>
            <p:ph type="title"/>
          </p:nvPr>
        </p:nvSpPr>
        <p:spPr/>
        <p:txBody>
          <a:bodyPr/>
          <a:lstStyle/>
          <a:p>
            <a:r>
              <a:rPr lang="en-US"/>
              <a:t>Relative Addressing</a:t>
            </a:r>
          </a:p>
        </p:txBody>
      </p:sp>
      <p:pic>
        <p:nvPicPr>
          <p:cNvPr id="9" name="Content Placeholder 8">
            <a:extLst>
              <a:ext uri="{FF2B5EF4-FFF2-40B4-BE49-F238E27FC236}">
                <a16:creationId xmlns:a16="http://schemas.microsoft.com/office/drawing/2014/main" id="{3CC38F79-3CCB-E948-AF37-0B7EF8DE883E}"/>
              </a:ext>
            </a:extLst>
          </p:cNvPr>
          <p:cNvPicPr>
            <a:picLocks noGrp="1" noChangeAspect="1"/>
          </p:cNvPicPr>
          <p:nvPr>
            <p:ph idx="1"/>
          </p:nvPr>
        </p:nvPicPr>
        <p:blipFill>
          <a:blip r:embed="rId3"/>
          <a:stretch>
            <a:fillRect/>
          </a:stretch>
        </p:blipFill>
        <p:spPr>
          <a:xfrm>
            <a:off x="1092736" y="1371230"/>
            <a:ext cx="4577278" cy="5486770"/>
          </a:xfrm>
        </p:spPr>
      </p:pic>
      <p:sp>
        <p:nvSpPr>
          <p:cNvPr id="10" name="TextBox 9">
            <a:extLst>
              <a:ext uri="{FF2B5EF4-FFF2-40B4-BE49-F238E27FC236}">
                <a16:creationId xmlns:a16="http://schemas.microsoft.com/office/drawing/2014/main" id="{9A866799-4C7B-2949-9A49-9B0447EFC73A}"/>
              </a:ext>
            </a:extLst>
          </p:cNvPr>
          <p:cNvSpPr txBox="1"/>
          <p:nvPr/>
        </p:nvSpPr>
        <p:spPr>
          <a:xfrm>
            <a:off x="6434504" y="1275189"/>
            <a:ext cx="4919296" cy="830997"/>
          </a:xfrm>
          <a:prstGeom prst="rect">
            <a:avLst/>
          </a:prstGeom>
          <a:noFill/>
        </p:spPr>
        <p:txBody>
          <a:bodyPr wrap="none" rtlCol="0">
            <a:spAutoFit/>
          </a:bodyPr>
          <a:lstStyle/>
          <a:p>
            <a:pPr algn="ctr"/>
            <a:r>
              <a:rPr lang="en-US" sz="2400" b="1">
                <a:solidFill>
                  <a:schemeClr val="accent1">
                    <a:lumMod val="75000"/>
                  </a:schemeClr>
                </a:solidFill>
              </a:rPr>
              <a:t>Addresses are different,</a:t>
            </a:r>
          </a:p>
          <a:p>
            <a:pPr algn="ctr"/>
            <a:r>
              <a:rPr lang="en-US" sz="2400" b="1">
                <a:solidFill>
                  <a:schemeClr val="accent1">
                    <a:lumMod val="75000"/>
                  </a:schemeClr>
                </a:solidFill>
              </a:rPr>
              <a:t>But offset distances remain the same</a:t>
            </a:r>
          </a:p>
        </p:txBody>
      </p:sp>
    </p:spTree>
    <p:extLst>
      <p:ext uri="{BB962C8B-B14F-4D97-AF65-F5344CB8AC3E}">
        <p14:creationId xmlns:p14="http://schemas.microsoft.com/office/powerpoint/2010/main" val="427091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AA75-1782-0F47-BDCD-270167C49398}"/>
              </a:ext>
            </a:extLst>
          </p:cNvPr>
          <p:cNvSpPr>
            <a:spLocks noGrp="1"/>
          </p:cNvSpPr>
          <p:nvPr>
            <p:ph type="title"/>
          </p:nvPr>
        </p:nvSpPr>
        <p:spPr/>
        <p:txBody>
          <a:bodyPr/>
          <a:lstStyle/>
          <a:p>
            <a:r>
              <a:rPr lang="en-US"/>
              <a:t>ASLR Bypass Strategy</a:t>
            </a:r>
          </a:p>
        </p:txBody>
      </p:sp>
      <p:sp>
        <p:nvSpPr>
          <p:cNvPr id="3" name="Content Placeholder 2">
            <a:extLst>
              <a:ext uri="{FF2B5EF4-FFF2-40B4-BE49-F238E27FC236}">
                <a16:creationId xmlns:a16="http://schemas.microsoft.com/office/drawing/2014/main" id="{7B60381B-78FB-7F4F-BA9B-1A26DF287A6C}"/>
              </a:ext>
            </a:extLst>
          </p:cNvPr>
          <p:cNvSpPr>
            <a:spLocks noGrp="1"/>
          </p:cNvSpPr>
          <p:nvPr>
            <p:ph idx="1"/>
          </p:nvPr>
        </p:nvSpPr>
        <p:spPr/>
        <p:txBody>
          <a:bodyPr/>
          <a:lstStyle/>
          <a:p>
            <a:r>
              <a:rPr lang="en-US"/>
              <a:t>Stack</a:t>
            </a:r>
          </a:p>
          <a:p>
            <a:pPr lvl="1"/>
            <a:r>
              <a:rPr lang="en-US"/>
              <a:t>Leak one address</a:t>
            </a:r>
          </a:p>
          <a:p>
            <a:pPr lvl="1"/>
            <a:endParaRPr lang="en-US"/>
          </a:p>
          <a:p>
            <a:pPr lvl="1"/>
            <a:endParaRPr lang="en-US"/>
          </a:p>
          <a:p>
            <a:pPr lvl="1"/>
            <a:r>
              <a:rPr lang="en-US"/>
              <a:t>Calculate the distance between the leaked one and the one with your interest</a:t>
            </a:r>
          </a:p>
          <a:p>
            <a:pPr lvl="2"/>
            <a:r>
              <a:rPr lang="en-US"/>
              <a:t>BUFFER_ADDRESS – LEAKED_ADDRESS = OFFSET</a:t>
            </a:r>
          </a:p>
          <a:p>
            <a:pPr lvl="2"/>
            <a:endParaRPr lang="en-US"/>
          </a:p>
          <a:p>
            <a:pPr lvl="1"/>
            <a:r>
              <a:rPr lang="en-US"/>
              <a:t>Leak one address in your exploit</a:t>
            </a:r>
          </a:p>
          <a:p>
            <a:pPr lvl="2"/>
            <a:r>
              <a:rPr lang="en-US"/>
              <a:t>LEAKED_ADDRESS + OFFSET = LEAKED_ADDRESS</a:t>
            </a:r>
          </a:p>
          <a:p>
            <a:pPr lvl="2"/>
            <a:endParaRPr lang="en-US"/>
          </a:p>
          <a:p>
            <a:pPr lvl="1"/>
            <a:r>
              <a:rPr lang="en-US"/>
              <a:t>Calculate the OFFSET from the core dump!</a:t>
            </a:r>
          </a:p>
        </p:txBody>
      </p:sp>
      <p:pic>
        <p:nvPicPr>
          <p:cNvPr id="6" name="Picture 5">
            <a:extLst>
              <a:ext uri="{FF2B5EF4-FFF2-40B4-BE49-F238E27FC236}">
                <a16:creationId xmlns:a16="http://schemas.microsoft.com/office/drawing/2014/main" id="{9EBB90EF-020A-2940-972B-A355549FE2DF}"/>
              </a:ext>
            </a:extLst>
          </p:cNvPr>
          <p:cNvPicPr>
            <a:picLocks noChangeAspect="1"/>
          </p:cNvPicPr>
          <p:nvPr/>
        </p:nvPicPr>
        <p:blipFill>
          <a:blip r:embed="rId2"/>
          <a:stretch>
            <a:fillRect/>
          </a:stretch>
        </p:blipFill>
        <p:spPr>
          <a:xfrm>
            <a:off x="4297361" y="1825625"/>
            <a:ext cx="7746705" cy="1293813"/>
          </a:xfrm>
          <a:prstGeom prst="rect">
            <a:avLst/>
          </a:prstGeom>
        </p:spPr>
      </p:pic>
    </p:spTree>
    <p:extLst>
      <p:ext uri="{BB962C8B-B14F-4D97-AF65-F5344CB8AC3E}">
        <p14:creationId xmlns:p14="http://schemas.microsoft.com/office/powerpoint/2010/main" val="42196179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AA75-1782-0F47-BDCD-270167C49398}"/>
              </a:ext>
            </a:extLst>
          </p:cNvPr>
          <p:cNvSpPr>
            <a:spLocks noGrp="1"/>
          </p:cNvSpPr>
          <p:nvPr>
            <p:ph type="title"/>
          </p:nvPr>
        </p:nvSpPr>
        <p:spPr/>
        <p:txBody>
          <a:bodyPr/>
          <a:lstStyle/>
          <a:p>
            <a:r>
              <a:rPr lang="en-US"/>
              <a:t>ASLR Bypass Strategy</a:t>
            </a:r>
          </a:p>
        </p:txBody>
      </p:sp>
      <p:sp>
        <p:nvSpPr>
          <p:cNvPr id="3" name="Content Placeholder 2">
            <a:extLst>
              <a:ext uri="{FF2B5EF4-FFF2-40B4-BE49-F238E27FC236}">
                <a16:creationId xmlns:a16="http://schemas.microsoft.com/office/drawing/2014/main" id="{7B60381B-78FB-7F4F-BA9B-1A26DF287A6C}"/>
              </a:ext>
            </a:extLst>
          </p:cNvPr>
          <p:cNvSpPr>
            <a:spLocks noGrp="1"/>
          </p:cNvSpPr>
          <p:nvPr>
            <p:ph idx="1"/>
          </p:nvPr>
        </p:nvSpPr>
        <p:spPr/>
        <p:txBody>
          <a:bodyPr>
            <a:normAutofit/>
          </a:bodyPr>
          <a:lstStyle/>
          <a:p>
            <a:r>
              <a:rPr lang="en-US"/>
              <a:t>Library</a:t>
            </a:r>
          </a:p>
          <a:p>
            <a:pPr marL="914400" lvl="1" indent="-457200">
              <a:buFont typeface="+mj-lt"/>
              <a:buAutoNum type="arabicPeriod"/>
            </a:pPr>
            <a:r>
              <a:rPr lang="en-US" err="1">
                <a:latin typeface="Consolas" panose="020B0609020204030204" pitchFamily="49" charset="0"/>
              </a:rPr>
              <a:t>ldd</a:t>
            </a:r>
            <a:r>
              <a:rPr lang="en-US"/>
              <a:t> first</a:t>
            </a:r>
          </a:p>
          <a:p>
            <a:pPr marL="914400" lvl="1" indent="-457200">
              <a:buFont typeface="+mj-lt"/>
              <a:buAutoNum type="arabicPeriod"/>
            </a:pPr>
            <a:r>
              <a:rPr lang="en-US"/>
              <a:t>Open that library with </a:t>
            </a:r>
            <a:r>
              <a:rPr lang="en-US" err="1"/>
              <a:t>gdb</a:t>
            </a:r>
            <a:endParaRPr lang="en-US"/>
          </a:p>
          <a:p>
            <a:pPr marL="914400" lvl="1" indent="-457200">
              <a:buFont typeface="+mj-lt"/>
              <a:buAutoNum type="arabicPeriod"/>
            </a:pPr>
            <a:r>
              <a:rPr lang="en-US"/>
              <a:t>Print functions!</a:t>
            </a:r>
          </a:p>
          <a:p>
            <a:pPr lvl="2"/>
            <a:r>
              <a:rPr lang="en-US"/>
              <a:t>Prints offset</a:t>
            </a:r>
          </a:p>
          <a:p>
            <a:pPr lvl="2"/>
            <a:endParaRPr lang="en-US"/>
          </a:p>
          <a:p>
            <a:r>
              <a:rPr lang="en-US"/>
              <a:t>Attacking Library</a:t>
            </a:r>
          </a:p>
          <a:p>
            <a:pPr lvl="1"/>
            <a:r>
              <a:rPr lang="en-US"/>
              <a:t>Leak one library address</a:t>
            </a:r>
          </a:p>
          <a:p>
            <a:pPr lvl="1"/>
            <a:r>
              <a:rPr lang="en-US"/>
              <a:t>Find what is the base address (LEAK is BASE + SOME_OFFSET)</a:t>
            </a:r>
          </a:p>
          <a:p>
            <a:pPr lvl="1"/>
            <a:r>
              <a:rPr lang="en-US"/>
              <a:t>Calculate SYSTEM (LEAK – SOME_OFFSET + SYSTEM_OFFSET)</a:t>
            </a:r>
          </a:p>
          <a:p>
            <a:pPr marL="457200" lvl="1" indent="0">
              <a:buNone/>
            </a:pPr>
            <a:endParaRPr lang="en-US"/>
          </a:p>
          <a:p>
            <a:pPr lvl="1"/>
            <a:endParaRPr lang="en-US"/>
          </a:p>
          <a:p>
            <a:pPr lvl="1"/>
            <a:endParaRPr lang="en-US"/>
          </a:p>
        </p:txBody>
      </p:sp>
      <p:pic>
        <p:nvPicPr>
          <p:cNvPr id="8" name="Picture 7">
            <a:extLst>
              <a:ext uri="{FF2B5EF4-FFF2-40B4-BE49-F238E27FC236}">
                <a16:creationId xmlns:a16="http://schemas.microsoft.com/office/drawing/2014/main" id="{494C7F29-3C73-364E-878D-4EAEC8EA7AAC}"/>
              </a:ext>
            </a:extLst>
          </p:cNvPr>
          <p:cNvPicPr>
            <a:picLocks noChangeAspect="1"/>
          </p:cNvPicPr>
          <p:nvPr/>
        </p:nvPicPr>
        <p:blipFill>
          <a:blip r:embed="rId2"/>
          <a:stretch>
            <a:fillRect/>
          </a:stretch>
        </p:blipFill>
        <p:spPr>
          <a:xfrm>
            <a:off x="5218786" y="2557463"/>
            <a:ext cx="6973214" cy="2343150"/>
          </a:xfrm>
          <a:prstGeom prst="rect">
            <a:avLst/>
          </a:prstGeom>
        </p:spPr>
      </p:pic>
      <p:pic>
        <p:nvPicPr>
          <p:cNvPr id="10" name="Picture 9">
            <a:extLst>
              <a:ext uri="{FF2B5EF4-FFF2-40B4-BE49-F238E27FC236}">
                <a16:creationId xmlns:a16="http://schemas.microsoft.com/office/drawing/2014/main" id="{526F7398-950C-E540-AB51-BA000342B9C9}"/>
              </a:ext>
            </a:extLst>
          </p:cNvPr>
          <p:cNvPicPr>
            <a:picLocks noChangeAspect="1"/>
          </p:cNvPicPr>
          <p:nvPr/>
        </p:nvPicPr>
        <p:blipFill>
          <a:blip r:embed="rId3"/>
          <a:stretch>
            <a:fillRect/>
          </a:stretch>
        </p:blipFill>
        <p:spPr>
          <a:xfrm>
            <a:off x="4248467" y="1306513"/>
            <a:ext cx="7943533" cy="1250950"/>
          </a:xfrm>
          <a:prstGeom prst="rect">
            <a:avLst/>
          </a:prstGeom>
        </p:spPr>
      </p:pic>
    </p:spTree>
    <p:extLst>
      <p:ext uri="{BB962C8B-B14F-4D97-AF65-F5344CB8AC3E}">
        <p14:creationId xmlns:p14="http://schemas.microsoft.com/office/powerpoint/2010/main" val="2960512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152-E871-8049-A93F-83DCCA3AFDAC}"/>
              </a:ext>
            </a:extLst>
          </p:cNvPr>
          <p:cNvSpPr>
            <a:spLocks noGrp="1"/>
          </p:cNvSpPr>
          <p:nvPr>
            <p:ph type="title"/>
          </p:nvPr>
        </p:nvSpPr>
        <p:spPr/>
        <p:txBody>
          <a:bodyPr/>
          <a:lstStyle/>
          <a:p>
            <a:r>
              <a:rPr lang="en-US"/>
              <a:t>Catch</a:t>
            </a:r>
          </a:p>
        </p:txBody>
      </p:sp>
      <p:sp>
        <p:nvSpPr>
          <p:cNvPr id="3" name="Content Placeholder 2">
            <a:extLst>
              <a:ext uri="{FF2B5EF4-FFF2-40B4-BE49-F238E27FC236}">
                <a16:creationId xmlns:a16="http://schemas.microsoft.com/office/drawing/2014/main" id="{D41C6796-FEEE-014B-A714-CC36CC1B5B11}"/>
              </a:ext>
            </a:extLst>
          </p:cNvPr>
          <p:cNvSpPr>
            <a:spLocks noGrp="1"/>
          </p:cNvSpPr>
          <p:nvPr>
            <p:ph idx="1"/>
          </p:nvPr>
        </p:nvSpPr>
        <p:spPr/>
        <p:txBody>
          <a:bodyPr/>
          <a:lstStyle/>
          <a:p>
            <a:r>
              <a:rPr lang="en-US"/>
              <a:t>To have a strong defense, systems must randomize </a:t>
            </a:r>
            <a:r>
              <a:rPr lang="en-US" i="1"/>
              <a:t>all</a:t>
            </a:r>
            <a:r>
              <a:rPr lang="en-US"/>
              <a:t> addresses </a:t>
            </a:r>
            <a:br>
              <a:rPr lang="en-US"/>
            </a:br>
            <a:r>
              <a:rPr lang="en-US"/>
              <a:t>(or segments)</a:t>
            </a:r>
          </a:p>
          <a:p>
            <a:pPr lvl="1"/>
            <a:r>
              <a:rPr lang="en-US"/>
              <a:t>Code, data, stack, heap, library, </a:t>
            </a:r>
            <a:r>
              <a:rPr lang="en-US" err="1"/>
              <a:t>mmap</a:t>
            </a:r>
            <a:r>
              <a:rPr lang="en-US"/>
              <a:t>(), etc.</a:t>
            </a:r>
          </a:p>
          <a:p>
            <a:endParaRPr lang="en-US"/>
          </a:p>
          <a:p>
            <a:r>
              <a:rPr lang="en-US"/>
              <a:t>However, code/data segment still merely randomized</a:t>
            </a:r>
          </a:p>
          <a:p>
            <a:pPr lvl="1"/>
            <a:r>
              <a:rPr lang="en-US"/>
              <a:t>Why? Performance, compatibility issue…</a:t>
            </a:r>
          </a:p>
          <a:p>
            <a:pPr lvl="1"/>
            <a:endParaRPr lang="en-US"/>
          </a:p>
        </p:txBody>
      </p:sp>
    </p:spTree>
    <p:extLst>
      <p:ext uri="{BB962C8B-B14F-4D97-AF65-F5344CB8AC3E}">
        <p14:creationId xmlns:p14="http://schemas.microsoft.com/office/powerpoint/2010/main" val="7594483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FA81-EFFF-9E4F-A680-1FA41888B954}"/>
              </a:ext>
            </a:extLst>
          </p:cNvPr>
          <p:cNvSpPr>
            <a:spLocks noGrp="1"/>
          </p:cNvSpPr>
          <p:nvPr>
            <p:ph type="title"/>
          </p:nvPr>
        </p:nvSpPr>
        <p:spPr/>
        <p:txBody>
          <a:bodyPr/>
          <a:lstStyle/>
          <a:p>
            <a:r>
              <a:rPr lang="en-US"/>
              <a:t>Position Independent Executable (PIE)</a:t>
            </a:r>
          </a:p>
        </p:txBody>
      </p:sp>
      <p:pic>
        <p:nvPicPr>
          <p:cNvPr id="7" name="Picture 6">
            <a:extLst>
              <a:ext uri="{FF2B5EF4-FFF2-40B4-BE49-F238E27FC236}">
                <a16:creationId xmlns:a16="http://schemas.microsoft.com/office/drawing/2014/main" id="{F11692D5-ED2E-044D-94AA-75233E6F894D}"/>
              </a:ext>
            </a:extLst>
          </p:cNvPr>
          <p:cNvPicPr>
            <a:picLocks noChangeAspect="1"/>
          </p:cNvPicPr>
          <p:nvPr/>
        </p:nvPicPr>
        <p:blipFill>
          <a:blip r:embed="rId3"/>
          <a:stretch>
            <a:fillRect/>
          </a:stretch>
        </p:blipFill>
        <p:spPr>
          <a:xfrm>
            <a:off x="0" y="2873376"/>
            <a:ext cx="6090365" cy="4035425"/>
          </a:xfrm>
          <a:prstGeom prst="rect">
            <a:avLst/>
          </a:prstGeom>
        </p:spPr>
      </p:pic>
      <p:sp>
        <p:nvSpPr>
          <p:cNvPr id="8" name="TextBox 7">
            <a:extLst>
              <a:ext uri="{FF2B5EF4-FFF2-40B4-BE49-F238E27FC236}">
                <a16:creationId xmlns:a16="http://schemas.microsoft.com/office/drawing/2014/main" id="{1F8AFAC5-5894-B846-91B2-73ABD4F1D0F1}"/>
              </a:ext>
            </a:extLst>
          </p:cNvPr>
          <p:cNvSpPr txBox="1"/>
          <p:nvPr/>
        </p:nvSpPr>
        <p:spPr>
          <a:xfrm>
            <a:off x="1214437" y="2051199"/>
            <a:ext cx="3963329" cy="461665"/>
          </a:xfrm>
          <a:prstGeom prst="rect">
            <a:avLst/>
          </a:prstGeom>
          <a:noFill/>
        </p:spPr>
        <p:txBody>
          <a:bodyPr wrap="none" rtlCol="0">
            <a:spAutoFit/>
          </a:bodyPr>
          <a:lstStyle/>
          <a:p>
            <a:r>
              <a:rPr lang="en-US" sz="2400" b="1"/>
              <a:t>/bin/cat </a:t>
            </a:r>
            <a:r>
              <a:rPr lang="en-US" sz="2400"/>
              <a:t>from Ubuntu 16.04.3</a:t>
            </a:r>
          </a:p>
        </p:txBody>
      </p:sp>
      <p:sp>
        <p:nvSpPr>
          <p:cNvPr id="9" name="TextBox 8">
            <a:extLst>
              <a:ext uri="{FF2B5EF4-FFF2-40B4-BE49-F238E27FC236}">
                <a16:creationId xmlns:a16="http://schemas.microsoft.com/office/drawing/2014/main" id="{4AE65F62-2789-D547-A86A-6B107820568E}"/>
              </a:ext>
            </a:extLst>
          </p:cNvPr>
          <p:cNvSpPr txBox="1"/>
          <p:nvPr/>
        </p:nvSpPr>
        <p:spPr>
          <a:xfrm>
            <a:off x="7038974" y="2051199"/>
            <a:ext cx="3867854" cy="461665"/>
          </a:xfrm>
          <a:prstGeom prst="rect">
            <a:avLst/>
          </a:prstGeom>
          <a:noFill/>
        </p:spPr>
        <p:txBody>
          <a:bodyPr wrap="none" rtlCol="0">
            <a:spAutoFit/>
          </a:bodyPr>
          <a:lstStyle/>
          <a:p>
            <a:r>
              <a:rPr lang="en-US" sz="2400" b="1"/>
              <a:t>/bin/</a:t>
            </a:r>
            <a:r>
              <a:rPr lang="en-US" sz="2400" b="1" err="1"/>
              <a:t>sh</a:t>
            </a:r>
            <a:r>
              <a:rPr lang="en-US" sz="2400" b="1"/>
              <a:t> </a:t>
            </a:r>
            <a:r>
              <a:rPr lang="en-US" sz="2400"/>
              <a:t>from Ubuntu 16.04.3</a:t>
            </a:r>
          </a:p>
        </p:txBody>
      </p:sp>
      <p:pic>
        <p:nvPicPr>
          <p:cNvPr id="11" name="Picture 10">
            <a:extLst>
              <a:ext uri="{FF2B5EF4-FFF2-40B4-BE49-F238E27FC236}">
                <a16:creationId xmlns:a16="http://schemas.microsoft.com/office/drawing/2014/main" id="{44ACDD55-DCEA-C344-9E39-D8B181BFD9E6}"/>
              </a:ext>
            </a:extLst>
          </p:cNvPr>
          <p:cNvPicPr>
            <a:picLocks noChangeAspect="1"/>
          </p:cNvPicPr>
          <p:nvPr/>
        </p:nvPicPr>
        <p:blipFill>
          <a:blip r:embed="rId4"/>
          <a:stretch>
            <a:fillRect/>
          </a:stretch>
        </p:blipFill>
        <p:spPr>
          <a:xfrm>
            <a:off x="6223000" y="2873374"/>
            <a:ext cx="5984344" cy="3984625"/>
          </a:xfrm>
          <a:prstGeom prst="rect">
            <a:avLst/>
          </a:prstGeom>
        </p:spPr>
      </p:pic>
      <p:sp>
        <p:nvSpPr>
          <p:cNvPr id="3" name="Rounded Rectangle 2">
            <a:extLst>
              <a:ext uri="{FF2B5EF4-FFF2-40B4-BE49-F238E27FC236}">
                <a16:creationId xmlns:a16="http://schemas.microsoft.com/office/drawing/2014/main" id="{CD985D83-269A-244E-B174-E1DF9D9901C0}"/>
              </a:ext>
            </a:extLst>
          </p:cNvPr>
          <p:cNvSpPr/>
          <p:nvPr/>
        </p:nvSpPr>
        <p:spPr>
          <a:xfrm>
            <a:off x="162560" y="4846320"/>
            <a:ext cx="4145280" cy="26416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985A59A-F9D5-A448-A38B-767C14A6E9A3}"/>
              </a:ext>
            </a:extLst>
          </p:cNvPr>
          <p:cNvSpPr/>
          <p:nvPr/>
        </p:nvSpPr>
        <p:spPr>
          <a:xfrm>
            <a:off x="6340858" y="4835206"/>
            <a:ext cx="3981701" cy="26416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2153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Assignment: Unit-4</a:t>
            </a:r>
          </a:p>
        </p:txBody>
      </p:sp>
      <p:sp>
        <p:nvSpPr>
          <p:cNvPr id="3" name="Content Placeholder 2"/>
          <p:cNvSpPr>
            <a:spLocks noGrp="1"/>
          </p:cNvSpPr>
          <p:nvPr>
            <p:ph idx="1"/>
          </p:nvPr>
        </p:nvSpPr>
        <p:spPr/>
        <p:txBody>
          <a:bodyPr>
            <a:normAutofit/>
          </a:bodyPr>
          <a:lstStyle/>
          <a:p>
            <a:pPr marL="228600" lvl="1">
              <a:spcBef>
                <a:spcPts val="1000"/>
              </a:spcBef>
            </a:pPr>
            <a:r>
              <a:rPr lang="en-US"/>
              <a:t>aslr-1</a:t>
            </a:r>
          </a:p>
          <a:p>
            <a:pPr marL="685800" lvl="2">
              <a:spcBef>
                <a:spcPts val="1000"/>
              </a:spcBef>
            </a:pPr>
            <a:r>
              <a:rPr lang="en-US"/>
              <a:t>Leaks buffer address</a:t>
            </a:r>
          </a:p>
          <a:p>
            <a:pPr marL="228600" lvl="1">
              <a:spcBef>
                <a:spcPts val="1000"/>
              </a:spcBef>
            </a:pPr>
            <a:r>
              <a:rPr lang="en-US"/>
              <a:t>aslr-2</a:t>
            </a:r>
          </a:p>
          <a:p>
            <a:pPr marL="685800" lvl="2">
              <a:spcBef>
                <a:spcPts val="1000"/>
              </a:spcBef>
            </a:pPr>
            <a:r>
              <a:rPr lang="en-US"/>
              <a:t>Leaks some stack address (use relative addressing to get the buffer address!)</a:t>
            </a:r>
          </a:p>
          <a:p>
            <a:pPr marL="228600" lvl="1">
              <a:spcBef>
                <a:spcPts val="1000"/>
              </a:spcBef>
            </a:pPr>
            <a:r>
              <a:rPr lang="en-US"/>
              <a:t>aslr-3</a:t>
            </a:r>
          </a:p>
          <a:p>
            <a:pPr marL="685800" lvl="2">
              <a:spcBef>
                <a:spcPts val="1000"/>
              </a:spcBef>
            </a:pPr>
            <a:r>
              <a:rPr lang="en-US"/>
              <a:t>Leaks some variables in the stack (use relative addressing, too)</a:t>
            </a:r>
          </a:p>
          <a:p>
            <a:pPr marL="685800" lvl="2">
              <a:spcBef>
                <a:spcPts val="1000"/>
              </a:spcBef>
            </a:pPr>
            <a:r>
              <a:rPr lang="en-US"/>
              <a:t>Think about how you may utilize the leak after submitting your input…</a:t>
            </a:r>
          </a:p>
          <a:p>
            <a:pPr marL="228600" lvl="1">
              <a:spcBef>
                <a:spcPts val="1000"/>
              </a:spcBef>
            </a:pPr>
            <a:r>
              <a:rPr lang="en-US"/>
              <a:t>aslr-4</a:t>
            </a:r>
          </a:p>
          <a:p>
            <a:pPr marL="685800" lvl="2">
              <a:spcBef>
                <a:spcPts val="1000"/>
              </a:spcBef>
            </a:pPr>
            <a:r>
              <a:rPr lang="en-US"/>
              <a:t>Leaks the address of </a:t>
            </a:r>
            <a:r>
              <a:rPr lang="en-US" err="1"/>
              <a:t>printf</a:t>
            </a:r>
            <a:r>
              <a:rPr lang="en-US"/>
              <a:t> (use relative addressing to figure out system()’s address)</a:t>
            </a:r>
          </a:p>
        </p:txBody>
      </p:sp>
    </p:spTree>
    <p:extLst>
      <p:ext uri="{BB962C8B-B14F-4D97-AF65-F5344CB8AC3E}">
        <p14:creationId xmlns:p14="http://schemas.microsoft.com/office/powerpoint/2010/main" val="619044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Assignment: Unit-4</a:t>
            </a:r>
          </a:p>
        </p:txBody>
      </p:sp>
      <p:sp>
        <p:nvSpPr>
          <p:cNvPr id="3" name="Content Placeholder 2"/>
          <p:cNvSpPr>
            <a:spLocks noGrp="1"/>
          </p:cNvSpPr>
          <p:nvPr>
            <p:ph idx="1"/>
          </p:nvPr>
        </p:nvSpPr>
        <p:spPr/>
        <p:txBody>
          <a:bodyPr>
            <a:normAutofit/>
          </a:bodyPr>
          <a:lstStyle/>
          <a:p>
            <a:pPr marL="228600" lvl="1">
              <a:spcBef>
                <a:spcPts val="1000"/>
              </a:spcBef>
            </a:pPr>
            <a:r>
              <a:rPr lang="en-US" dirty="0"/>
              <a:t>aslr-5</a:t>
            </a:r>
          </a:p>
          <a:p>
            <a:pPr marL="685800" lvl="2">
              <a:spcBef>
                <a:spcPts val="1000"/>
              </a:spcBef>
            </a:pPr>
            <a:r>
              <a:rPr lang="en-US" dirty="0"/>
              <a:t>Program contains a function that you can leak some addresses. Call that to leak.</a:t>
            </a:r>
          </a:p>
          <a:p>
            <a:pPr marL="685800" lvl="2">
              <a:spcBef>
                <a:spcPts val="1000"/>
              </a:spcBef>
            </a:pPr>
            <a:r>
              <a:rPr lang="en-US" dirty="0"/>
              <a:t>After that, use that address for your exploit (without invoking a new process() again)</a:t>
            </a:r>
          </a:p>
          <a:p>
            <a:pPr marL="228600" lvl="1">
              <a:spcBef>
                <a:spcPts val="1000"/>
              </a:spcBef>
            </a:pPr>
            <a:r>
              <a:rPr lang="en-US" dirty="0"/>
              <a:t>alsr-6</a:t>
            </a:r>
          </a:p>
          <a:p>
            <a:pPr marL="228600" lvl="1">
              <a:spcBef>
                <a:spcPts val="1000"/>
              </a:spcBef>
            </a:pPr>
            <a:r>
              <a:rPr lang="en-US"/>
              <a:t>aslr-7</a:t>
            </a:r>
          </a:p>
          <a:p>
            <a:pPr marL="685800" lvl="2">
              <a:spcBef>
                <a:spcPts val="1000"/>
              </a:spcBef>
            </a:pPr>
            <a:endParaRPr lang="en-US" dirty="0"/>
          </a:p>
        </p:txBody>
      </p:sp>
    </p:spTree>
    <p:extLst>
      <p:ext uri="{BB962C8B-B14F-4D97-AF65-F5344CB8AC3E}">
        <p14:creationId xmlns:p14="http://schemas.microsoft.com/office/powerpoint/2010/main" val="140266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180C7-0050-604A-ACE4-D95A6E441503}"/>
              </a:ext>
            </a:extLst>
          </p:cNvPr>
          <p:cNvSpPr>
            <a:spLocks noGrp="1"/>
          </p:cNvSpPr>
          <p:nvPr>
            <p:ph idx="1"/>
          </p:nvPr>
        </p:nvSpPr>
        <p:spPr>
          <a:xfrm>
            <a:off x="838200" y="1825625"/>
            <a:ext cx="10515600" cy="3138261"/>
          </a:xfrm>
        </p:spPr>
        <p:txBody>
          <a:bodyPr>
            <a:normAutofit fontScale="85000" lnSpcReduction="20000"/>
          </a:bodyPr>
          <a:lstStyle/>
          <a:p>
            <a:r>
              <a:rPr lang="en-US"/>
              <a:t>A FAT pointer</a:t>
            </a:r>
          </a:p>
          <a:p>
            <a:pPr lvl="1"/>
            <a:endParaRPr lang="en-US"/>
          </a:p>
          <a:p>
            <a:pPr lvl="1"/>
            <a:endParaRPr lang="en-US"/>
          </a:p>
          <a:p>
            <a:pPr lvl="1"/>
            <a:endParaRPr lang="en-US"/>
          </a:p>
          <a:p>
            <a:pPr lvl="1"/>
            <a:endParaRPr lang="en-US"/>
          </a:p>
          <a:p>
            <a:r>
              <a:rPr lang="en-US"/>
              <a:t>Allocation</a:t>
            </a:r>
          </a:p>
          <a:p>
            <a:pPr lvl="2"/>
            <a:endParaRPr lang="en-US"/>
          </a:p>
          <a:p>
            <a:pPr lvl="2"/>
            <a:endParaRPr lang="en-US"/>
          </a:p>
          <a:p>
            <a:pPr lvl="2"/>
            <a:endParaRPr lang="en-US"/>
          </a:p>
          <a:p>
            <a:pPr lvl="2"/>
            <a:endParaRPr lang="en-US"/>
          </a:p>
          <a:p>
            <a:pPr lvl="1"/>
            <a:r>
              <a:rPr lang="en-US"/>
              <a:t>Access must be between [</a:t>
            </a:r>
            <a:r>
              <a:rPr lang="en-US" err="1"/>
              <a:t>a_base</a:t>
            </a:r>
            <a:r>
              <a:rPr lang="en-US"/>
              <a:t>, </a:t>
            </a:r>
            <a:r>
              <a:rPr lang="en-US" err="1"/>
              <a:t>a_bound</a:t>
            </a:r>
            <a:r>
              <a:rPr lang="en-US"/>
              <a:t>)</a:t>
            </a:r>
          </a:p>
          <a:p>
            <a:pPr lvl="2"/>
            <a:endParaRPr lang="en-US"/>
          </a:p>
        </p:txBody>
      </p:sp>
      <p:sp>
        <p:nvSpPr>
          <p:cNvPr id="16" name="Rectangle 15">
            <a:extLst>
              <a:ext uri="{FF2B5EF4-FFF2-40B4-BE49-F238E27FC236}">
                <a16:creationId xmlns:a16="http://schemas.microsoft.com/office/drawing/2014/main" id="{3B628CF1-7FAA-724F-9576-ED2E754B62BB}"/>
              </a:ext>
            </a:extLst>
          </p:cNvPr>
          <p:cNvSpPr/>
          <p:nvPr/>
        </p:nvSpPr>
        <p:spPr>
          <a:xfrm>
            <a:off x="1345454" y="2156667"/>
            <a:ext cx="3178633" cy="1023387"/>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onsolas" panose="020B0609020204030204" pitchFamily="49" charset="0"/>
                <a:cs typeface="Consolas" panose="020B0609020204030204" pitchFamily="49" charset="0"/>
              </a:rPr>
              <a:t>char *a</a:t>
            </a:r>
          </a:p>
          <a:p>
            <a:r>
              <a:rPr lang="en-US">
                <a:solidFill>
                  <a:schemeClr val="tx1"/>
                </a:solidFill>
                <a:latin typeface="Consolas" panose="020B0609020204030204" pitchFamily="49" charset="0"/>
                <a:cs typeface="Consolas" panose="020B0609020204030204" pitchFamily="49" charset="0"/>
              </a:rPr>
              <a:t>    // char *</a:t>
            </a:r>
            <a:r>
              <a:rPr lang="en-US" err="1">
                <a:solidFill>
                  <a:schemeClr val="tx1"/>
                </a:solidFill>
                <a:latin typeface="Consolas" panose="020B0609020204030204" pitchFamily="49" charset="0"/>
                <a:cs typeface="Consolas" panose="020B0609020204030204" pitchFamily="49" charset="0"/>
              </a:rPr>
              <a:t>a_base</a:t>
            </a:r>
            <a:r>
              <a:rPr lang="en-US">
                <a:solidFill>
                  <a:schemeClr val="tx1"/>
                </a:solidFill>
                <a:latin typeface="Consolas" panose="020B0609020204030204" pitchFamily="49" charset="0"/>
                <a:cs typeface="Consolas" panose="020B0609020204030204" pitchFamily="49" charset="0"/>
              </a:rPr>
              <a:t>;</a:t>
            </a:r>
          </a:p>
          <a:p>
            <a:r>
              <a:rPr lang="en-US">
                <a:solidFill>
                  <a:schemeClr val="tx1"/>
                </a:solidFill>
                <a:latin typeface="Consolas" panose="020B0609020204030204" pitchFamily="49" charset="0"/>
                <a:cs typeface="Consolas" panose="020B0609020204030204" pitchFamily="49" charset="0"/>
              </a:rPr>
              <a:t>    // char *</a:t>
            </a:r>
            <a:r>
              <a:rPr lang="en-US" err="1">
                <a:solidFill>
                  <a:schemeClr val="tx1"/>
                </a:solidFill>
                <a:latin typeface="Consolas" panose="020B0609020204030204" pitchFamily="49" charset="0"/>
                <a:cs typeface="Consolas" panose="020B0609020204030204" pitchFamily="49" charset="0"/>
              </a:rPr>
              <a:t>a_bound</a:t>
            </a:r>
            <a:r>
              <a:rPr lang="en-US">
                <a:solidFill>
                  <a:schemeClr val="tx1"/>
                </a:solidFill>
                <a:latin typeface="Consolas" panose="020B0609020204030204" pitchFamily="49" charset="0"/>
                <a:cs typeface="Consolas" panose="020B0609020204030204" pitchFamily="49" charset="0"/>
              </a:rPr>
              <a:t>;</a:t>
            </a:r>
          </a:p>
        </p:txBody>
      </p:sp>
      <p:sp>
        <p:nvSpPr>
          <p:cNvPr id="2" name="Title 1">
            <a:extLst>
              <a:ext uri="{FF2B5EF4-FFF2-40B4-BE49-F238E27FC236}">
                <a16:creationId xmlns:a16="http://schemas.microsoft.com/office/drawing/2014/main" id="{D58AE2D2-298C-6640-AF7C-06E0FF748E71}"/>
              </a:ext>
            </a:extLst>
          </p:cNvPr>
          <p:cNvSpPr>
            <a:spLocks noGrp="1"/>
          </p:cNvSpPr>
          <p:nvPr>
            <p:ph type="title"/>
          </p:nvPr>
        </p:nvSpPr>
        <p:spPr>
          <a:xfrm>
            <a:off x="838199" y="365125"/>
            <a:ext cx="10892883" cy="1325563"/>
          </a:xfrm>
        </p:spPr>
        <p:txBody>
          <a:bodyPr/>
          <a:lstStyle/>
          <a:p>
            <a:r>
              <a:rPr lang="en-US"/>
              <a:t>Spatial Memory Safety: Base and Bound Checks</a:t>
            </a:r>
          </a:p>
        </p:txBody>
      </p:sp>
      <p:sp>
        <p:nvSpPr>
          <p:cNvPr id="4" name="Rectangle 3">
            <a:extLst>
              <a:ext uri="{FF2B5EF4-FFF2-40B4-BE49-F238E27FC236}">
                <a16:creationId xmlns:a16="http://schemas.microsoft.com/office/drawing/2014/main" id="{2C54C68A-984F-6546-8F11-11EC46442523}"/>
              </a:ext>
            </a:extLst>
          </p:cNvPr>
          <p:cNvSpPr/>
          <p:nvPr/>
        </p:nvSpPr>
        <p:spPr>
          <a:xfrm>
            <a:off x="5739740" y="193460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C9BA14-CCB4-D347-ADD9-C33968D1C67C}"/>
              </a:ext>
            </a:extLst>
          </p:cNvPr>
          <p:cNvSpPr/>
          <p:nvPr/>
        </p:nvSpPr>
        <p:spPr>
          <a:xfrm>
            <a:off x="7504389" y="193460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6" name="Rectangle 5">
            <a:extLst>
              <a:ext uri="{FF2B5EF4-FFF2-40B4-BE49-F238E27FC236}">
                <a16:creationId xmlns:a16="http://schemas.microsoft.com/office/drawing/2014/main" id="{4A156DEE-790B-0E4F-A4E5-26C1FBD7589C}"/>
              </a:ext>
            </a:extLst>
          </p:cNvPr>
          <p:cNvSpPr/>
          <p:nvPr/>
        </p:nvSpPr>
        <p:spPr>
          <a:xfrm>
            <a:off x="9269038" y="19346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B53735B-1422-D04C-A055-A17E80B8A244}"/>
              </a:ext>
            </a:extLst>
          </p:cNvPr>
          <p:cNvCxnSpPr/>
          <p:nvPr/>
        </p:nvCxnSpPr>
        <p:spPr>
          <a:xfrm flipV="1">
            <a:off x="7508383"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DB74C6E-CB33-A645-AC9E-230AD8FDFCD7}"/>
              </a:ext>
            </a:extLst>
          </p:cNvPr>
          <p:cNvCxnSpPr/>
          <p:nvPr/>
        </p:nvCxnSpPr>
        <p:spPr>
          <a:xfrm flipV="1">
            <a:off x="9269038"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242013-9B48-D74E-AEE6-764558B943BF}"/>
              </a:ext>
            </a:extLst>
          </p:cNvPr>
          <p:cNvSpPr txBox="1"/>
          <p:nvPr/>
        </p:nvSpPr>
        <p:spPr>
          <a:xfrm>
            <a:off x="7191643" y="3306369"/>
            <a:ext cx="625492" cy="369332"/>
          </a:xfrm>
          <a:prstGeom prst="rect">
            <a:avLst/>
          </a:prstGeom>
          <a:noFill/>
        </p:spPr>
        <p:txBody>
          <a:bodyPr wrap="none" rtlCol="0">
            <a:spAutoFit/>
          </a:bodyPr>
          <a:lstStyle/>
          <a:p>
            <a:r>
              <a:rPr lang="en-US"/>
              <a:t>Base</a:t>
            </a:r>
          </a:p>
        </p:txBody>
      </p:sp>
      <p:sp>
        <p:nvSpPr>
          <p:cNvPr id="11" name="TextBox 10">
            <a:extLst>
              <a:ext uri="{FF2B5EF4-FFF2-40B4-BE49-F238E27FC236}">
                <a16:creationId xmlns:a16="http://schemas.microsoft.com/office/drawing/2014/main" id="{2441B3B2-8A19-054F-A21B-A7D8B1CC3EE3}"/>
              </a:ext>
            </a:extLst>
          </p:cNvPr>
          <p:cNvSpPr txBox="1"/>
          <p:nvPr/>
        </p:nvSpPr>
        <p:spPr>
          <a:xfrm>
            <a:off x="8924208" y="3315028"/>
            <a:ext cx="797013" cy="369332"/>
          </a:xfrm>
          <a:prstGeom prst="rect">
            <a:avLst/>
          </a:prstGeom>
          <a:noFill/>
        </p:spPr>
        <p:txBody>
          <a:bodyPr wrap="none" rtlCol="0">
            <a:spAutoFit/>
          </a:bodyPr>
          <a:lstStyle/>
          <a:p>
            <a:r>
              <a:rPr lang="en-US"/>
              <a:t>Bound</a:t>
            </a:r>
          </a:p>
        </p:txBody>
      </p:sp>
      <p:cxnSp>
        <p:nvCxnSpPr>
          <p:cNvPr id="12" name="Straight Arrow Connector 11">
            <a:extLst>
              <a:ext uri="{FF2B5EF4-FFF2-40B4-BE49-F238E27FC236}">
                <a16:creationId xmlns:a16="http://schemas.microsoft.com/office/drawing/2014/main" id="{399B01A9-EEF2-C841-853C-84F652278568}"/>
              </a:ext>
            </a:extLst>
          </p:cNvPr>
          <p:cNvCxnSpPr/>
          <p:nvPr/>
        </p:nvCxnSpPr>
        <p:spPr>
          <a:xfrm flipV="1">
            <a:off x="6409499"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DC95F18-DFE7-2C45-91F6-1C58377A1ED4}"/>
              </a:ext>
            </a:extLst>
          </p:cNvPr>
          <p:cNvCxnSpPr/>
          <p:nvPr/>
        </p:nvCxnSpPr>
        <p:spPr>
          <a:xfrm flipV="1">
            <a:off x="10428046"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83294C-F47B-F645-A788-0D588D664610}"/>
              </a:ext>
            </a:extLst>
          </p:cNvPr>
          <p:cNvSpPr txBox="1"/>
          <p:nvPr/>
        </p:nvSpPr>
        <p:spPr>
          <a:xfrm>
            <a:off x="6117450" y="3306369"/>
            <a:ext cx="623889" cy="369332"/>
          </a:xfrm>
          <a:prstGeom prst="rect">
            <a:avLst/>
          </a:prstGeom>
          <a:noFill/>
        </p:spPr>
        <p:txBody>
          <a:bodyPr wrap="none" rtlCol="0">
            <a:spAutoFit/>
          </a:bodyPr>
          <a:lstStyle/>
          <a:p>
            <a:r>
              <a:rPr lang="en-US"/>
              <a:t>a[-1]</a:t>
            </a:r>
          </a:p>
        </p:txBody>
      </p:sp>
      <p:sp>
        <p:nvSpPr>
          <p:cNvPr id="15" name="TextBox 14">
            <a:extLst>
              <a:ext uri="{FF2B5EF4-FFF2-40B4-BE49-F238E27FC236}">
                <a16:creationId xmlns:a16="http://schemas.microsoft.com/office/drawing/2014/main" id="{FF98F4EA-DD0A-1D40-9239-0AD4A449DEFA}"/>
              </a:ext>
            </a:extLst>
          </p:cNvPr>
          <p:cNvSpPr txBox="1"/>
          <p:nvPr/>
        </p:nvSpPr>
        <p:spPr>
          <a:xfrm>
            <a:off x="10112172" y="3302370"/>
            <a:ext cx="787395" cy="369332"/>
          </a:xfrm>
          <a:prstGeom prst="rect">
            <a:avLst/>
          </a:prstGeom>
          <a:noFill/>
        </p:spPr>
        <p:txBody>
          <a:bodyPr wrap="none" rtlCol="0">
            <a:spAutoFit/>
          </a:bodyPr>
          <a:lstStyle/>
          <a:p>
            <a:r>
              <a:rPr lang="en-US"/>
              <a:t>a[512]</a:t>
            </a:r>
          </a:p>
        </p:txBody>
      </p:sp>
      <p:sp>
        <p:nvSpPr>
          <p:cNvPr id="21" name="TextBox 20">
            <a:extLst>
              <a:ext uri="{FF2B5EF4-FFF2-40B4-BE49-F238E27FC236}">
                <a16:creationId xmlns:a16="http://schemas.microsoft.com/office/drawing/2014/main" id="{44A83FA1-DE90-4100-D0ED-6C0BE5082F7C}"/>
              </a:ext>
            </a:extLst>
          </p:cNvPr>
          <p:cNvSpPr txBox="1"/>
          <p:nvPr/>
        </p:nvSpPr>
        <p:spPr>
          <a:xfrm>
            <a:off x="1333646" y="5026713"/>
            <a:ext cx="5226776" cy="923330"/>
          </a:xfrm>
          <a:prstGeom prst="rect">
            <a:avLst/>
          </a:prstGeom>
          <a:solidFill>
            <a:schemeClr val="bg2">
              <a:alpha val="35000"/>
            </a:schemeClr>
          </a:solidFill>
        </p:spPr>
        <p:txBody>
          <a:bodyPr wrap="square">
            <a:spAutoFit/>
          </a:bodyPr>
          <a:lstStyle/>
          <a:p>
            <a:r>
              <a:rPr lang="en-US">
                <a:latin typeface="Consolas" panose="020B0609020204030204" pitchFamily="49" charset="0"/>
                <a:cs typeface="Consolas" panose="020B0609020204030204" pitchFamily="49" charset="0"/>
              </a:rPr>
              <a:t>a[0], a[1], a[2], …, and a[511] are </a:t>
            </a:r>
            <a:r>
              <a:rPr lang="en-US">
                <a:solidFill>
                  <a:schemeClr val="accent1">
                    <a:lumMod val="75000"/>
                  </a:schemeClr>
                </a:solidFill>
                <a:latin typeface="Consolas" panose="020B0609020204030204" pitchFamily="49" charset="0"/>
                <a:cs typeface="Consolas" panose="020B0609020204030204" pitchFamily="49" charset="0"/>
              </a:rPr>
              <a:t>OK</a:t>
            </a:r>
          </a:p>
          <a:p>
            <a:r>
              <a:rPr lang="en-US">
                <a:latin typeface="Consolas" panose="020B0609020204030204" pitchFamily="49" charset="0"/>
                <a:cs typeface="Consolas" panose="020B0609020204030204" pitchFamily="49" charset="0"/>
              </a:rPr>
              <a:t>a[512]   </a:t>
            </a:r>
            <a:r>
              <a:rPr lang="en-US">
                <a:solidFill>
                  <a:srgbClr val="C00000"/>
                </a:solidFill>
                <a:latin typeface="Consolas" panose="020B0609020204030204" pitchFamily="49" charset="0"/>
                <a:cs typeface="Consolas" panose="020B0609020204030204" pitchFamily="49" charset="0"/>
              </a:rPr>
              <a:t>NOT OK </a:t>
            </a:r>
          </a:p>
          <a:p>
            <a:r>
              <a:rPr lang="en-US">
                <a:latin typeface="Consolas" panose="020B0609020204030204" pitchFamily="49" charset="0"/>
                <a:cs typeface="Consolas" panose="020B0609020204030204" pitchFamily="49" charset="0"/>
              </a:rPr>
              <a:t>a[-1]    </a:t>
            </a:r>
            <a:r>
              <a:rPr lang="en-US">
                <a:solidFill>
                  <a:srgbClr val="C00000"/>
                </a:solidFill>
                <a:latin typeface="Consolas" panose="020B0609020204030204" pitchFamily="49" charset="0"/>
                <a:cs typeface="Consolas" panose="020B0609020204030204" pitchFamily="49" charset="0"/>
              </a:rPr>
              <a:t>NOT OK</a:t>
            </a:r>
          </a:p>
        </p:txBody>
      </p:sp>
      <p:sp>
        <p:nvSpPr>
          <p:cNvPr id="23" name="TextBox 22">
            <a:extLst>
              <a:ext uri="{FF2B5EF4-FFF2-40B4-BE49-F238E27FC236}">
                <a16:creationId xmlns:a16="http://schemas.microsoft.com/office/drawing/2014/main" id="{528F2536-DB0F-7686-99B0-3F3AF1191A4A}"/>
              </a:ext>
            </a:extLst>
          </p:cNvPr>
          <p:cNvSpPr txBox="1"/>
          <p:nvPr/>
        </p:nvSpPr>
        <p:spPr>
          <a:xfrm>
            <a:off x="1345454" y="3610305"/>
            <a:ext cx="4264742" cy="923330"/>
          </a:xfrm>
          <a:prstGeom prst="rect">
            <a:avLst/>
          </a:prstGeom>
          <a:solidFill>
            <a:schemeClr val="bg2">
              <a:alpha val="35000"/>
            </a:schemeClr>
          </a:solidFill>
        </p:spPr>
        <p:txBody>
          <a:bodyPr wrap="square">
            <a:spAutoFit/>
          </a:bodyPr>
          <a:lstStyle/>
          <a:p>
            <a:r>
              <a:rPr lang="en-US">
                <a:latin typeface="Consolas" panose="020B0609020204030204" pitchFamily="49" charset="0"/>
                <a:cs typeface="Consolas" panose="020B0609020204030204" pitchFamily="49" charset="0"/>
              </a:rPr>
              <a:t>a = (char*) malloc(512);</a:t>
            </a:r>
          </a:p>
          <a:p>
            <a:r>
              <a:rPr lang="en-US">
                <a:latin typeface="Consolas" panose="020B0609020204030204" pitchFamily="49" charset="0"/>
                <a:cs typeface="Consolas" panose="020B0609020204030204" pitchFamily="49" charset="0"/>
              </a:rPr>
              <a:t>    // </a:t>
            </a:r>
            <a:r>
              <a:rPr lang="en-US" err="1">
                <a:latin typeface="Consolas" panose="020B0609020204030204" pitchFamily="49" charset="0"/>
                <a:cs typeface="Consolas" panose="020B0609020204030204" pitchFamily="49" charset="0"/>
              </a:rPr>
              <a:t>a_base</a:t>
            </a:r>
            <a:r>
              <a:rPr lang="en-US">
                <a:latin typeface="Consolas" panose="020B0609020204030204" pitchFamily="49" charset="0"/>
                <a:cs typeface="Consolas" panose="020B0609020204030204" pitchFamily="49" charset="0"/>
              </a:rPr>
              <a:t> = a;</a:t>
            </a:r>
          </a:p>
          <a:p>
            <a:r>
              <a:rPr lang="en-US">
                <a:latin typeface="Consolas" panose="020B0609020204030204" pitchFamily="49" charset="0"/>
                <a:cs typeface="Consolas" panose="020B0609020204030204" pitchFamily="49" charset="0"/>
              </a:rPr>
              <a:t>    // </a:t>
            </a:r>
            <a:r>
              <a:rPr lang="en-US" err="1">
                <a:latin typeface="Consolas" panose="020B0609020204030204" pitchFamily="49" charset="0"/>
                <a:cs typeface="Consolas" panose="020B0609020204030204" pitchFamily="49" charset="0"/>
              </a:rPr>
              <a:t>a_bound</a:t>
            </a:r>
            <a:r>
              <a:rPr lang="en-US">
                <a:latin typeface="Consolas" panose="020B0609020204030204" pitchFamily="49" charset="0"/>
                <a:cs typeface="Consolas" panose="020B0609020204030204" pitchFamily="49" charset="0"/>
              </a:rPr>
              <a:t> = a+512</a:t>
            </a:r>
          </a:p>
        </p:txBody>
      </p:sp>
    </p:spTree>
    <p:extLst>
      <p:ext uri="{BB962C8B-B14F-4D97-AF65-F5344CB8AC3E}">
        <p14:creationId xmlns:p14="http://schemas.microsoft.com/office/powerpoint/2010/main" val="190256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Assignment: Unit-4</a:t>
            </a:r>
          </a:p>
        </p:txBody>
      </p:sp>
      <p:sp>
        <p:nvSpPr>
          <p:cNvPr id="3" name="Content Placeholder 2"/>
          <p:cNvSpPr>
            <a:spLocks noGrp="1"/>
          </p:cNvSpPr>
          <p:nvPr>
            <p:ph idx="1"/>
          </p:nvPr>
        </p:nvSpPr>
        <p:spPr>
          <a:xfrm>
            <a:off x="838200" y="1698171"/>
            <a:ext cx="10515600" cy="4351338"/>
          </a:xfrm>
        </p:spPr>
        <p:txBody>
          <a:bodyPr>
            <a:normAutofit/>
          </a:bodyPr>
          <a:lstStyle/>
          <a:p>
            <a:pPr marL="228600" lvl="1">
              <a:spcBef>
                <a:spcPts val="1000"/>
              </a:spcBef>
            </a:pPr>
            <a:r>
              <a:rPr lang="en-US" sz="2800" dirty="0"/>
              <a:t>ASLR:</a:t>
            </a:r>
            <a:r>
              <a:rPr lang="ko-KR" altLang="en-US" sz="2800" dirty="0"/>
              <a:t> </a:t>
            </a:r>
            <a:r>
              <a:rPr lang="en-US" altLang="ko-KR" sz="2800" dirty="0"/>
              <a:t>connect</a:t>
            </a:r>
            <a:r>
              <a:rPr lang="ko-KR" altLang="en-US" sz="2800" dirty="0"/>
              <a:t> </a:t>
            </a:r>
            <a:r>
              <a:rPr lang="en-US" altLang="ko-KR" sz="2800" dirty="0"/>
              <a:t>to</a:t>
            </a:r>
            <a:r>
              <a:rPr lang="ko-KR" altLang="en-US" sz="2800" dirty="0"/>
              <a:t> </a:t>
            </a:r>
            <a:r>
              <a:rPr lang="en-US" altLang="ko-KR" sz="2800" dirty="0">
                <a:latin typeface="Consolas" panose="020B0609020204030204" pitchFamily="49" charset="0"/>
                <a:cs typeface="Consolas" panose="020B0609020204030204" pitchFamily="49" charset="0"/>
              </a:rPr>
              <a:t>ctf-vm2.syssec.utdallas.edu</a:t>
            </a:r>
            <a:endParaRPr lang="en-US" sz="2800" dirty="0">
              <a:latin typeface="Consolas" panose="020B0609020204030204" pitchFamily="49" charset="0"/>
              <a:cs typeface="Consolas" panose="020B0609020204030204" pitchFamily="49" charset="0"/>
            </a:endParaRPr>
          </a:p>
          <a:p>
            <a:pPr marL="685800" lvl="2">
              <a:spcBef>
                <a:spcPts val="1000"/>
              </a:spcBef>
            </a:pPr>
            <a:r>
              <a:rPr lang="en-US" sz="2400" dirty="0"/>
              <a:t>The same credential should work (id, private key, etc.)</a:t>
            </a:r>
          </a:p>
          <a:p>
            <a:pPr marL="228600" lvl="1">
              <a:spcBef>
                <a:spcPts val="1000"/>
              </a:spcBef>
            </a:pPr>
            <a:r>
              <a:rPr lang="en-US" sz="2800" dirty="0"/>
              <a:t>Challenges are in </a:t>
            </a:r>
            <a:r>
              <a:rPr lang="en-US" sz="2800" dirty="0">
                <a:latin typeface="Consolas" panose="020B0609020204030204" pitchFamily="49" charset="0"/>
                <a:ea typeface="Courier New" charset="0"/>
                <a:cs typeface="Courier New" charset="0"/>
              </a:rPr>
              <a:t>/home/labs/unit4</a:t>
            </a:r>
          </a:p>
          <a:p>
            <a:pPr marL="685800" lvl="2">
              <a:spcBef>
                <a:spcPts val="1000"/>
              </a:spcBef>
            </a:pPr>
            <a:r>
              <a:rPr lang="en-US">
                <a:latin typeface="Calibri" panose="020F0502020204030204" pitchFamily="34" charset="0"/>
                <a:cs typeface="Courier New" charset="0"/>
              </a:rPr>
              <a:t>Run `</a:t>
            </a:r>
            <a:r>
              <a:rPr lang="en-US">
                <a:latin typeface="Consolas" panose="020B0609020204030204" pitchFamily="49" charset="0"/>
                <a:cs typeface="Courier New" charset="0"/>
              </a:rPr>
              <a:t>fetch unit4`</a:t>
            </a:r>
            <a:endParaRPr lang="en-US" dirty="0">
              <a:latin typeface="Consolas" panose="020B0609020204030204" pitchFamily="49" charset="0"/>
              <a:cs typeface="Courier New" charset="0"/>
            </a:endParaRPr>
          </a:p>
          <a:p>
            <a:pPr marL="228600" lvl="1">
              <a:spcBef>
                <a:spcPts val="1000"/>
              </a:spcBef>
            </a:pPr>
            <a:endParaRPr lang="en-US" dirty="0">
              <a:latin typeface="Consolas" panose="020B0609020204030204" pitchFamily="49" charset="0"/>
              <a:cs typeface="Courier New" charset="0"/>
            </a:endParaRPr>
          </a:p>
          <a:p>
            <a:pPr marL="228600" lvl="1">
              <a:spcBef>
                <a:spcPts val="1000"/>
              </a:spcBef>
            </a:pPr>
            <a:endParaRPr lang="en-US" dirty="0">
              <a:latin typeface="Consolas" panose="020B0609020204030204" pitchFamily="49" charset="0"/>
              <a:cs typeface="Courier New" charset="0"/>
            </a:endParaRPr>
          </a:p>
          <a:p>
            <a:pPr marL="228600" lvl="1">
              <a:spcBef>
                <a:spcPts val="1000"/>
              </a:spcBef>
            </a:pPr>
            <a:endParaRPr lang="en-US" dirty="0">
              <a:latin typeface="Consolas" panose="020B0609020204030204" pitchFamily="49" charset="0"/>
              <a:cs typeface="Courier New" charset="0"/>
            </a:endParaRPr>
          </a:p>
          <a:p>
            <a:pPr marL="228600" lvl="1">
              <a:spcBef>
                <a:spcPts val="1000"/>
              </a:spcBef>
            </a:pPr>
            <a:endParaRPr lang="en-US" dirty="0">
              <a:latin typeface="Consolas" panose="020B0609020204030204" pitchFamily="49" charset="0"/>
              <a:cs typeface="Courier New" charset="0"/>
            </a:endParaRPr>
          </a:p>
          <a:p>
            <a:pPr marL="228600" lvl="1">
              <a:spcBef>
                <a:spcPts val="1000"/>
              </a:spcBef>
            </a:pPr>
            <a:r>
              <a:rPr lang="en-US" dirty="0">
                <a:latin typeface="Calibri" panose="020F0502020204030204" pitchFamily="34" charset="0"/>
                <a:cs typeface="Courier New" charset="0"/>
              </a:rPr>
              <a:t>Have fun!</a:t>
            </a:r>
            <a:endParaRPr lang="en-US" dirty="0">
              <a:latin typeface="Calibri" panose="020F0502020204030204" pitchFamily="34" charset="0"/>
            </a:endParaRPr>
          </a:p>
        </p:txBody>
      </p:sp>
    </p:spTree>
    <p:extLst>
      <p:ext uri="{BB962C8B-B14F-4D97-AF65-F5344CB8AC3E}">
        <p14:creationId xmlns:p14="http://schemas.microsoft.com/office/powerpoint/2010/main" val="3623267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8C67DBD-136B-554F-B3F3-F5D7BB40C288}"/>
              </a:ext>
            </a:extLst>
          </p:cNvPr>
          <p:cNvSpPr/>
          <p:nvPr/>
        </p:nvSpPr>
        <p:spPr>
          <a:xfrm>
            <a:off x="1183969" y="2562043"/>
            <a:ext cx="3929341" cy="1122317"/>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onsolas" panose="020B0609020204030204" pitchFamily="49" charset="0"/>
                <a:cs typeface="Consolas" panose="020B0609020204030204" pitchFamily="49" charset="0"/>
              </a:rPr>
              <a:t>char *b = a;</a:t>
            </a:r>
          </a:p>
          <a:p>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b_base</a:t>
            </a:r>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a_base</a:t>
            </a:r>
            <a:r>
              <a:rPr lang="en-US">
                <a:solidFill>
                  <a:schemeClr val="tx1"/>
                </a:solidFill>
                <a:latin typeface="Consolas" panose="020B0609020204030204" pitchFamily="49" charset="0"/>
                <a:cs typeface="Consolas" panose="020B0609020204030204" pitchFamily="49" charset="0"/>
              </a:rPr>
              <a:t>;</a:t>
            </a:r>
          </a:p>
          <a:p>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b_bound</a:t>
            </a:r>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a_bound</a:t>
            </a:r>
            <a:r>
              <a:rPr lang="en-US">
                <a:solidFill>
                  <a:schemeClr val="tx1"/>
                </a:solidFill>
                <a:latin typeface="Consolas" panose="020B0609020204030204" pitchFamily="49" charset="0"/>
                <a:cs typeface="Consolas" panose="020B0609020204030204" pitchFamily="49" charset="0"/>
              </a:rPr>
              <a:t>;</a:t>
            </a:r>
          </a:p>
        </p:txBody>
      </p:sp>
      <p:sp>
        <p:nvSpPr>
          <p:cNvPr id="20" name="Rectangle 19">
            <a:extLst>
              <a:ext uri="{FF2B5EF4-FFF2-40B4-BE49-F238E27FC236}">
                <a16:creationId xmlns:a16="http://schemas.microsoft.com/office/drawing/2014/main" id="{E4EF8878-72F3-AA4D-828E-15AA95B3F5CB}"/>
              </a:ext>
            </a:extLst>
          </p:cNvPr>
          <p:cNvSpPr/>
          <p:nvPr/>
        </p:nvSpPr>
        <p:spPr>
          <a:xfrm>
            <a:off x="1183969" y="4373215"/>
            <a:ext cx="3958057" cy="1226429"/>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onsolas" panose="020B0609020204030204" pitchFamily="49" charset="0"/>
                <a:cs typeface="Consolas" panose="020B0609020204030204" pitchFamily="49" charset="0"/>
              </a:rPr>
              <a:t>char *c = &amp;b[2];</a:t>
            </a:r>
          </a:p>
          <a:p>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c_base</a:t>
            </a:r>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b_base</a:t>
            </a:r>
            <a:r>
              <a:rPr lang="en-US">
                <a:solidFill>
                  <a:schemeClr val="tx1"/>
                </a:solidFill>
                <a:latin typeface="Consolas" panose="020B0609020204030204" pitchFamily="49" charset="0"/>
                <a:cs typeface="Consolas" panose="020B0609020204030204" pitchFamily="49" charset="0"/>
              </a:rPr>
              <a:t>;</a:t>
            </a:r>
          </a:p>
          <a:p>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c_bound</a:t>
            </a:r>
            <a:r>
              <a:rPr lang="en-US">
                <a:solidFill>
                  <a:schemeClr val="tx1"/>
                </a:solidFill>
                <a:latin typeface="Consolas" panose="020B0609020204030204" pitchFamily="49" charset="0"/>
                <a:cs typeface="Consolas" panose="020B0609020204030204" pitchFamily="49" charset="0"/>
              </a:rPr>
              <a:t> = </a:t>
            </a:r>
            <a:r>
              <a:rPr lang="en-US" err="1">
                <a:solidFill>
                  <a:schemeClr val="tx1"/>
                </a:solidFill>
                <a:latin typeface="Consolas" panose="020B0609020204030204" pitchFamily="49" charset="0"/>
                <a:cs typeface="Consolas" panose="020B0609020204030204" pitchFamily="49" charset="0"/>
              </a:rPr>
              <a:t>b_bound</a:t>
            </a:r>
            <a:r>
              <a:rPr lang="en-US">
                <a:solidFill>
                  <a:schemeClr val="tx1"/>
                </a:solidFill>
                <a:latin typeface="Consolas" panose="020B0609020204030204" pitchFamily="49" charset="0"/>
                <a:cs typeface="Consolas" panose="020B0609020204030204" pitchFamily="49" charset="0"/>
              </a:rPr>
              <a:t>;</a:t>
            </a:r>
          </a:p>
        </p:txBody>
      </p:sp>
      <p:sp>
        <p:nvSpPr>
          <p:cNvPr id="2" name="Title 1">
            <a:extLst>
              <a:ext uri="{FF2B5EF4-FFF2-40B4-BE49-F238E27FC236}">
                <a16:creationId xmlns:a16="http://schemas.microsoft.com/office/drawing/2014/main" id="{D58AE2D2-298C-6640-AF7C-06E0FF748E71}"/>
              </a:ext>
            </a:extLst>
          </p:cNvPr>
          <p:cNvSpPr>
            <a:spLocks noGrp="1"/>
          </p:cNvSpPr>
          <p:nvPr>
            <p:ph type="title"/>
          </p:nvPr>
        </p:nvSpPr>
        <p:spPr/>
        <p:txBody>
          <a:bodyPr/>
          <a:lstStyle/>
          <a:p>
            <a:r>
              <a:rPr lang="en-US"/>
              <a:t>Base and Bound Check</a:t>
            </a:r>
          </a:p>
        </p:txBody>
      </p:sp>
      <p:sp>
        <p:nvSpPr>
          <p:cNvPr id="3" name="Content Placeholder 2">
            <a:extLst>
              <a:ext uri="{FF2B5EF4-FFF2-40B4-BE49-F238E27FC236}">
                <a16:creationId xmlns:a16="http://schemas.microsoft.com/office/drawing/2014/main" id="{E91180C7-0050-604A-ACE4-D95A6E441503}"/>
              </a:ext>
            </a:extLst>
          </p:cNvPr>
          <p:cNvSpPr>
            <a:spLocks noGrp="1"/>
          </p:cNvSpPr>
          <p:nvPr>
            <p:ph idx="1"/>
          </p:nvPr>
        </p:nvSpPr>
        <p:spPr>
          <a:xfrm>
            <a:off x="838200" y="1825625"/>
            <a:ext cx="10515600" cy="2726781"/>
          </a:xfrm>
        </p:spPr>
        <p:txBody>
          <a:bodyPr>
            <a:normAutofit/>
          </a:bodyPr>
          <a:lstStyle/>
          <a:p>
            <a:r>
              <a:rPr lang="en-US"/>
              <a:t>Propagation</a:t>
            </a:r>
          </a:p>
          <a:p>
            <a:pPr lvl="2"/>
            <a:endParaRPr lang="en-US"/>
          </a:p>
          <a:p>
            <a:pPr lvl="1"/>
            <a:endParaRPr lang="en-US"/>
          </a:p>
        </p:txBody>
      </p:sp>
      <p:sp>
        <p:nvSpPr>
          <p:cNvPr id="4" name="Rectangle 3">
            <a:extLst>
              <a:ext uri="{FF2B5EF4-FFF2-40B4-BE49-F238E27FC236}">
                <a16:creationId xmlns:a16="http://schemas.microsoft.com/office/drawing/2014/main" id="{2C67B350-EB4C-304A-B697-7B80EBA7597D}"/>
              </a:ext>
            </a:extLst>
          </p:cNvPr>
          <p:cNvSpPr/>
          <p:nvPr/>
        </p:nvSpPr>
        <p:spPr>
          <a:xfrm>
            <a:off x="5739740" y="193460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C3F83D-A646-454D-9DCE-78FEA45435D1}"/>
              </a:ext>
            </a:extLst>
          </p:cNvPr>
          <p:cNvSpPr/>
          <p:nvPr/>
        </p:nvSpPr>
        <p:spPr>
          <a:xfrm>
            <a:off x="7504389" y="193460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6" name="Rectangle 5">
            <a:extLst>
              <a:ext uri="{FF2B5EF4-FFF2-40B4-BE49-F238E27FC236}">
                <a16:creationId xmlns:a16="http://schemas.microsoft.com/office/drawing/2014/main" id="{29F0B30F-C89A-2F42-B301-B5AF353089BD}"/>
              </a:ext>
            </a:extLst>
          </p:cNvPr>
          <p:cNvSpPr/>
          <p:nvPr/>
        </p:nvSpPr>
        <p:spPr>
          <a:xfrm>
            <a:off x="9269038" y="19346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94F8C519-8637-A949-9485-9CE09842664F}"/>
              </a:ext>
            </a:extLst>
          </p:cNvPr>
          <p:cNvCxnSpPr/>
          <p:nvPr/>
        </p:nvCxnSpPr>
        <p:spPr>
          <a:xfrm flipV="1">
            <a:off x="7508383"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80E1E4F-F239-EA4B-807A-60C911A74D31}"/>
              </a:ext>
            </a:extLst>
          </p:cNvPr>
          <p:cNvCxnSpPr/>
          <p:nvPr/>
        </p:nvCxnSpPr>
        <p:spPr>
          <a:xfrm flipV="1">
            <a:off x="9269038"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DA6494E-6AAE-7540-890E-8D919440188D}"/>
              </a:ext>
            </a:extLst>
          </p:cNvPr>
          <p:cNvSpPr txBox="1"/>
          <p:nvPr/>
        </p:nvSpPr>
        <p:spPr>
          <a:xfrm>
            <a:off x="7191643" y="3306369"/>
            <a:ext cx="625492" cy="369332"/>
          </a:xfrm>
          <a:prstGeom prst="rect">
            <a:avLst/>
          </a:prstGeom>
          <a:noFill/>
        </p:spPr>
        <p:txBody>
          <a:bodyPr wrap="none" rtlCol="0">
            <a:spAutoFit/>
          </a:bodyPr>
          <a:lstStyle/>
          <a:p>
            <a:r>
              <a:rPr lang="en-US"/>
              <a:t>Base</a:t>
            </a:r>
          </a:p>
        </p:txBody>
      </p:sp>
      <p:sp>
        <p:nvSpPr>
          <p:cNvPr id="10" name="TextBox 9">
            <a:extLst>
              <a:ext uri="{FF2B5EF4-FFF2-40B4-BE49-F238E27FC236}">
                <a16:creationId xmlns:a16="http://schemas.microsoft.com/office/drawing/2014/main" id="{39E17F08-A4D1-1442-9CC1-80AF7D58531F}"/>
              </a:ext>
            </a:extLst>
          </p:cNvPr>
          <p:cNvSpPr txBox="1"/>
          <p:nvPr/>
        </p:nvSpPr>
        <p:spPr>
          <a:xfrm>
            <a:off x="8924208" y="3315028"/>
            <a:ext cx="797013" cy="369332"/>
          </a:xfrm>
          <a:prstGeom prst="rect">
            <a:avLst/>
          </a:prstGeom>
          <a:noFill/>
        </p:spPr>
        <p:txBody>
          <a:bodyPr wrap="none" rtlCol="0">
            <a:spAutoFit/>
          </a:bodyPr>
          <a:lstStyle/>
          <a:p>
            <a:r>
              <a:rPr lang="en-US"/>
              <a:t>Bound</a:t>
            </a:r>
          </a:p>
        </p:txBody>
      </p:sp>
      <p:cxnSp>
        <p:nvCxnSpPr>
          <p:cNvPr id="11" name="Straight Arrow Connector 10">
            <a:extLst>
              <a:ext uri="{FF2B5EF4-FFF2-40B4-BE49-F238E27FC236}">
                <a16:creationId xmlns:a16="http://schemas.microsoft.com/office/drawing/2014/main" id="{E1A1DCFB-979A-3D48-8070-6D6478D9A19C}"/>
              </a:ext>
            </a:extLst>
          </p:cNvPr>
          <p:cNvCxnSpPr/>
          <p:nvPr/>
        </p:nvCxnSpPr>
        <p:spPr>
          <a:xfrm flipV="1">
            <a:off x="6409499"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4180A91-D02C-FC44-B13F-AA1DC9598D2F}"/>
              </a:ext>
            </a:extLst>
          </p:cNvPr>
          <p:cNvCxnSpPr/>
          <p:nvPr/>
        </p:nvCxnSpPr>
        <p:spPr>
          <a:xfrm flipV="1">
            <a:off x="10428046"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53A319-45F5-304E-99C3-8412DB6A4403}"/>
              </a:ext>
            </a:extLst>
          </p:cNvPr>
          <p:cNvSpPr txBox="1"/>
          <p:nvPr/>
        </p:nvSpPr>
        <p:spPr>
          <a:xfrm>
            <a:off x="6117450" y="3306369"/>
            <a:ext cx="623889" cy="369332"/>
          </a:xfrm>
          <a:prstGeom prst="rect">
            <a:avLst/>
          </a:prstGeom>
          <a:noFill/>
        </p:spPr>
        <p:txBody>
          <a:bodyPr wrap="none" rtlCol="0">
            <a:spAutoFit/>
          </a:bodyPr>
          <a:lstStyle/>
          <a:p>
            <a:r>
              <a:rPr lang="en-US"/>
              <a:t>a[-1]</a:t>
            </a:r>
          </a:p>
        </p:txBody>
      </p:sp>
      <p:sp>
        <p:nvSpPr>
          <p:cNvPr id="14" name="TextBox 13">
            <a:extLst>
              <a:ext uri="{FF2B5EF4-FFF2-40B4-BE49-F238E27FC236}">
                <a16:creationId xmlns:a16="http://schemas.microsoft.com/office/drawing/2014/main" id="{635B369F-A6C6-B449-960F-DD5D67A04260}"/>
              </a:ext>
            </a:extLst>
          </p:cNvPr>
          <p:cNvSpPr txBox="1"/>
          <p:nvPr/>
        </p:nvSpPr>
        <p:spPr>
          <a:xfrm>
            <a:off x="10112172" y="3302370"/>
            <a:ext cx="787395" cy="369332"/>
          </a:xfrm>
          <a:prstGeom prst="rect">
            <a:avLst/>
          </a:prstGeom>
          <a:noFill/>
        </p:spPr>
        <p:txBody>
          <a:bodyPr wrap="none" rtlCol="0">
            <a:spAutoFit/>
          </a:bodyPr>
          <a:lstStyle/>
          <a:p>
            <a:r>
              <a:rPr lang="en-US"/>
              <a:t>a[512]</a:t>
            </a:r>
          </a:p>
        </p:txBody>
      </p:sp>
      <p:cxnSp>
        <p:nvCxnSpPr>
          <p:cNvPr id="16" name="Straight Arrow Connector 15">
            <a:extLst>
              <a:ext uri="{FF2B5EF4-FFF2-40B4-BE49-F238E27FC236}">
                <a16:creationId xmlns:a16="http://schemas.microsoft.com/office/drawing/2014/main" id="{5960505D-2A86-EA43-A0AF-DFEC86869398}"/>
              </a:ext>
            </a:extLst>
          </p:cNvPr>
          <p:cNvCxnSpPr/>
          <p:nvPr/>
        </p:nvCxnSpPr>
        <p:spPr>
          <a:xfrm>
            <a:off x="7504389" y="1090863"/>
            <a:ext cx="0" cy="734762"/>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5D8AB1D-FCDC-DC4F-BF04-A46042A63A72}"/>
              </a:ext>
            </a:extLst>
          </p:cNvPr>
          <p:cNvCxnSpPr/>
          <p:nvPr/>
        </p:nvCxnSpPr>
        <p:spPr>
          <a:xfrm>
            <a:off x="7817210" y="1098884"/>
            <a:ext cx="0" cy="734762"/>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B82C2C-FF9F-9544-9F2F-0808561697E7}"/>
              </a:ext>
            </a:extLst>
          </p:cNvPr>
          <p:cNvSpPr txBox="1"/>
          <p:nvPr/>
        </p:nvSpPr>
        <p:spPr>
          <a:xfrm>
            <a:off x="7349539" y="721530"/>
            <a:ext cx="309700" cy="369332"/>
          </a:xfrm>
          <a:prstGeom prst="rect">
            <a:avLst/>
          </a:prstGeom>
          <a:noFill/>
        </p:spPr>
        <p:txBody>
          <a:bodyPr wrap="none" rtlCol="0">
            <a:spAutoFit/>
          </a:bodyPr>
          <a:lstStyle/>
          <a:p>
            <a:r>
              <a:rPr lang="en-US"/>
              <a:t>B</a:t>
            </a:r>
          </a:p>
        </p:txBody>
      </p:sp>
      <p:sp>
        <p:nvSpPr>
          <p:cNvPr id="19" name="TextBox 18">
            <a:extLst>
              <a:ext uri="{FF2B5EF4-FFF2-40B4-BE49-F238E27FC236}">
                <a16:creationId xmlns:a16="http://schemas.microsoft.com/office/drawing/2014/main" id="{C2143F31-848E-DD41-8659-B5A610FFDE52}"/>
              </a:ext>
            </a:extLst>
          </p:cNvPr>
          <p:cNvSpPr txBox="1"/>
          <p:nvPr/>
        </p:nvSpPr>
        <p:spPr>
          <a:xfrm>
            <a:off x="7682436" y="729552"/>
            <a:ext cx="309700" cy="369332"/>
          </a:xfrm>
          <a:prstGeom prst="rect">
            <a:avLst/>
          </a:prstGeom>
          <a:noFill/>
        </p:spPr>
        <p:txBody>
          <a:bodyPr wrap="none" rtlCol="0">
            <a:spAutoFit/>
          </a:bodyPr>
          <a:lstStyle/>
          <a:p>
            <a:r>
              <a:rPr lang="en-US"/>
              <a:t>C</a:t>
            </a:r>
          </a:p>
        </p:txBody>
      </p:sp>
    </p:spTree>
    <p:extLst>
      <p:ext uri="{BB962C8B-B14F-4D97-AF65-F5344CB8AC3E}">
        <p14:creationId xmlns:p14="http://schemas.microsoft.com/office/powerpoint/2010/main" val="139008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4442</Words>
  <Application>Microsoft Macintosh PowerPoint</Application>
  <PresentationFormat>Widescreen</PresentationFormat>
  <Paragraphs>1161</Paragraphs>
  <Slides>80</Slides>
  <Notes>34</Notes>
  <HiddenSlides>8</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맑은 고딕</vt:lpstr>
      <vt:lpstr>Aptos Display</vt:lpstr>
      <vt:lpstr>Arial</vt:lpstr>
      <vt:lpstr>Calibri</vt:lpstr>
      <vt:lpstr>Calibri Light</vt:lpstr>
      <vt:lpstr>Consolas</vt:lpstr>
      <vt:lpstr>Courier</vt:lpstr>
      <vt:lpstr>Courier New</vt:lpstr>
      <vt:lpstr>Kannada MN</vt:lpstr>
      <vt:lpstr>Wingdings</vt:lpstr>
      <vt:lpstr>Office Theme</vt:lpstr>
      <vt:lpstr>CS4459.001 Cyber Attacks &amp; Defense Lab</vt:lpstr>
      <vt:lpstr>PowerPoint Presentation</vt:lpstr>
      <vt:lpstr>Unit 4 </vt:lpstr>
      <vt:lpstr>CTF-VM2</vt:lpstr>
      <vt:lpstr>Stack Buffer Overflow + Run Shellcode</vt:lpstr>
      <vt:lpstr>Defense</vt:lpstr>
      <vt:lpstr>Defense</vt:lpstr>
      <vt:lpstr>Spatial Memory Safety: Base and Bound Checks</vt:lpstr>
      <vt:lpstr>Base and Bound Check</vt:lpstr>
      <vt:lpstr>Base and Bound Check</vt:lpstr>
      <vt:lpstr>Base and Bound Check</vt:lpstr>
      <vt:lpstr>                                                      [PLDI’09]</vt:lpstr>
      <vt:lpstr>                                                      [PLDI’09]</vt:lpstr>
      <vt:lpstr>Drawbacks</vt:lpstr>
      <vt:lpstr>                                                      [PLDI’09]</vt:lpstr>
      <vt:lpstr>Security vs. Performance Trade-Off</vt:lpstr>
      <vt:lpstr>An Economic Defense: Stack Cookie</vt:lpstr>
      <vt:lpstr>Stack Cookie: Attack Example</vt:lpstr>
      <vt:lpstr>                                                     [SEC’98]</vt:lpstr>
      <vt:lpstr>Stack Cookie in gcc (ProPolice)</vt:lpstr>
      <vt:lpstr>PowerPoint Presentation</vt:lpstr>
      <vt:lpstr>Stack Cookie: Overhead</vt:lpstr>
      <vt:lpstr>Stack Cookie: Assignments</vt:lpstr>
      <vt:lpstr>Stack Cookie: Weaknesses</vt:lpstr>
      <vt:lpstr>Stack Cookie: Weaknesses</vt:lpstr>
      <vt:lpstr>Stack Cookie: Weaknesses</vt:lpstr>
      <vt:lpstr>Stack Cookie: Weaknesses</vt:lpstr>
      <vt:lpstr>Stack Cookie: Weaknesses</vt:lpstr>
      <vt:lpstr>Stack Cookie: Weaknesses</vt:lpstr>
      <vt:lpstr>Bypassing Stack Cookies</vt:lpstr>
      <vt:lpstr>Bypassing Stack Cookies</vt:lpstr>
      <vt:lpstr>Bypassing Stack Cookies</vt:lpstr>
      <vt:lpstr>Bypassing Stack Cookies</vt:lpstr>
      <vt:lpstr>Data Execution Prevention (DEP)</vt:lpstr>
      <vt:lpstr>PowerPoint Presentation</vt:lpstr>
      <vt:lpstr>All Readable Memory used to be Executable</vt:lpstr>
      <vt:lpstr>All Readable Memory used to be Executable</vt:lpstr>
      <vt:lpstr>Exec / non-exec stack</vt:lpstr>
      <vt:lpstr>Exec / non-exec stack</vt:lpstr>
      <vt:lpstr>Non-executable Stack</vt:lpstr>
      <vt:lpstr>Dynamically Linked Library</vt:lpstr>
      <vt:lpstr>How a Program is Loaded…</vt:lpstr>
      <vt:lpstr>Dynamically Linked Library: libc</vt:lpstr>
      <vt:lpstr>Finding libc Functions</vt:lpstr>
      <vt:lpstr>Finding libc Functions</vt:lpstr>
      <vt:lpstr>Stack Overflow Again</vt:lpstr>
      <vt:lpstr>Function Call and Stack</vt:lpstr>
      <vt:lpstr>Function Call and Stack</vt:lpstr>
      <vt:lpstr>Function Call and Stack</vt:lpstr>
      <vt:lpstr>Calling System(“/bin/sh”)</vt:lpstr>
      <vt:lpstr>Calling System(“/bin/sh”)</vt:lpstr>
      <vt:lpstr>Calling Multiple Functions</vt:lpstr>
      <vt:lpstr>Calling Multiple Functions</vt:lpstr>
      <vt:lpstr>DEP: Assignments</vt:lpstr>
      <vt:lpstr>DEP-3</vt:lpstr>
      <vt:lpstr>DEP-3</vt:lpstr>
      <vt:lpstr>Address Space Layout Randomization (ASLR)</vt:lpstr>
      <vt:lpstr>Compiling, Linking and Loading</vt:lpstr>
      <vt:lpstr>Loading Executable Object Files into Virtual Address</vt:lpstr>
      <vt:lpstr>ASLR: Randomize Addresses per Each Execution</vt:lpstr>
      <vt:lpstr>How Random is the Address?</vt:lpstr>
      <vt:lpstr>ASLR - History</vt:lpstr>
      <vt:lpstr>ASLR - History</vt:lpstr>
      <vt:lpstr>ASLR - History</vt:lpstr>
      <vt:lpstr>Relativism</vt:lpstr>
      <vt:lpstr>Relativism (32 bit)</vt:lpstr>
      <vt:lpstr>Overhead?</vt:lpstr>
      <vt:lpstr>CAVEAT</vt:lpstr>
      <vt:lpstr>Position Independent Executable (PIE)</vt:lpstr>
      <vt:lpstr>Then, How Can We Bypass ASLR?</vt:lpstr>
      <vt:lpstr>Leak address</vt:lpstr>
      <vt:lpstr>Understanding ASLR Characteristics</vt:lpstr>
      <vt:lpstr>Relative Addressing</vt:lpstr>
      <vt:lpstr>ASLR Bypass Strategy</vt:lpstr>
      <vt:lpstr>ASLR Bypass Strategy</vt:lpstr>
      <vt:lpstr>Catch</vt:lpstr>
      <vt:lpstr>Position Independent Executable (PIE)</vt:lpstr>
      <vt:lpstr>Assignment: Unit-4</vt:lpstr>
      <vt:lpstr>Assignment: Unit-4</vt:lpstr>
      <vt:lpstr>Assignment: Unit-4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CS4301.003 Cyber Attacks &amp; Defense Lab</dc:title>
  <dc:creator>Jee, Kangkook</dc:creator>
  <cp:lastModifiedBy>Jee, Kangkook</cp:lastModifiedBy>
  <cp:revision>13</cp:revision>
  <cp:lastPrinted>2024-03-07T21:45:12Z</cp:lastPrinted>
  <dcterms:created xsi:type="dcterms:W3CDTF">2021-01-10T22:54:41Z</dcterms:created>
  <dcterms:modified xsi:type="dcterms:W3CDTF">2026-03-05T18:22:42Z</dcterms:modified>
</cp:coreProperties>
</file>