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1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tags/tag2.xml" ContentType="application/vnd.openxmlformats-officedocument.presentationml.tags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4"/>
  </p:notesMasterIdLst>
  <p:sldIdLst>
    <p:sldId id="256" r:id="rId2"/>
    <p:sldId id="377" r:id="rId3"/>
    <p:sldId id="573" r:id="rId4"/>
    <p:sldId id="396" r:id="rId5"/>
    <p:sldId id="397" r:id="rId6"/>
    <p:sldId id="398" r:id="rId7"/>
    <p:sldId id="399" r:id="rId8"/>
    <p:sldId id="574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9" r:id="rId18"/>
    <p:sldId id="408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20" r:id="rId29"/>
    <p:sldId id="421" r:id="rId30"/>
    <p:sldId id="422" r:id="rId31"/>
    <p:sldId id="423" r:id="rId32"/>
    <p:sldId id="424" r:id="rId33"/>
    <p:sldId id="425" r:id="rId34"/>
    <p:sldId id="426" r:id="rId35"/>
    <p:sldId id="427" r:id="rId36"/>
    <p:sldId id="428" r:id="rId37"/>
    <p:sldId id="429" r:id="rId38"/>
    <p:sldId id="430" r:id="rId39"/>
    <p:sldId id="431" r:id="rId40"/>
    <p:sldId id="432" r:id="rId41"/>
    <p:sldId id="433" r:id="rId42"/>
    <p:sldId id="434" r:id="rId43"/>
    <p:sldId id="378" r:id="rId44"/>
    <p:sldId id="435" r:id="rId45"/>
    <p:sldId id="436" r:id="rId46"/>
    <p:sldId id="437" r:id="rId47"/>
    <p:sldId id="438" r:id="rId48"/>
    <p:sldId id="439" r:id="rId49"/>
    <p:sldId id="440" r:id="rId50"/>
    <p:sldId id="442" r:id="rId51"/>
    <p:sldId id="441" r:id="rId52"/>
    <p:sldId id="443" r:id="rId53"/>
    <p:sldId id="444" r:id="rId54"/>
    <p:sldId id="445" r:id="rId55"/>
    <p:sldId id="446" r:id="rId56"/>
    <p:sldId id="447" r:id="rId57"/>
    <p:sldId id="448" r:id="rId58"/>
    <p:sldId id="449" r:id="rId59"/>
    <p:sldId id="450" r:id="rId60"/>
    <p:sldId id="451" r:id="rId61"/>
    <p:sldId id="452" r:id="rId62"/>
    <p:sldId id="453" r:id="rId63"/>
    <p:sldId id="454" r:id="rId64"/>
    <p:sldId id="455" r:id="rId65"/>
    <p:sldId id="456" r:id="rId66"/>
    <p:sldId id="457" r:id="rId67"/>
    <p:sldId id="458" r:id="rId68"/>
    <p:sldId id="459" r:id="rId69"/>
    <p:sldId id="460" r:id="rId70"/>
    <p:sldId id="461" r:id="rId71"/>
    <p:sldId id="462" r:id="rId72"/>
    <p:sldId id="470" r:id="rId73"/>
    <p:sldId id="471" r:id="rId74"/>
    <p:sldId id="478" r:id="rId75"/>
    <p:sldId id="472" r:id="rId76"/>
    <p:sldId id="473" r:id="rId77"/>
    <p:sldId id="474" r:id="rId78"/>
    <p:sldId id="475" r:id="rId79"/>
    <p:sldId id="476" r:id="rId80"/>
    <p:sldId id="479" r:id="rId81"/>
    <p:sldId id="480" r:id="rId82"/>
    <p:sldId id="481" r:id="rId83"/>
    <p:sldId id="482" r:id="rId84"/>
    <p:sldId id="483" r:id="rId85"/>
    <p:sldId id="484" r:id="rId86"/>
    <p:sldId id="485" r:id="rId87"/>
    <p:sldId id="486" r:id="rId88"/>
    <p:sldId id="487" r:id="rId89"/>
    <p:sldId id="488" r:id="rId90"/>
    <p:sldId id="1528" r:id="rId91"/>
    <p:sldId id="1529" r:id="rId92"/>
    <p:sldId id="1530" r:id="rId93"/>
    <p:sldId id="1531" r:id="rId94"/>
    <p:sldId id="1532" r:id="rId95"/>
    <p:sldId id="379" r:id="rId96"/>
    <p:sldId id="589" r:id="rId97"/>
    <p:sldId id="380" r:id="rId98"/>
    <p:sldId id="381" r:id="rId99"/>
    <p:sldId id="610" r:id="rId100"/>
    <p:sldId id="611" r:id="rId101"/>
    <p:sldId id="385" r:id="rId102"/>
    <p:sldId id="384" r:id="rId103"/>
    <p:sldId id="386" r:id="rId104"/>
    <p:sldId id="1534" r:id="rId105"/>
    <p:sldId id="601" r:id="rId106"/>
    <p:sldId id="612" r:id="rId107"/>
    <p:sldId id="613" r:id="rId108"/>
    <p:sldId id="614" r:id="rId109"/>
    <p:sldId id="615" r:id="rId110"/>
    <p:sldId id="390" r:id="rId111"/>
    <p:sldId id="1535" r:id="rId112"/>
    <p:sldId id="391" r:id="rId113"/>
    <p:sldId id="392" r:id="rId114"/>
    <p:sldId id="393" r:id="rId115"/>
    <p:sldId id="394" r:id="rId116"/>
    <p:sldId id="604" r:id="rId117"/>
    <p:sldId id="605" r:id="rId118"/>
    <p:sldId id="606" r:id="rId119"/>
    <p:sldId id="1526" r:id="rId120"/>
    <p:sldId id="609" r:id="rId121"/>
    <p:sldId id="608" r:id="rId122"/>
    <p:sldId id="576" r:id="rId123"/>
    <p:sldId id="577" r:id="rId124"/>
    <p:sldId id="578" r:id="rId125"/>
    <p:sldId id="579" r:id="rId126"/>
    <p:sldId id="580" r:id="rId127"/>
    <p:sldId id="596" r:id="rId128"/>
    <p:sldId id="597" r:id="rId129"/>
    <p:sldId id="582" r:id="rId130"/>
    <p:sldId id="583" r:id="rId131"/>
    <p:sldId id="584" r:id="rId132"/>
    <p:sldId id="289" r:id="rId133"/>
    <p:sldId id="1359" r:id="rId134"/>
    <p:sldId id="1360" r:id="rId135"/>
    <p:sldId id="1361" r:id="rId136"/>
    <p:sldId id="1365" r:id="rId137"/>
    <p:sldId id="1363" r:id="rId138"/>
    <p:sldId id="1366" r:id="rId139"/>
    <p:sldId id="1367" r:id="rId140"/>
    <p:sldId id="1364" r:id="rId141"/>
    <p:sldId id="1368" r:id="rId142"/>
    <p:sldId id="1369" r:id="rId143"/>
    <p:sldId id="1370" r:id="rId144"/>
    <p:sldId id="1371" r:id="rId145"/>
    <p:sldId id="1372" r:id="rId146"/>
    <p:sldId id="1373" r:id="rId147"/>
    <p:sldId id="1374" r:id="rId148"/>
    <p:sldId id="1375" r:id="rId149"/>
    <p:sldId id="1376" r:id="rId150"/>
    <p:sldId id="1522" r:id="rId151"/>
    <p:sldId id="1523" r:id="rId152"/>
    <p:sldId id="1524" r:id="rId1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0DEC2C-45E9-9545-B9D7-181CD8F9DC64}">
          <p14:sldIdLst>
            <p14:sldId id="256"/>
            <p14:sldId id="377"/>
            <p14:sldId id="573"/>
            <p14:sldId id="396"/>
            <p14:sldId id="397"/>
            <p14:sldId id="398"/>
            <p14:sldId id="399"/>
            <p14:sldId id="574"/>
            <p14:sldId id="400"/>
            <p14:sldId id="401"/>
          </p14:sldIdLst>
        </p14:section>
        <p14:section name="DEP-3 recap" id="{68C0EBC0-2B25-7442-A998-95DD99531109}">
          <p14:sldIdLst>
            <p14:sldId id="402"/>
            <p14:sldId id="403"/>
            <p14:sldId id="404"/>
            <p14:sldId id="405"/>
            <p14:sldId id="406"/>
            <p14:sldId id="407"/>
            <p14:sldId id="409"/>
            <p14:sldId id="408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</p14:sldIdLst>
        </p14:section>
        <p14:section name="ROP-1-32/64" id="{4053CA07-F349-8945-8C28-89233E463398}">
          <p14:sldIdLst>
            <p14:sldId id="418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378"/>
            <p14:sldId id="435"/>
            <p14:sldId id="436"/>
          </p14:sldIdLst>
        </p14:section>
        <p14:section name="ROP-1-64" id="{D4D1DD46-73E6-4C41-A850-CB0371DE544F}">
          <p14:sldIdLst>
            <p14:sldId id="437"/>
            <p14:sldId id="438"/>
            <p14:sldId id="439"/>
            <p14:sldId id="440"/>
            <p14:sldId id="442"/>
            <p14:sldId id="441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</p14:sldIdLst>
        </p14:section>
        <p14:section name="ROP-3" id="{214E51A5-92C1-B743-BFA1-FD4AE385DE3E}">
          <p14:sldIdLst>
            <p14:sldId id="470"/>
            <p14:sldId id="471"/>
            <p14:sldId id="478"/>
            <p14:sldId id="472"/>
            <p14:sldId id="473"/>
            <p14:sldId id="474"/>
            <p14:sldId id="475"/>
            <p14:sldId id="476"/>
          </p14:sldIdLst>
        </p14:section>
        <p14:section name="ROP-4" id="{9E467753-F666-8C44-B135-93714FD65EE5}">
          <p14:sldIdLst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</p14:sldIdLst>
        </p14:section>
        <p14:section name="ROP-5" id="{D6468E4F-E0A1-CB40-A4EB-3EA6A0C7CDBB}">
          <p14:sldIdLst>
            <p14:sldId id="1528"/>
            <p14:sldId id="1529"/>
            <p14:sldId id="1530"/>
            <p14:sldId id="1531"/>
          </p14:sldIdLst>
        </p14:section>
        <p14:section name="ROP-6" id="{832107B6-05D7-0A4B-AD6F-7A5C5986114E}">
          <p14:sldIdLst>
            <p14:sldId id="1532"/>
            <p14:sldId id="379"/>
            <p14:sldId id="589"/>
            <p14:sldId id="380"/>
            <p14:sldId id="381"/>
            <p14:sldId id="610"/>
            <p14:sldId id="611"/>
            <p14:sldId id="385"/>
            <p14:sldId id="384"/>
            <p14:sldId id="386"/>
          </p14:sldIdLst>
        </p14:section>
        <p14:section name="Backup" id="{BD11ACC7-2001-E641-A6B0-BFF88274C500}">
          <p14:sldIdLst>
            <p14:sldId id="1534"/>
          </p14:sldIdLst>
        </p14:section>
        <p14:section name="How Do We Get to &quot;main&quot;" id="{BE51A014-2FE7-3847-9E23-47952A7401E5}">
          <p14:sldIdLst>
            <p14:sldId id="601"/>
            <p14:sldId id="612"/>
            <p14:sldId id="613"/>
            <p14:sldId id="614"/>
            <p14:sldId id="615"/>
            <p14:sldId id="390"/>
            <p14:sldId id="1535"/>
            <p14:sldId id="391"/>
            <p14:sldId id="392"/>
            <p14:sldId id="393"/>
            <p14:sldId id="394"/>
            <p14:sldId id="604"/>
            <p14:sldId id="605"/>
            <p14:sldId id="606"/>
            <p14:sldId id="1526"/>
          </p14:sldIdLst>
        </p14:section>
        <p14:section name="ELF/GOT/PLT" id="{277209DD-D13D-5B4C-B7B4-20C9D0ABA1EA}">
          <p14:sldIdLst>
            <p14:sldId id="609"/>
            <p14:sldId id="608"/>
            <p14:sldId id="576"/>
            <p14:sldId id="577"/>
            <p14:sldId id="578"/>
            <p14:sldId id="579"/>
            <p14:sldId id="580"/>
            <p14:sldId id="596"/>
            <p14:sldId id="597"/>
            <p14:sldId id="582"/>
            <p14:sldId id="583"/>
            <p14:sldId id="584"/>
          </p14:sldIdLst>
        </p14:section>
        <p14:section name="ROP intro" id="{BAF90228-5C5A-C84C-AF2C-B14070857B89}">
          <p14:sldIdLst>
            <p14:sldId id="289"/>
            <p14:sldId id="1359"/>
            <p14:sldId id="1360"/>
            <p14:sldId id="1361"/>
            <p14:sldId id="1365"/>
            <p14:sldId id="1363"/>
            <p14:sldId id="1366"/>
            <p14:sldId id="1367"/>
            <p14:sldId id="1364"/>
            <p14:sldId id="1368"/>
            <p14:sldId id="1369"/>
            <p14:sldId id="1370"/>
            <p14:sldId id="1371"/>
            <p14:sldId id="1372"/>
            <p14:sldId id="1373"/>
            <p14:sldId id="1374"/>
            <p14:sldId id="1375"/>
            <p14:sldId id="1376"/>
            <p14:sldId id="1522"/>
            <p14:sldId id="1523"/>
            <p14:sldId id="152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06"/>
    <p:restoredTop sz="94661"/>
  </p:normalViewPr>
  <p:slideViewPr>
    <p:cSldViewPr snapToGrid="0">
      <p:cViewPr varScale="1">
        <p:scale>
          <a:sx n="289" d="100"/>
          <a:sy n="289" d="100"/>
        </p:scale>
        <p:origin x="1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microsoft.com/office/2016/11/relationships/changesInfo" Target="changesInfos/changesInfo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e, Kangkook" userId="52832784-bd9f-4cfd-947b-6cb8258050c1" providerId="ADAL" clId="{48BBE9B6-BD1B-5024-A500-FE3E7F113523}"/>
    <pc:docChg chg="undo custSel delSld modSld modSection">
      <pc:chgData name="Jee, Kangkook" userId="52832784-bd9f-4cfd-947b-6cb8258050c1" providerId="ADAL" clId="{48BBE9B6-BD1B-5024-A500-FE3E7F113523}" dt="2026-03-24T15:47:58.811" v="27" actId="20577"/>
      <pc:docMkLst>
        <pc:docMk/>
      </pc:docMkLst>
      <pc:sldChg chg="modSp mod">
        <pc:chgData name="Jee, Kangkook" userId="52832784-bd9f-4cfd-947b-6cb8258050c1" providerId="ADAL" clId="{48BBE9B6-BD1B-5024-A500-FE3E7F113523}" dt="2026-03-12T16:53:55.769" v="7" actId="20577"/>
        <pc:sldMkLst>
          <pc:docMk/>
          <pc:sldMk cId="148188794" sldId="256"/>
        </pc:sldMkLst>
        <pc:spChg chg="mod">
          <ac:chgData name="Jee, Kangkook" userId="52832784-bd9f-4cfd-947b-6cb8258050c1" providerId="ADAL" clId="{48BBE9B6-BD1B-5024-A500-FE3E7F113523}" dt="2026-03-12T16:53:55.769" v="7" actId="20577"/>
          <ac:spMkLst>
            <pc:docMk/>
            <pc:sldMk cId="148188794" sldId="256"/>
            <ac:spMk id="3" creationId="{F99A993E-8AC1-1144-BB84-2922B377E00C}"/>
          </ac:spMkLst>
        </pc:spChg>
      </pc:sldChg>
      <pc:sldChg chg="modSp mod">
        <pc:chgData name="Jee, Kangkook" userId="52832784-bd9f-4cfd-947b-6cb8258050c1" providerId="ADAL" clId="{48BBE9B6-BD1B-5024-A500-FE3E7F113523}" dt="2026-03-24T15:47:58.811" v="27" actId="20577"/>
        <pc:sldMkLst>
          <pc:docMk/>
          <pc:sldMk cId="3362515945" sldId="425"/>
        </pc:sldMkLst>
        <pc:spChg chg="mod">
          <ac:chgData name="Jee, Kangkook" userId="52832784-bd9f-4cfd-947b-6cb8258050c1" providerId="ADAL" clId="{48BBE9B6-BD1B-5024-A500-FE3E7F113523}" dt="2026-03-24T15:47:58.811" v="27" actId="20577"/>
          <ac:spMkLst>
            <pc:docMk/>
            <pc:sldMk cId="3362515945" sldId="425"/>
            <ac:spMk id="3" creationId="{6A261A1D-6A69-8E47-BB45-4871DDFBC3B3}"/>
          </ac:spMkLst>
        </pc:spChg>
      </pc:sldChg>
      <pc:sldChg chg="modSp mod">
        <pc:chgData name="Jee, Kangkook" userId="52832784-bd9f-4cfd-947b-6cb8258050c1" providerId="ADAL" clId="{48BBE9B6-BD1B-5024-A500-FE3E7F113523}" dt="2026-03-24T15:39:19.227" v="19" actId="20577"/>
        <pc:sldMkLst>
          <pc:docMk/>
          <pc:sldMk cId="401207167" sldId="573"/>
        </pc:sldMkLst>
        <pc:spChg chg="mod">
          <ac:chgData name="Jee, Kangkook" userId="52832784-bd9f-4cfd-947b-6cb8258050c1" providerId="ADAL" clId="{48BBE9B6-BD1B-5024-A500-FE3E7F113523}" dt="2026-03-24T15:39:19.227" v="19" actId="20577"/>
          <ac:spMkLst>
            <pc:docMk/>
            <pc:sldMk cId="401207167" sldId="573"/>
            <ac:spMk id="3" creationId="{15C54C36-44F7-EA4F-A1D0-E1A7D3239A49}"/>
          </ac:spMkLst>
        </pc:spChg>
      </pc:sldChg>
      <pc:sldChg chg="modSp del mod modShow">
        <pc:chgData name="Jee, Kangkook" userId="52832784-bd9f-4cfd-947b-6cb8258050c1" providerId="ADAL" clId="{48BBE9B6-BD1B-5024-A500-FE3E7F113523}" dt="2026-03-24T15:38:10.886" v="11" actId="2696"/>
        <pc:sldMkLst>
          <pc:docMk/>
          <pc:sldMk cId="1241865139" sldId="1533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05:19:20.230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24509 16778 24575,'4'-2'0,"5"0"0,2 2 0,13 0 0,15-2 0,-9 1 0,4-3 0,2 1 0,-1 2 0,-6-1 0,-1 1 0,-3 3 0,-4 5 0,2 7 0,7 1 0,1-2 0,13-2 0,-18-13 0,0 0 0,0-1 0,-3-4 0,14-2 0,2 0 0,-7 1 0,6 2 0,-2 2 0,-13 1 0,5 5 0,-17 5 0,-3-2 0,4 5 0,-7-7 0,5 1 0,16-6 0,-7 1 0,16-4 0,-3 2 0,2-3 0,5 3 0,-8 0 0,-12 3 0,-9 2 0,1-1 0,-1-3 0,0 1 0,-2-3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D7890-A311-5448-ACD6-7B14DD95F81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8E6B6-B72D-A840-AC94-EEBC28616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9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41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11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KJEE-TODO: Needs to fix the animation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9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8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04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13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35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2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about ARM?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46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2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4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83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/home/</a:t>
            </a:r>
            <a:r>
              <a:rPr lang="en-US" err="1"/>
              <a:t>kjee</a:t>
            </a:r>
            <a:r>
              <a:rPr lang="en-US"/>
              <a:t>/unit5/rop-4-32 $ </a:t>
            </a:r>
            <a:r>
              <a:rPr lang="en-US" err="1"/>
              <a:t>readelf</a:t>
            </a:r>
            <a:r>
              <a:rPr lang="en-US"/>
              <a:t> -a rop-4-32 |grep 804a000 will tell you more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40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19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47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938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725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498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165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538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892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03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</a:t>
            </a:r>
            <a:r>
              <a:rPr lang="en-US" err="1"/>
              <a:t>msrc-blog.microsoft.com</a:t>
            </a:r>
            <a:r>
              <a:rPr lang="en-US"/>
              <a:t>/2010/12/08/on-the-effectiveness-of-dep-and-</a:t>
            </a:r>
            <a:r>
              <a:rPr lang="en-US" err="1"/>
              <a:t>aslr</a:t>
            </a:r>
            <a:r>
              <a:rPr lang="en-US"/>
              <a:t>/</a:t>
            </a:r>
          </a:p>
          <a:p>
            <a:endParaRPr lang="en-US"/>
          </a:p>
          <a:p>
            <a:r>
              <a:rPr lang="en-US"/>
              <a:t>TODO: we need to fix figure to fix text and randomize stack and heap</a:t>
            </a:r>
          </a:p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373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Missing "NULL" ends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053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</a:t>
            </a:r>
            <a:r>
              <a:rPr lang="en-US" err="1"/>
              <a:t>lwn.net</a:t>
            </a:r>
            <a:r>
              <a:rPr lang="en-US"/>
              <a:t>/Articles/631631/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73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</a:t>
            </a:r>
            <a:r>
              <a:rPr lang="en-US" err="1"/>
              <a:t>fasterthanli.me</a:t>
            </a:r>
            <a:r>
              <a:rPr lang="en-US"/>
              <a:t>/series/making-our-own-executable-packer/part-12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264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</a:t>
            </a:r>
            <a:r>
              <a:rPr lang="en-US" err="1"/>
              <a:t>fasterthanli.me</a:t>
            </a:r>
            <a:r>
              <a:rPr lang="en-US"/>
              <a:t>/series/making-our-own-executable-packer/part-12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970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</a:t>
            </a:r>
            <a:r>
              <a:rPr lang="en-US" err="1"/>
              <a:t>fasterthanli.me</a:t>
            </a:r>
            <a:r>
              <a:rPr lang="en-US"/>
              <a:t>/series/making-our-own-executable-packer/part-12</a:t>
            </a:r>
          </a:p>
          <a:p>
            <a:r>
              <a:rPr lang="en-US"/>
              <a:t>https://</a:t>
            </a:r>
            <a:r>
              <a:rPr lang="en-US" err="1"/>
              <a:t>code.woboq.org</a:t>
            </a:r>
            <a:r>
              <a:rPr lang="en-US"/>
              <a:t>/</a:t>
            </a:r>
            <a:r>
              <a:rPr lang="en-US" err="1"/>
              <a:t>userspace</a:t>
            </a:r>
            <a:r>
              <a:rPr lang="en-US"/>
              <a:t>/</a:t>
            </a:r>
            <a:r>
              <a:rPr lang="en-US" err="1"/>
              <a:t>glibc</a:t>
            </a:r>
            <a:r>
              <a:rPr lang="en-US"/>
              <a:t>/</a:t>
            </a:r>
            <a:r>
              <a:rPr lang="en-US" err="1"/>
              <a:t>csu</a:t>
            </a:r>
            <a:r>
              <a:rPr lang="en-US"/>
              <a:t>/</a:t>
            </a:r>
            <a:r>
              <a:rPr lang="en-US" err="1"/>
              <a:t>libc-start.c.html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410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KJEE-TODO: we can have a better visualization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191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5e 41 5f c3</a:t>
            </a:r>
          </a:p>
          <a:p>
            <a:endParaRPr lang="en-US"/>
          </a:p>
          <a:p>
            <a:r>
              <a:rPr lang="en-US"/>
              <a:t>http://shell-</a:t>
            </a:r>
            <a:r>
              <a:rPr lang="en-US" err="1"/>
              <a:t>storm.org</a:t>
            </a:r>
            <a:r>
              <a:rPr lang="en-US"/>
              <a:t>/online/Online-Assembler-and-Disassembler/?opcodes=5f+c3%0D%0A&amp;arch=x86-64&amp;endianness=</a:t>
            </a:r>
            <a:r>
              <a:rPr lang="en-US" err="1"/>
              <a:t>little&amp;dis_with_addr</a:t>
            </a:r>
            <a:r>
              <a:rPr lang="en-US"/>
              <a:t>=</a:t>
            </a:r>
            <a:r>
              <a:rPr lang="en-US" err="1"/>
              <a:t>True&amp;dis_with_raw</a:t>
            </a:r>
            <a:r>
              <a:rPr lang="en-US"/>
              <a:t>=</a:t>
            </a:r>
            <a:r>
              <a:rPr lang="en-US" err="1"/>
              <a:t>True&amp;dis_with_ins</a:t>
            </a:r>
            <a:r>
              <a:rPr lang="en-US"/>
              <a:t>=</a:t>
            </a:r>
            <a:r>
              <a:rPr lang="en-US" err="1"/>
              <a:t>True#disassembly</a:t>
            </a:r>
            <a:endParaRPr lang="en-US"/>
          </a:p>
          <a:p>
            <a:endParaRPr lang="en-US"/>
          </a:p>
          <a:p>
            <a:r>
              <a:rPr lang="en-US"/>
              <a:t>http://shell-</a:t>
            </a:r>
            <a:r>
              <a:rPr lang="en-US" err="1"/>
              <a:t>storm.org</a:t>
            </a:r>
            <a:r>
              <a:rPr lang="en-US"/>
              <a:t>/online/Online-Assembler-and-Disassembler/?opcodes=5e+41+5f+c3%0D%0A&amp;arch=x86-64&amp;endianness=</a:t>
            </a:r>
            <a:r>
              <a:rPr lang="en-US" err="1"/>
              <a:t>little&amp;dis_with_addr</a:t>
            </a:r>
            <a:r>
              <a:rPr lang="en-US"/>
              <a:t>=</a:t>
            </a:r>
            <a:r>
              <a:rPr lang="en-US" err="1"/>
              <a:t>True&amp;dis_with_raw</a:t>
            </a:r>
            <a:r>
              <a:rPr lang="en-US"/>
              <a:t>=</a:t>
            </a:r>
            <a:r>
              <a:rPr lang="en-US" err="1"/>
              <a:t>True&amp;dis_with_ins</a:t>
            </a:r>
            <a:r>
              <a:rPr lang="en-US"/>
              <a:t>=</a:t>
            </a:r>
            <a:r>
              <a:rPr lang="en-US" err="1"/>
              <a:t>True#disassembly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882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263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94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67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393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041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58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882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6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168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559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KJEE: 1</a:t>
            </a:r>
            <a:r>
              <a:rPr lang="en-US" baseline="30000"/>
              <a:t>st</a:t>
            </a:r>
            <a:r>
              <a:rPr lang="en-US"/>
              <a:t> phase, 2</a:t>
            </a:r>
            <a:r>
              <a:rPr lang="en-US" baseline="30000"/>
              <a:t>nd</a:t>
            </a:r>
            <a:r>
              <a:rPr lang="en-US"/>
              <a:t> phase </a:t>
            </a:r>
          </a:p>
          <a:p>
            <a:r>
              <a:rPr lang="en-US"/>
              <a:t>KJEE: mention search / look-up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630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KJEE: execution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92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KJEE: execution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230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77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readelf</a:t>
            </a:r>
            <a:r>
              <a:rPr lang="en-US" b="1"/>
              <a:t> –h </a:t>
            </a:r>
            <a:r>
              <a:rPr lang="en-US"/>
              <a:t>command can provide entry point address.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152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KJEE: data section address for i386 vs x86_64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932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064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Where can we put payloads?</a:t>
            </a:r>
          </a:p>
          <a:p>
            <a:r>
              <a:rPr lang="en-US"/>
              <a:t>Think in the line of DEP/NX and ASLR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B9106-28DF-44D8-A3AF-43B712FBE4B9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812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ret </a:t>
            </a:r>
            <a:r>
              <a:rPr lang="en-US">
                <a:sym typeface="Wingdings" pitchFamily="2" charset="2"/>
              </a:rPr>
              <a:t> pop %</a:t>
            </a:r>
            <a:r>
              <a:rPr lang="en-US" err="1">
                <a:sym typeface="Wingdings" pitchFamily="2" charset="2"/>
              </a:rPr>
              <a:t>esp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B9106-28DF-44D8-A3AF-43B712FBE4B9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249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&amp;system() address floats around due to ASLR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B9106-28DF-44D8-A3AF-43B712FBE4B9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174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Stack is randomized (floating around) under </a:t>
            </a:r>
            <a:r>
              <a:rPr lang="en-US" err="1"/>
              <a:t>aslr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B9106-28DF-44D8-A3AF-43B712FBE4B9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296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clear this point – gadgets relative to </a:t>
            </a:r>
            <a:r>
              <a:rPr lang="en-US" err="1"/>
              <a:t>esp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B9106-28DF-44D8-A3AF-43B712FBE4B9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41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[KJEE] we may want to add some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B9106-28DF-44D8-A3AF-43B712FBE4B9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046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[KJEE] check out the latest status or code randomization.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B9106-28DF-44D8-A3AF-43B712FBE4B9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06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Stack based IR: Java bytecode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B9106-28DF-44D8-A3AF-43B712FBE4B9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2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readelf</a:t>
            </a:r>
            <a:r>
              <a:rPr lang="en-US" b="1"/>
              <a:t> –h </a:t>
            </a:r>
            <a:r>
              <a:rPr lang="en-US"/>
              <a:t>command can provide entry point address.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393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B9106-28DF-44D8-A3AF-43B712FBE4B9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86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B9106-28DF-44D8-A3AF-43B712FBE4B9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06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87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7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9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4E66A-BD3D-D441-ACE9-7A76CD9E4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6382C-B94B-534B-B140-327E2BEC0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063D9-AFED-1047-BC6C-9F7B984E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7A59-74C3-7947-B455-C8FCB56FC92A}" type="datetime1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6C742-7D5B-3045-B269-A2D187AA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070D7-6A92-EB48-AEDE-6B5925CA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6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7FE9-9138-5146-AB07-02B6DFD0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D25F2-A76E-754C-9138-03D0452DF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7A763-C8F4-4C45-AF17-F9AABAE3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803E-5C2F-7D4E-A9F1-EB667BCD487B}" type="datetime1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6C667-1B8C-7640-8B11-1FB69BD42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57D9C-11F8-9643-A81F-9BB1DE43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9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7D83C-3D11-CB41-946B-2C8D62C48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79489-F77B-4C4C-95F7-F980B9BEE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CCE8D-5E8F-F94D-B553-930F9546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CEB5-20EB-5846-B41B-963BD3E19B7A}" type="datetime1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6FF9-D6BC-2D4A-9D99-22E30294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7D514-23F9-9F44-8D3F-225E6EAD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3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33877-0B95-164A-AFBF-B8290EF3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1CA95-5F3C-7C47-8A2B-633C27C43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E931A-95C9-8A4C-8560-0518F5B2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55E0-DC0E-FC48-8614-DCA1E28B4BC9}" type="datetime1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958D6-2C6B-304D-A0FC-306A5CA4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2B642-A7BB-FE49-9AFC-05460EBE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74132-A5E8-9E41-931F-54EADD7E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5C514-5BA4-5443-BC32-A21E17223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42B12-C363-BA47-92C8-80622F87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4333-F2EC-7943-AFEF-50D608B89F70}" type="datetime1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8E7AB-A4AB-8942-9A96-6DCC8DB6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9FCC3-8DC9-EB40-996F-0D967E94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7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205F-2C98-0947-85CA-03FD884E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CB37F-0952-824C-8C06-D9A1C0906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713FE-E201-7241-A044-BEFD00D1C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88523-02C5-F743-A1B8-86AAC705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CA3C-D94D-9B4E-809D-6E7C61603A3A}" type="datetime1">
              <a:rPr lang="en-US" smtClean="0"/>
              <a:t>3/24/26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CDC2A-BEAE-8746-B658-4A24B2D8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E6523-7171-5D47-AB30-CF02E67E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2652-EA00-2848-A743-86BCFD77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3C18B-C9AA-E049-8074-2F1C08291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57BF0-BBAA-3647-AE3D-D8EBCA808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796BF-9A84-F64C-A810-FDD5A2ACE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66974-51F8-F54B-BBC8-999A319D8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E286B7-26EB-514E-8015-2F92F94C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1783-574F-2245-A7FC-6A5FDE934EA2}" type="datetime1">
              <a:rPr lang="en-US" smtClean="0"/>
              <a:t>3/24/26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7E8A7B-7CB4-F34C-AD44-363D242E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FFD52-35A9-054F-BD09-8B8F9040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5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3EAF-F887-9E43-81EA-41250DD2F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102A1-CE22-9344-A0F4-96FC779C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730E-AAFF-2541-88EA-C40FAC4581EB}" type="datetime1">
              <a:rPr lang="en-US" smtClean="0"/>
              <a:t>3/24/26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88DED-FD14-5A43-A23C-8D9F8A36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96563-C578-0142-91A5-07883C69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0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01FA23-6BC6-1A43-AA60-1EE091C4B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A9CC-A48F-7345-92ED-DBC0BE789712}" type="datetime1">
              <a:rPr lang="en-US" smtClean="0"/>
              <a:t>3/24/26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D30AF-449F-E348-80EE-95CD120A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0CBBD-4DD0-6B4B-A968-F874C13F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6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79139-8106-E64E-A5D1-B993873D0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00122-9061-254A-9C1B-648873FE6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173A6-5BCF-D142-B28A-C897C55BA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A085B-99EF-D94A-ABDF-879F0BDC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EC43-94C1-7342-AC80-62F591DC636C}" type="datetime1">
              <a:rPr lang="en-US" smtClean="0"/>
              <a:t>3/24/26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EE0D3-C990-E746-A6A8-FE939998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4C3A2-F394-F44C-86D2-D48D07FE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6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1CCA-3D69-AD45-B015-42E0777B8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719E2-DD78-FD4E-85FF-7DB6898D4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B07FB-5F64-F84E-87F8-8E4E29C1B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9ECA1-BDD3-D442-8527-52DA5E08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43F0-5FC0-214C-96FB-24B162C4C63E}" type="datetime1">
              <a:rPr lang="en-US" smtClean="0"/>
              <a:t>3/24/26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6FF47-E426-A34E-8BDD-5B6B3021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CBBFF-5893-B747-8682-C938FA121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3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4E91D3-6461-E04E-B200-01E1A0CF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F11F7-F8FD-774C-BA9D-B4A1ED1B1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1EA96-44C5-0246-8B80-B71434192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63177-328E-FA4F-86C9-13CED0611584}" type="datetime1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A653E-0E50-8C46-AD18-54F7E393B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77A66-F0BE-3745-99EC-FF2FFBA31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4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dimd.syssec.org/s/tgjS_Vmi-" TargetMode="Externa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6.png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23EB-A658-6446-B7BF-6A0E47D4EF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CS4459.001</a:t>
            </a:r>
            <a:br>
              <a:rPr lang="en-US"/>
            </a:br>
            <a:r>
              <a:rPr lang="en-US"/>
              <a:t>Cyber Attacks &amp; Defense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A993E-8AC1-1144-BB84-2922B377E0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Return Oriented Programming (ROP)</a:t>
            </a:r>
          </a:p>
          <a:p>
            <a:endParaRPr lang="en-US" dirty="0"/>
          </a:p>
          <a:p>
            <a:r>
              <a:rPr lang="en-US" dirty="0"/>
              <a:t>Mar 12,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1D17-E154-AB45-B0CB-3D537B18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97EB-A25D-7F42-AACD-1D39295CE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3675"/>
          </a:xfrm>
        </p:spPr>
        <p:txBody>
          <a:bodyPr/>
          <a:lstStyle/>
          <a:p>
            <a:r>
              <a:rPr lang="en-US"/>
              <a:t>Getting a Privileged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1A06C-2366-6F41-933C-B5553825D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200" y="2383954"/>
            <a:ext cx="7176000" cy="1325563"/>
          </a:xfrm>
        </p:spPr>
        <p:txBody>
          <a:bodyPr>
            <a:normAutofit lnSpcReduction="10000"/>
          </a:bodyPr>
          <a:lstStyle/>
          <a:p>
            <a:endParaRPr lang="en-US"/>
          </a:p>
          <a:p>
            <a:r>
              <a:rPr lang="en-US"/>
              <a:t>In case if the program contains those two functions, we can easily call them.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D360F-EEF7-EC4D-960A-59741904D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2" y="3862052"/>
            <a:ext cx="9038784" cy="14953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73D551-59A5-9B47-82F9-E6F62427B1A8}"/>
              </a:ext>
            </a:extLst>
          </p:cNvPr>
          <p:cNvSpPr/>
          <p:nvPr/>
        </p:nvSpPr>
        <p:spPr>
          <a:xfrm>
            <a:off x="1204800" y="1712111"/>
            <a:ext cx="4891200" cy="830997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err="1">
                <a:latin typeface="Consolas" panose="020B0609020204030204" pitchFamily="49" charset="0"/>
                <a:cs typeface="Courier New" panose="02070309020205020404" pitchFamily="49" charset="0"/>
              </a:rPr>
              <a:t>setregid</a:t>
            </a:r>
            <a:r>
              <a:rPr lang="en-US" sz="2400">
                <a:latin typeface="Consolas" panose="020B0609020204030204" pitchFamily="49" charset="0"/>
                <a:cs typeface="Courier New" panose="02070309020205020404" pitchFamily="49" charset="0"/>
              </a:rPr>
              <a:t>(50</a:t>
            </a:r>
            <a:r>
              <a:rPr lang="en-US" altLang="ko-KR" sz="2400">
                <a:latin typeface="Consolas" panose="020B0609020204030204" pitchFamily="49" charset="0"/>
                <a:cs typeface="Courier New" panose="02070309020205020404" pitchFamily="49" charset="0"/>
              </a:rPr>
              <a:t>000</a:t>
            </a:r>
            <a:r>
              <a:rPr lang="en-US" sz="2400">
                <a:latin typeface="Consolas" panose="020B0609020204030204" pitchFamily="49" charset="0"/>
                <a:cs typeface="Courier New" panose="02070309020205020404" pitchFamily="49" charset="0"/>
              </a:rPr>
              <a:t>, 50</a:t>
            </a:r>
            <a:r>
              <a:rPr lang="en-US" altLang="ko-KR" sz="2400"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en-US" sz="2400">
                <a:latin typeface="Consolas" panose="020B0609020204030204" pitchFamily="49" charset="0"/>
                <a:cs typeface="Courier New" panose="02070309020205020404" pitchFamily="49" charset="0"/>
              </a:rPr>
              <a:t>00);</a:t>
            </a:r>
          </a:p>
          <a:p>
            <a:r>
              <a:rPr lang="en-US" sz="2400" err="1">
                <a:latin typeface="Consolas" panose="020B0609020204030204" pitchFamily="49" charset="0"/>
                <a:cs typeface="Courier New" panose="02070309020205020404" pitchFamily="49" charset="0"/>
              </a:rPr>
              <a:t>execve</a:t>
            </a:r>
            <a:r>
              <a:rPr lang="en-US" sz="2400">
                <a:latin typeface="Consolas" panose="020B0609020204030204" pitchFamily="49" charset="0"/>
                <a:cs typeface="Courier New" panose="02070309020205020404" pitchFamily="49" charset="0"/>
              </a:rPr>
              <a:t>(“/bin/</a:t>
            </a:r>
            <a:r>
              <a:rPr lang="en-US" sz="2400" err="1">
                <a:latin typeface="Consolas" panose="020B0609020204030204" pitchFamily="49" charset="0"/>
                <a:cs typeface="Courier New" panose="02070309020205020404" pitchFamily="49" charset="0"/>
              </a:rPr>
              <a:t>sh</a:t>
            </a:r>
            <a:r>
              <a:rPr lang="en-US" sz="2400">
                <a:latin typeface="Consolas" panose="020B0609020204030204" pitchFamily="49" charset="0"/>
                <a:cs typeface="Courier New" panose="02070309020205020404" pitchFamily="49" charset="0"/>
              </a:rPr>
              <a:t>”, 0, 0);</a:t>
            </a: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00869481-CAF8-F94F-A139-C12248700D25}"/>
              </a:ext>
            </a:extLst>
          </p:cNvPr>
          <p:cNvSpPr/>
          <p:nvPr/>
        </p:nvSpPr>
        <p:spPr>
          <a:xfrm>
            <a:off x="8359200" y="2664754"/>
            <a:ext cx="1893600" cy="739423"/>
          </a:xfrm>
          <a:prstGeom prst="wedgeRectCallout">
            <a:avLst>
              <a:gd name="adj1" fmla="val -79578"/>
              <a:gd name="adj2" fmla="val -4672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C00000"/>
                </a:solidFill>
              </a:rPr>
              <a:t>Really?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712DB2-6191-564C-B700-720E1C55A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3184" y="3519377"/>
            <a:ext cx="2729684" cy="3153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5455DF-2709-004F-B84D-78961ED81F47}"/>
              </a:ext>
            </a:extLst>
          </p:cNvPr>
          <p:cNvSpPr/>
          <p:nvPr/>
        </p:nvSpPr>
        <p:spPr>
          <a:xfrm>
            <a:off x="9233184" y="4327585"/>
            <a:ext cx="1811616" cy="47414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4820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1FEB55-1121-6C4F-A48E-BDF02D012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59" y="2178460"/>
            <a:ext cx="5723808" cy="6311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512B3-CC58-B946-85D9-24D5BCE4D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616530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64bit: </a:t>
            </a:r>
            <a:br>
              <a:rPr lang="en-US"/>
            </a:br>
            <a:br>
              <a:rPr lang="en-US"/>
            </a:br>
            <a:r>
              <a:rPr lang="en-US" err="1">
                <a:latin typeface="Consolas" panose="020B0609020204030204" pitchFamily="49" charset="0"/>
              </a:rPr>
              <a:t>execve</a:t>
            </a:r>
            <a:r>
              <a:rPr lang="en-US">
                <a:latin typeface="Consolas" panose="020B0609020204030204" pitchFamily="49" charset="0"/>
              </a:rPr>
              <a:t>(</a:t>
            </a:r>
            <a:r>
              <a:rPr lang="en-US" err="1">
                <a:latin typeface="Consolas" panose="020B0609020204030204" pitchFamily="49" charset="0"/>
              </a:rPr>
              <a:t>rdi</a:t>
            </a:r>
            <a:r>
              <a:rPr lang="en-US">
                <a:latin typeface="Consolas" panose="020B0609020204030204" pitchFamily="49" charset="0"/>
              </a:rPr>
              <a:t> = “</a:t>
            </a:r>
            <a:r>
              <a:rPr lang="en-US" err="1">
                <a:latin typeface="Consolas" panose="020B0609020204030204" pitchFamily="49" charset="0"/>
              </a:rPr>
              <a:t>xxxx</a:t>
            </a:r>
            <a:r>
              <a:rPr lang="en-US">
                <a:latin typeface="Consolas" panose="020B0609020204030204" pitchFamily="49" charset="0"/>
              </a:rPr>
              <a:t>”, </a:t>
            </a:r>
            <a:r>
              <a:rPr lang="en-US" err="1">
                <a:latin typeface="Consolas" panose="020B0609020204030204" pitchFamily="49" charset="0"/>
              </a:rPr>
              <a:t>rsi</a:t>
            </a:r>
            <a:r>
              <a:rPr lang="en-US">
                <a:latin typeface="Consolas" panose="020B0609020204030204" pitchFamily="49" charset="0"/>
              </a:rPr>
              <a:t>, </a:t>
            </a:r>
            <a:r>
              <a:rPr lang="en-US" err="1">
                <a:solidFill>
                  <a:srgbClr val="C00000"/>
                </a:solidFill>
                <a:latin typeface="Consolas" panose="020B0609020204030204" pitchFamily="49" charset="0"/>
              </a:rPr>
              <a:t>rdx</a:t>
            </a:r>
            <a:r>
              <a:rPr lang="en-US">
                <a:latin typeface="Consolas" panose="020B0609020204030204" pitchFamily="49" charset="0"/>
              </a:rPr>
              <a:t>);</a:t>
            </a:r>
          </a:p>
          <a:p>
            <a:endParaRPr lang="en-US"/>
          </a:p>
          <a:p>
            <a:r>
              <a:rPr lang="en-US"/>
              <a:t>Requirements for </a:t>
            </a:r>
            <a:r>
              <a:rPr lang="en-US">
                <a:latin typeface="Consolas" panose="020B0609020204030204" pitchFamily="49" charset="0"/>
              </a:rPr>
              <a:t>%</a:t>
            </a:r>
            <a:r>
              <a:rPr lang="en-US" err="1">
                <a:latin typeface="Consolas" panose="020B0609020204030204" pitchFamily="49" charset="0"/>
              </a:rPr>
              <a:t>rsi</a:t>
            </a:r>
            <a:r>
              <a:rPr lang="en-US">
                <a:latin typeface="Consolas" panose="020B0609020204030204" pitchFamily="49" charset="0"/>
              </a:rPr>
              <a:t> </a:t>
            </a:r>
            <a:r>
              <a:rPr lang="en-US"/>
              <a:t>and </a:t>
            </a:r>
            <a:r>
              <a:rPr lang="en-US">
                <a:latin typeface="Consolas" panose="020B0609020204030204" pitchFamily="49" charset="0"/>
              </a:rPr>
              <a:t>%</a:t>
            </a:r>
            <a:r>
              <a:rPr lang="en-US" err="1">
                <a:latin typeface="Consolas" panose="020B0609020204030204" pitchFamily="49" charset="0"/>
              </a:rPr>
              <a:t>rdx</a:t>
            </a:r>
            <a:br>
              <a:rPr lang="en-US">
                <a:latin typeface="Consolas" panose="020B0609020204030204" pitchFamily="49" charset="0"/>
              </a:rPr>
            </a:br>
            <a:endParaRPr lang="en-US">
              <a:latin typeface="Consolas" panose="020B0609020204030204" pitchFamily="49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argv</a:t>
            </a:r>
            <a:r>
              <a:rPr lang="en-US"/>
              <a:t> and </a:t>
            </a:r>
            <a:r>
              <a:rPr lang="en-US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envp</a:t>
            </a:r>
            <a:endParaRPr lang="en-US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0</a:t>
            </a:r>
            <a:br>
              <a:rPr lang="en-US"/>
            </a:br>
            <a:r>
              <a:rPr lang="en-US">
                <a:sym typeface="Wingdings" pitchFamily="2" charset="2"/>
              </a:rPr>
              <a:t> </a:t>
            </a:r>
            <a:r>
              <a:rPr lang="en-US"/>
              <a:t>There is no argument and environment variable at all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A pointer to</a:t>
            </a:r>
          </a:p>
          <a:p>
            <a:pPr lvl="2"/>
            <a:r>
              <a:rPr lang="en-US"/>
              <a:t>Array of string addresses (any valid memory address ends with 0 would be fine)</a:t>
            </a:r>
          </a:p>
          <a:p>
            <a:pPr lvl="2"/>
            <a:r>
              <a:rPr lang="en-US"/>
              <a:t>Ends with ‘\0’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318874-D432-C94B-935D-B431D933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EXECVE()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A59F18-61B7-E84A-A13A-DEBB04A2AC49}"/>
              </a:ext>
            </a:extLst>
          </p:cNvPr>
          <p:cNvSpPr txBox="1"/>
          <p:nvPr/>
        </p:nvSpPr>
        <p:spPr>
          <a:xfrm>
            <a:off x="1449029" y="5718898"/>
            <a:ext cx="7436874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char **</a:t>
            </a:r>
            <a:r>
              <a:rPr lang="en-US" err="1">
                <a:latin typeface="Consolas" panose="020B0609020204030204" pitchFamily="49" charset="0"/>
              </a:rPr>
              <a:t>argv</a:t>
            </a:r>
            <a:r>
              <a:rPr lang="en-US">
                <a:latin typeface="Consolas" panose="020B0609020204030204" pitchFamily="49" charset="0"/>
              </a:rPr>
              <a:t> = {“arg1”, “arg2”, “arg3”, 0}</a:t>
            </a: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char **</a:t>
            </a:r>
            <a:r>
              <a:rPr lang="en-US" err="1">
                <a:latin typeface="Consolas" panose="020B0609020204030204" pitchFamily="49" charset="0"/>
              </a:rPr>
              <a:t>envp</a:t>
            </a:r>
            <a:r>
              <a:rPr lang="en-US">
                <a:latin typeface="Consolas" panose="020B0609020204030204" pitchFamily="49" charset="0"/>
              </a:rPr>
              <a:t> = {“PATH=.”, “SHELL=/bin/bash”, 0}</a:t>
            </a:r>
          </a:p>
        </p:txBody>
      </p:sp>
    </p:spTree>
    <p:extLst>
      <p:ext uri="{BB962C8B-B14F-4D97-AF65-F5344CB8AC3E}">
        <p14:creationId xmlns:p14="http://schemas.microsoft.com/office/powerpoint/2010/main" val="236866165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8FE4C-901A-394A-B481-273291F8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EXECVE(): TEST1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571EC-C560-9142-AA84-30646D441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50" y="1690688"/>
            <a:ext cx="7905154" cy="3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4361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8FE4C-901A-394A-B481-273291F8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EXECVE(): TEST2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A94A7-0371-1F44-902E-999C9A3CC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630050"/>
            <a:ext cx="8191871" cy="357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6675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8FE4C-901A-394A-B481-273291F8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EXECVE(): TEST3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577055-187E-7B47-917C-31926D3D2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57" y="1690688"/>
            <a:ext cx="8398882" cy="28563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40932-8B11-A248-8882-45512A556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hlinkClick r:id="rId4"/>
              </a:rPr>
              <a:t>https://codimd.syssec.org/s/tgjS_Vmi-</a:t>
            </a:r>
            <a:endParaRPr lang="en-US"/>
          </a:p>
          <a:p>
            <a:r>
              <a:rPr lang="en-US"/>
              <a:t>Try to </a:t>
            </a:r>
            <a:r>
              <a:rPr lang="en-US" err="1">
                <a:solidFill>
                  <a:schemeClr val="accent1"/>
                </a:solidFill>
                <a:latin typeface="Consolas" panose="020B0609020204030204" pitchFamily="49" charset="0"/>
              </a:rPr>
              <a:t>strace</a:t>
            </a:r>
            <a:r>
              <a:rPr lang="en-US"/>
              <a:t>  command</a:t>
            </a:r>
          </a:p>
        </p:txBody>
      </p:sp>
    </p:spTree>
    <p:extLst>
      <p:ext uri="{BB962C8B-B14F-4D97-AF65-F5344CB8AC3E}">
        <p14:creationId xmlns:p14="http://schemas.microsoft.com/office/powerpoint/2010/main" val="237032981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AA2EE-C69B-B616-3375-5AAB03D74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00D3D-ABF3-72B1-3537-E7A519BD8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F03F0-3EDD-4319-C8A1-406F9D18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2593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371EA-58CD-1848-BED8-13304C2EF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Get to “main()”?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0E5B8-FAA5-484F-90E3-DE0AF152A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105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5BF12D-67B7-C642-A08E-2A10ABD94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96" y="1690688"/>
            <a:ext cx="5273576" cy="45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A12586-15B4-CB40-8FB9-7111946E2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2998375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Kernel (</a:t>
            </a:r>
            <a:r>
              <a:rPr lang="en-US" err="1">
                <a:latin typeface="Consolas" panose="020B0609020204030204" pitchFamily="49" charset="0"/>
              </a:rPr>
              <a:t>load_elf_binary</a:t>
            </a:r>
            <a:r>
              <a:rPr lang="en-US">
                <a:latin typeface="Consolas" panose="020B0609020204030204" pitchFamily="49" charset="0"/>
              </a:rPr>
              <a:t>()</a:t>
            </a:r>
            <a:r>
              <a:rPr lang="en-US"/>
              <a:t>) Sets-up stack for you: </a:t>
            </a:r>
            <a:r>
              <a:rPr lang="en-US" err="1"/>
              <a:t>argc</a:t>
            </a:r>
            <a:r>
              <a:rPr lang="en-US"/>
              <a:t>, </a:t>
            </a:r>
            <a:r>
              <a:rPr lang="en-US" err="1"/>
              <a:t>argv</a:t>
            </a:r>
            <a:r>
              <a:rPr lang="en-US"/>
              <a:t>, </a:t>
            </a:r>
            <a:r>
              <a:rPr lang="en-US" err="1"/>
              <a:t>envp</a:t>
            </a:r>
            <a:r>
              <a:rPr lang="en-US"/>
              <a:t>, </a:t>
            </a:r>
            <a:r>
              <a:rPr lang="en-US" err="1"/>
              <a:t>auxv</a:t>
            </a:r>
            <a:endParaRPr lang="en-US"/>
          </a:p>
          <a:p>
            <a:pPr lvl="1"/>
            <a:r>
              <a:rPr lang="en-US"/>
              <a:t>File descriptors: 0, 1, 2 (stdin, </a:t>
            </a:r>
            <a:r>
              <a:rPr lang="en-US" err="1"/>
              <a:t>stdout</a:t>
            </a:r>
            <a:r>
              <a:rPr lang="en-US"/>
              <a:t>, stderr)</a:t>
            </a:r>
          </a:p>
          <a:p>
            <a:pPr lvl="1"/>
            <a:r>
              <a:rPr lang="en-US"/>
              <a:t>pass control to  ‘loader’</a:t>
            </a:r>
          </a:p>
          <a:p>
            <a:r>
              <a:rPr lang="en-US"/>
              <a:t>‘loader’ </a:t>
            </a:r>
          </a:p>
          <a:p>
            <a:pPr lvl="1"/>
            <a:r>
              <a:rPr lang="en-US"/>
              <a:t>Relocates shared libraries </a:t>
            </a:r>
          </a:p>
          <a:p>
            <a:pPr lvl="1"/>
            <a:r>
              <a:rPr lang="en-US"/>
              <a:t>Calls ‘pre-initializer(s)’</a:t>
            </a:r>
          </a:p>
          <a:p>
            <a:pPr lvl="1"/>
            <a:r>
              <a:rPr lang="en-US"/>
              <a:t>Then, calls ‘_start()’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6EB87B-B9C0-2E44-B92A-6B3500985C94}"/>
              </a:ext>
            </a:extLst>
          </p:cNvPr>
          <p:cNvSpPr/>
          <p:nvPr/>
        </p:nvSpPr>
        <p:spPr>
          <a:xfrm>
            <a:off x="689528" y="5292546"/>
            <a:ext cx="5018400" cy="1200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latin typeface="Consolas" panose="020B0609020204030204" pitchFamily="49" charset="0"/>
                <a:sym typeface="Wingdings" pitchFamily="2" charset="2"/>
              </a:rPr>
              <a:t>  </a:t>
            </a:r>
            <a:r>
              <a:rPr lang="en-US" sz="2400">
                <a:latin typeface="Consolas" panose="020B0609020204030204" pitchFamily="49" charset="0"/>
              </a:rPr>
              <a:t>_start();</a:t>
            </a:r>
          </a:p>
          <a:p>
            <a:r>
              <a:rPr lang="en-US" sz="2400">
                <a:latin typeface="Consolas" panose="020B0609020204030204" pitchFamily="49" charset="0"/>
                <a:sym typeface="Wingdings" pitchFamily="2" charset="2"/>
              </a:rPr>
              <a:t>  __</a:t>
            </a:r>
            <a:r>
              <a:rPr lang="en-US" sz="2400" err="1">
                <a:latin typeface="Consolas" panose="020B0609020204030204" pitchFamily="49" charset="0"/>
                <a:sym typeface="Wingdings" pitchFamily="2" charset="2"/>
              </a:rPr>
              <a:t>libc_start_main</a:t>
            </a:r>
            <a:r>
              <a:rPr lang="en-US" sz="2400">
                <a:latin typeface="Consolas" panose="020B0609020204030204" pitchFamily="49" charset="0"/>
                <a:sym typeface="Wingdings" pitchFamily="2" charset="2"/>
              </a:rPr>
              <a:t>();</a:t>
            </a:r>
          </a:p>
          <a:p>
            <a:r>
              <a:rPr lang="en-US" sz="2400">
                <a:latin typeface="Consolas" panose="020B0609020204030204" pitchFamily="49" charset="0"/>
                <a:sym typeface="Wingdings" pitchFamily="2" charset="2"/>
              </a:rPr>
              <a:t>  main();</a:t>
            </a:r>
            <a:endParaRPr lang="en-US" sz="2400">
              <a:latin typeface="Consolas" panose="020B0609020204030204" pitchFamily="49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17BC518-62BB-FD44-B8A5-2DD601EB65F6}"/>
              </a:ext>
            </a:extLst>
          </p:cNvPr>
          <p:cNvSpPr/>
          <p:nvPr/>
        </p:nvSpPr>
        <p:spPr>
          <a:xfrm>
            <a:off x="8844084" y="2262812"/>
            <a:ext cx="1113516" cy="2121988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269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464766-B1A2-8F4E-825F-1D5437B35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10" y="2395993"/>
            <a:ext cx="6791153" cy="30314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211B46-7DD7-E94E-9E32-322CAD6CD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F5B80-997F-F344-92B1-7B1DF6AB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106</a:t>
            </a:fld>
            <a:endParaRPr lang="en-US"/>
          </a:p>
        </p:txBody>
      </p:sp>
      <p:sp>
        <p:nvSpPr>
          <p:cNvPr id="20" name="AutoShape 2" descr="A no_std Rust binary - fasterthanli.me">
            <a:extLst>
              <a:ext uri="{FF2B5EF4-FFF2-40B4-BE49-F238E27FC236}">
                <a16:creationId xmlns:a16="http://schemas.microsoft.com/office/drawing/2014/main" id="{AC3C3057-8A8D-AA45-86E2-B9A0A9ABE0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5BD626E-ECEB-D343-82DF-48334F8B82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2527" y="568800"/>
            <a:ext cx="3601346" cy="49518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7F2C8B-8732-9043-8E8D-30A978286445}"/>
              </a:ext>
            </a:extLst>
          </p:cNvPr>
          <p:cNvSpPr/>
          <p:nvPr/>
        </p:nvSpPr>
        <p:spPr>
          <a:xfrm>
            <a:off x="1333263" y="2978554"/>
            <a:ext cx="4536596" cy="202341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0464F2-14E1-524D-920F-59ECD49C99FF}"/>
              </a:ext>
            </a:extLst>
          </p:cNvPr>
          <p:cNvSpPr txBox="1"/>
          <p:nvPr/>
        </p:nvSpPr>
        <p:spPr>
          <a:xfrm>
            <a:off x="1127110" y="1883255"/>
            <a:ext cx="6139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err="1"/>
              <a:t>Zero'ing</a:t>
            </a:r>
            <a:r>
              <a:rPr lang="en-US" sz="2000"/>
              <a:t> %</a:t>
            </a:r>
            <a:r>
              <a:rPr lang="en-US" sz="2000" err="1"/>
              <a:t>ebp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5293338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464766-B1A2-8F4E-825F-1D5437B35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10" y="2395993"/>
            <a:ext cx="6791153" cy="30314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211B46-7DD7-E94E-9E32-322CAD6CD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F5B80-997F-F344-92B1-7B1DF6AB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107</a:t>
            </a:fld>
            <a:endParaRPr lang="en-US"/>
          </a:p>
        </p:txBody>
      </p:sp>
      <p:sp>
        <p:nvSpPr>
          <p:cNvPr id="20" name="AutoShape 2" descr="A no_std Rust binary - fasterthanli.me">
            <a:extLst>
              <a:ext uri="{FF2B5EF4-FFF2-40B4-BE49-F238E27FC236}">
                <a16:creationId xmlns:a16="http://schemas.microsoft.com/office/drawing/2014/main" id="{AC3C3057-8A8D-AA45-86E2-B9A0A9ABE0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5BD626E-ECEB-D343-82DF-48334F8B82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2527" y="568800"/>
            <a:ext cx="3601346" cy="49518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7F2C8B-8732-9043-8E8D-30A978286445}"/>
              </a:ext>
            </a:extLst>
          </p:cNvPr>
          <p:cNvSpPr/>
          <p:nvPr/>
        </p:nvSpPr>
        <p:spPr>
          <a:xfrm>
            <a:off x="1333262" y="3694471"/>
            <a:ext cx="5768085" cy="191728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7523C2-252C-3A44-BE92-BBF48525FB0C}"/>
              </a:ext>
            </a:extLst>
          </p:cNvPr>
          <p:cNvSpPr txBox="1"/>
          <p:nvPr/>
        </p:nvSpPr>
        <p:spPr>
          <a:xfrm>
            <a:off x="1127110" y="1883255"/>
            <a:ext cx="6139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Stack pointer (%</a:t>
            </a:r>
            <a:r>
              <a:rPr lang="en-US" sz="2000" err="1"/>
              <a:t>rsp</a:t>
            </a:r>
            <a:r>
              <a:rPr lang="en-US" sz="2000"/>
              <a:t>) alignment</a:t>
            </a:r>
          </a:p>
        </p:txBody>
      </p:sp>
    </p:spTree>
    <p:extLst>
      <p:ext uri="{BB962C8B-B14F-4D97-AF65-F5344CB8AC3E}">
        <p14:creationId xmlns:p14="http://schemas.microsoft.com/office/powerpoint/2010/main" val="268053927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464766-B1A2-8F4E-825F-1D5437B35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10" y="2395993"/>
            <a:ext cx="6791153" cy="30314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211B46-7DD7-E94E-9E32-322CAD6CD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F5B80-997F-F344-92B1-7B1DF6AB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108</a:t>
            </a:fld>
            <a:endParaRPr lang="en-US"/>
          </a:p>
        </p:txBody>
      </p:sp>
      <p:sp>
        <p:nvSpPr>
          <p:cNvPr id="20" name="AutoShape 2" descr="A no_std Rust binary - fasterthanli.me">
            <a:extLst>
              <a:ext uri="{FF2B5EF4-FFF2-40B4-BE49-F238E27FC236}">
                <a16:creationId xmlns:a16="http://schemas.microsoft.com/office/drawing/2014/main" id="{AC3C3057-8A8D-AA45-86E2-B9A0A9ABE0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5BD626E-ECEB-D343-82DF-48334F8B82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2527" y="568800"/>
            <a:ext cx="3601346" cy="49518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7F2C8B-8732-9043-8E8D-30A978286445}"/>
              </a:ext>
            </a:extLst>
          </p:cNvPr>
          <p:cNvSpPr/>
          <p:nvPr/>
        </p:nvSpPr>
        <p:spPr>
          <a:xfrm>
            <a:off x="1333262" y="3333135"/>
            <a:ext cx="4558719" cy="361336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D6EDDD-354D-3B42-838F-5EB5BFE9DCD1}"/>
              </a:ext>
            </a:extLst>
          </p:cNvPr>
          <p:cNvSpPr/>
          <p:nvPr/>
        </p:nvSpPr>
        <p:spPr>
          <a:xfrm>
            <a:off x="1333263" y="3886201"/>
            <a:ext cx="6358021" cy="105451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24618-664F-E34D-9D9B-5BE64AB70C9C}"/>
              </a:ext>
            </a:extLst>
          </p:cNvPr>
          <p:cNvSpPr txBox="1"/>
          <p:nvPr/>
        </p:nvSpPr>
        <p:spPr>
          <a:xfrm>
            <a:off x="804247" y="5604388"/>
            <a:ext cx="108883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int __</a:t>
            </a:r>
            <a:r>
              <a:rPr lang="en-US" err="1">
                <a:latin typeface="Consolas" panose="020B0609020204030204" pitchFamily="49" charset="0"/>
              </a:rPr>
              <a:t>libc_start_main</a:t>
            </a:r>
            <a:r>
              <a:rPr lang="en-US" b="0" i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(int (*main) (int, char**, char**), int </a:t>
            </a:r>
            <a:r>
              <a:rPr lang="en-US" b="0" i="1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argc</a:t>
            </a:r>
            <a:r>
              <a:rPr lang="en-US" b="0" i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char** </a:t>
            </a:r>
            <a:r>
              <a:rPr lang="en-US" b="0" i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ubp_av</a:t>
            </a:r>
            <a:r>
              <a:rPr lang="en-US" b="0" i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			</a:t>
            </a:r>
            <a:r>
              <a:rPr lang="en-US" b="0" i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void (*</a:t>
            </a:r>
            <a:r>
              <a:rPr lang="en-US" b="0" i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b="0" i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(void), void (*</a:t>
            </a:r>
            <a:r>
              <a:rPr lang="en-US" b="0" i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fini</a:t>
            </a:r>
            <a:r>
              <a:rPr lang="en-US" b="0" i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(void), </a:t>
            </a:r>
          </a:p>
          <a:p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			</a:t>
            </a:r>
            <a:r>
              <a:rPr lang="en-US" b="0" i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void (*</a:t>
            </a:r>
            <a:r>
              <a:rPr lang="en-US" b="0" i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rtld_fini</a:t>
            </a:r>
            <a:r>
              <a:rPr lang="en-US" b="0" i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(void), void (*__unbounded </a:t>
            </a:r>
            <a:r>
              <a:rPr lang="en-US" b="0" i="1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stack_end</a:t>
            </a:r>
            <a:r>
              <a:rPr lang="en-US" b="0" i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));</a:t>
            </a:r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DB1D44-AD6D-774F-8A6F-CF592C1026B0}"/>
              </a:ext>
            </a:extLst>
          </p:cNvPr>
          <p:cNvSpPr txBox="1"/>
          <p:nvPr/>
        </p:nvSpPr>
        <p:spPr>
          <a:xfrm>
            <a:off x="1127110" y="1883255"/>
            <a:ext cx="6139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Setting up arguments for  "__</a:t>
            </a:r>
            <a:r>
              <a:rPr lang="en-US" sz="2000" err="1"/>
              <a:t>libc_start_main</a:t>
            </a:r>
            <a:r>
              <a:rPr lang="en-US" sz="2000"/>
              <a:t>()"</a:t>
            </a:r>
          </a:p>
        </p:txBody>
      </p:sp>
    </p:spTree>
    <p:extLst>
      <p:ext uri="{BB962C8B-B14F-4D97-AF65-F5344CB8AC3E}">
        <p14:creationId xmlns:p14="http://schemas.microsoft.com/office/powerpoint/2010/main" val="398432745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D1D4-4ACC-7241-B800-76CB19DEF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304"/>
          </a:xfrm>
        </p:spPr>
        <p:txBody>
          <a:bodyPr/>
          <a:lstStyle/>
          <a:p>
            <a:r>
              <a:rPr lang="en-US"/>
              <a:t>__</a:t>
            </a:r>
            <a:r>
              <a:rPr lang="en-US" err="1"/>
              <a:t>libc_start_main</a:t>
            </a:r>
            <a:r>
              <a:rPr lang="en-US"/>
              <a:t>();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170A4-FF4B-8F4F-B48C-6160A7E4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109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BAA05-8E3F-0145-89EE-080576CAF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93399"/>
            <a:ext cx="9051400" cy="1753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C3AF0A-E217-D244-A689-41BC91F8B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12" y="3293782"/>
            <a:ext cx="5568750" cy="30647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1E3DF7-E22A-8A4C-9A3C-A35F1ABF1647}"/>
              </a:ext>
            </a:extLst>
          </p:cNvPr>
          <p:cNvSpPr/>
          <p:nvPr/>
        </p:nvSpPr>
        <p:spPr>
          <a:xfrm>
            <a:off x="6659202" y="3711189"/>
            <a:ext cx="53754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</a:rPr>
              <a:t>Takes care of </a:t>
            </a:r>
            <a:r>
              <a:rPr lang="en-US" sz="2000" i="1" err="1">
                <a:latin typeface="Calibri" panose="020F0502020204030204" pitchFamily="34" charset="0"/>
              </a:rPr>
              <a:t>setuid</a:t>
            </a:r>
            <a:r>
              <a:rPr lang="en-US" sz="2000" i="1">
                <a:latin typeface="Calibri" panose="020F0502020204030204" pitchFamily="34" charset="0"/>
              </a:rPr>
              <a:t>,</a:t>
            </a:r>
            <a:r>
              <a:rPr lang="en-US" sz="2000">
                <a:latin typeface="Calibri" panose="020F0502020204030204" pitchFamily="34" charset="0"/>
              </a:rPr>
              <a:t> </a:t>
            </a:r>
            <a:r>
              <a:rPr lang="en-US" sz="2000" i="1" err="1">
                <a:latin typeface="Calibri" panose="020F0502020204030204" pitchFamily="34" charset="0"/>
              </a:rPr>
              <a:t>setgid</a:t>
            </a:r>
            <a:r>
              <a:rPr lang="en-US" sz="2000">
                <a:latin typeface="Calibri" panose="020F0502020204030204" pitchFamily="34" charset="0"/>
              </a:rPr>
              <a:t> 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</a:rPr>
              <a:t>Starts up threading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</a:rPr>
              <a:t>Registers the </a:t>
            </a:r>
            <a:r>
              <a:rPr lang="en-US" sz="2000" b="1" err="1">
                <a:latin typeface="Calibri" panose="020F0502020204030204" pitchFamily="34" charset="0"/>
              </a:rPr>
              <a:t>fini</a:t>
            </a:r>
            <a:r>
              <a:rPr lang="en-US" sz="2000">
                <a:latin typeface="Calibri" panose="020F0502020204030204" pitchFamily="34" charset="0"/>
              </a:rPr>
              <a:t> (our program), and </a:t>
            </a:r>
            <a:r>
              <a:rPr lang="en-US" sz="2000" b="1" err="1">
                <a:latin typeface="Calibri" panose="020F0502020204030204" pitchFamily="34" charset="0"/>
              </a:rPr>
              <a:t>rtld_fini</a:t>
            </a:r>
            <a:r>
              <a:rPr lang="en-US" sz="2000">
                <a:latin typeface="Calibri" panose="020F0502020204030204" pitchFamily="34" charset="0"/>
              </a:rPr>
              <a:t> (run-time loader) arguments to get run by </a:t>
            </a:r>
            <a:r>
              <a:rPr lang="en-US" sz="2000" b="1" err="1">
                <a:latin typeface="Calibri" panose="020F0502020204030204" pitchFamily="34" charset="0"/>
              </a:rPr>
              <a:t>at_exit</a:t>
            </a:r>
            <a:r>
              <a:rPr lang="en-US" sz="2000">
                <a:latin typeface="Calibri" panose="020F0502020204030204" pitchFamily="34" charset="0"/>
              </a:rPr>
              <a:t> </a:t>
            </a:r>
          </a:p>
          <a:p>
            <a:endParaRPr lang="en-US" sz="200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</a:rPr>
              <a:t>Calls the </a:t>
            </a:r>
            <a:r>
              <a:rPr lang="en-US" sz="2000" b="1" err="1">
                <a:latin typeface="Calibri" panose="020F0502020204030204" pitchFamily="34" charset="0"/>
              </a:rPr>
              <a:t>init</a:t>
            </a:r>
            <a:r>
              <a:rPr lang="en-US" sz="2000">
                <a:latin typeface="Calibri" panose="020F0502020204030204" pitchFamily="34" charset="0"/>
              </a:rPr>
              <a:t> argument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</a:rPr>
              <a:t>Calls the </a:t>
            </a:r>
            <a:r>
              <a:rPr lang="en-US" sz="2000" b="1">
                <a:latin typeface="Calibri" panose="020F0502020204030204" pitchFamily="34" charset="0"/>
              </a:rPr>
              <a:t>main</a:t>
            </a:r>
            <a:r>
              <a:rPr lang="en-US" sz="2000">
                <a:latin typeface="Calibri" panose="020F0502020204030204" pitchFamily="34" charset="0"/>
              </a:rPr>
              <a:t> with the </a:t>
            </a:r>
            <a:r>
              <a:rPr lang="en-US" sz="2000" b="1" err="1">
                <a:latin typeface="Calibri" panose="020F0502020204030204" pitchFamily="34" charset="0"/>
              </a:rPr>
              <a:t>argc</a:t>
            </a:r>
            <a:r>
              <a:rPr lang="en-US" sz="2000">
                <a:latin typeface="Calibri" panose="020F0502020204030204" pitchFamily="34" charset="0"/>
              </a:rPr>
              <a:t> and </a:t>
            </a:r>
            <a:r>
              <a:rPr lang="en-US" sz="2000" b="1" err="1">
                <a:latin typeface="Calibri" panose="020F0502020204030204" pitchFamily="34" charset="0"/>
              </a:rPr>
              <a:t>argv</a:t>
            </a:r>
            <a:r>
              <a:rPr lang="en-US" sz="2000">
                <a:latin typeface="Calibri" panose="020F05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</a:rPr>
              <a:t>Calls </a:t>
            </a:r>
            <a:r>
              <a:rPr lang="en-US" sz="2000" b="1">
                <a:latin typeface="Calibri" panose="020F0502020204030204" pitchFamily="34" charset="0"/>
              </a:rPr>
              <a:t>exit</a:t>
            </a:r>
            <a:r>
              <a:rPr lang="en-US" sz="2000">
                <a:latin typeface="Calibri" panose="020F0502020204030204" pitchFamily="34" charset="0"/>
              </a:rPr>
              <a:t> with the return value of main</a:t>
            </a:r>
            <a:endParaRPr lang="en-US" sz="200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30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56122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678461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some_function</a:t>
            </a:r>
            <a:r>
              <a:rPr lang="en-US"/>
              <a:t>()</a:t>
            </a:r>
          </a:p>
          <a:p>
            <a:pPr algn="ctr"/>
            <a:r>
              <a:rPr lang="en-US"/>
              <a:t>Open </a:t>
            </a:r>
            <a:r>
              <a:rPr lang="en-US" err="1"/>
              <a:t>a.txt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3962241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27011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84638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16168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6B38DC-9504-9847-A4AA-9AAF023B899A}"/>
              </a:ext>
            </a:extLst>
          </p:cNvPr>
          <p:cNvSpPr txBox="1"/>
          <p:nvPr/>
        </p:nvSpPr>
        <p:spPr>
          <a:xfrm>
            <a:off x="7690757" y="519536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14A4BD-FDEB-214A-8556-6AA4B8F73E45}"/>
              </a:ext>
            </a:extLst>
          </p:cNvPr>
          <p:cNvCxnSpPr/>
          <p:nvPr/>
        </p:nvCxnSpPr>
        <p:spPr>
          <a:xfrm>
            <a:off x="8425543" y="5380027"/>
            <a:ext cx="99604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68868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32AD905-379F-0845-9D00-0D3A58F26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96" y="1690688"/>
            <a:ext cx="5273576" cy="45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710628-5B5A-224A-8025-D428DB6B7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__</a:t>
            </a:r>
            <a:r>
              <a:rPr lang="en-US" sz="4000" err="1"/>
              <a:t>libc_start_main</a:t>
            </a:r>
            <a:r>
              <a:rPr lang="en-US" sz="400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E1709-9492-8740-8D80-01D50DB6D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sym typeface="Wingdings" pitchFamily="2" charset="2"/>
              </a:rPr>
              <a:t> 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__</a:t>
            </a:r>
            <a:r>
              <a:rPr lang="en-US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libc_init_first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pPr marL="457200" lvl="1" indent="0">
              <a:buNone/>
            </a:pPr>
            <a:r>
              <a:rPr lang="en-US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sym typeface="Wingdings" pitchFamily="2" charset="2"/>
              </a:rPr>
              <a:t> 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__</a:t>
            </a:r>
            <a:r>
              <a:rPr lang="en-US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libc_init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  <a:sym typeface="Wingdings" pitchFamily="2" charset="2"/>
              </a:rPr>
              <a:t> </a:t>
            </a:r>
            <a:r>
              <a:rPr lang="en-US">
                <a:latin typeface="Consolas" panose="020B0609020204030204" pitchFamily="49" charset="0"/>
              </a:rPr>
              <a:t>__</a:t>
            </a:r>
            <a:r>
              <a:rPr lang="en-US" err="1">
                <a:latin typeface="Consolas" panose="020B0609020204030204" pitchFamily="49" charset="0"/>
              </a:rPr>
              <a:t>libc_csu_init</a:t>
            </a:r>
            <a:r>
              <a:rPr lang="en-US">
                <a:latin typeface="Consolas" panose="020B0609020204030204" pitchFamily="49" charset="0"/>
              </a:rPr>
              <a:t>();</a:t>
            </a:r>
            <a:endParaRPr lang="en-US"/>
          </a:p>
          <a:p>
            <a:pPr lvl="2"/>
            <a:r>
              <a:rPr lang="en-US"/>
              <a:t>Call all </a:t>
            </a:r>
            <a:r>
              <a:rPr lang="en-US" i="1"/>
              <a:t>constructors</a:t>
            </a:r>
            <a:r>
              <a:rPr lang="en-US"/>
              <a:t> in the program</a:t>
            </a:r>
          </a:p>
          <a:p>
            <a:pPr lvl="2"/>
            <a:r>
              <a:rPr lang="en-US"/>
              <a:t>Usually, we rarely have </a:t>
            </a:r>
            <a:r>
              <a:rPr lang="en-US">
                <a:latin typeface="Consolas" panose="020B0609020204030204" pitchFamily="49" charset="0"/>
              </a:rPr>
              <a:t>constructors</a:t>
            </a:r>
            <a:r>
              <a:rPr lang="en-US"/>
              <a:t>, </a:t>
            </a:r>
            <a:br>
              <a:rPr lang="en-US"/>
            </a:br>
            <a:r>
              <a:rPr lang="en-US"/>
              <a:t>but this function still resides in </a:t>
            </a:r>
            <a:br>
              <a:rPr lang="en-US"/>
            </a:br>
            <a:r>
              <a:rPr lang="en-US"/>
              <a:t>the program’s address space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Finally,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</a:t>
            </a:r>
            <a:r>
              <a:rPr lang="en-US">
                <a:latin typeface="Consolas" panose="020B0609020204030204" pitchFamily="49" charset="0"/>
              </a:rPr>
              <a:t>main();</a:t>
            </a:r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CD1881-209A-6E4D-994F-1173F99D0FE2}"/>
              </a:ext>
            </a:extLst>
          </p:cNvPr>
          <p:cNvSpPr/>
          <p:nvPr/>
        </p:nvSpPr>
        <p:spPr>
          <a:xfrm>
            <a:off x="7922309" y="3638363"/>
            <a:ext cx="1811626" cy="623961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6852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09E6-E90D-9BBB-86DD-5129508C8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olas" panose="020B0609020204030204" pitchFamily="49" charset="0"/>
              </a:rPr>
              <a:t>__</a:t>
            </a:r>
            <a:r>
              <a:rPr lang="en-US" err="1">
                <a:latin typeface="Consolas" panose="020B0609020204030204" pitchFamily="49" charset="0"/>
              </a:rPr>
              <a:t>libc_csu_</a:t>
            </a:r>
            <a:r>
              <a:rPr lang="en-US" sz="4000" err="1">
                <a:latin typeface="Consolas" panose="020B0609020204030204" pitchFamily="49" charset="0"/>
              </a:rPr>
              <a:t>init</a:t>
            </a:r>
            <a:r>
              <a:rPr lang="en-US">
                <a:latin typeface="Consolas" panose="020B0609020204030204" pitchFamily="49" charset="0"/>
              </a:rPr>
              <a:t>();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97DC7-2C0A-DE1C-F9D1-FCD4347A6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29F130-A849-F99F-5798-09E2F7E23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16" y="1519093"/>
            <a:ext cx="5366871" cy="4973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B8F276-8700-0056-C3EF-95C23A767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648" y="845344"/>
            <a:ext cx="4967736" cy="56475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9BEA3E-A325-0EC0-8085-A0BEB552CD6D}"/>
              </a:ext>
            </a:extLst>
          </p:cNvPr>
          <p:cNvSpPr/>
          <p:nvPr/>
        </p:nvSpPr>
        <p:spPr>
          <a:xfrm>
            <a:off x="1437818" y="5393180"/>
            <a:ext cx="2995637" cy="25247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e Callout 1 (Accent Bar) 10">
            <a:extLst>
              <a:ext uri="{FF2B5EF4-FFF2-40B4-BE49-F238E27FC236}">
                <a16:creationId xmlns:a16="http://schemas.microsoft.com/office/drawing/2014/main" id="{90F9DBB4-4ED8-3FE6-254E-D26F0119C8D9}"/>
              </a:ext>
            </a:extLst>
          </p:cNvPr>
          <p:cNvSpPr/>
          <p:nvPr/>
        </p:nvSpPr>
        <p:spPr>
          <a:xfrm>
            <a:off x="5153890" y="5134666"/>
            <a:ext cx="1283855" cy="558451"/>
          </a:xfrm>
          <a:prstGeom prst="accentCallout1">
            <a:avLst>
              <a:gd name="adj1" fmla="val 18750"/>
              <a:gd name="adj2" fmla="val -8333"/>
              <a:gd name="adj3" fmla="val 69498"/>
              <a:gd name="adj4" fmla="val -5488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Function call with 3 arguments</a:t>
            </a:r>
          </a:p>
        </p:txBody>
      </p:sp>
    </p:spTree>
    <p:extLst>
      <p:ext uri="{BB962C8B-B14F-4D97-AF65-F5344CB8AC3E}">
        <p14:creationId xmlns:p14="http://schemas.microsoft.com/office/powerpoint/2010/main" val="265434354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D0DB-350F-FD49-B72A-0777915A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72" y="160858"/>
            <a:ext cx="10515600" cy="1325563"/>
          </a:xfrm>
        </p:spPr>
        <p:txBody>
          <a:bodyPr/>
          <a:lstStyle/>
          <a:p>
            <a:r>
              <a:rPr lang="en-US"/>
              <a:t>Controlling %</a:t>
            </a:r>
            <a:r>
              <a:rPr lang="en-US" err="1">
                <a:latin typeface="Consolas" panose="020B0609020204030204" pitchFamily="49" charset="0"/>
              </a:rPr>
              <a:t>rdx</a:t>
            </a:r>
            <a:r>
              <a:rPr lang="en-US"/>
              <a:t> via </a:t>
            </a:r>
            <a:r>
              <a:rPr lang="en-US">
                <a:latin typeface="Consolas" panose="020B0609020204030204" pitchFamily="49" charset="0"/>
              </a:rPr>
              <a:t>__</a:t>
            </a:r>
            <a:r>
              <a:rPr lang="en-US" err="1">
                <a:latin typeface="Consolas" panose="020B0609020204030204" pitchFamily="49" charset="0"/>
              </a:rPr>
              <a:t>libc_csu_</a:t>
            </a:r>
            <a:r>
              <a:rPr lang="en-US" sz="4000" err="1">
                <a:latin typeface="Consolas" panose="020B0609020204030204" pitchFamily="49" charset="0"/>
              </a:rPr>
              <a:t>init</a:t>
            </a:r>
            <a:r>
              <a:rPr lang="en-US">
                <a:latin typeface="Consolas" panose="020B0609020204030204" pitchFamily="49" charset="0"/>
              </a:rPr>
              <a:t>();</a:t>
            </a:r>
          </a:p>
        </p:txBody>
      </p:sp>
      <p:pic>
        <p:nvPicPr>
          <p:cNvPr id="5" name="Content Placeholder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A3EBF354-4EA6-3A41-A869-8DEDACA83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6026" y="1825625"/>
            <a:ext cx="10459947" cy="433931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5124DE-9C1D-4C41-A7A4-8116B4870D11}"/>
              </a:ext>
            </a:extLst>
          </p:cNvPr>
          <p:cNvSpPr/>
          <p:nvPr/>
        </p:nvSpPr>
        <p:spPr>
          <a:xfrm>
            <a:off x="6079672" y="4177168"/>
            <a:ext cx="1904999" cy="1999795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FB3C720D-53BF-924B-979D-6FF7CCD7C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176963"/>
            <a:ext cx="6921500" cy="660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EDC1C3-5EB5-384F-AD3D-BE78D941BA7F}"/>
              </a:ext>
            </a:extLst>
          </p:cNvPr>
          <p:cNvSpPr/>
          <p:nvPr/>
        </p:nvSpPr>
        <p:spPr>
          <a:xfrm>
            <a:off x="4062186" y="6211482"/>
            <a:ext cx="3809999" cy="585332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AFFF4D-D6AD-8D48-896C-18790E203DD2}"/>
              </a:ext>
            </a:extLst>
          </p:cNvPr>
          <p:cNvSpPr/>
          <p:nvPr/>
        </p:nvSpPr>
        <p:spPr>
          <a:xfrm>
            <a:off x="6036129" y="1880283"/>
            <a:ext cx="3238500" cy="1156832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D9A644-B7F8-5841-B3BD-839C9473809F}"/>
              </a:ext>
            </a:extLst>
          </p:cNvPr>
          <p:cNvSpPr txBox="1"/>
          <p:nvPr/>
        </p:nvSpPr>
        <p:spPr>
          <a:xfrm>
            <a:off x="5885652" y="1259330"/>
            <a:ext cx="5553187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800"/>
              <a:t>Set %</a:t>
            </a:r>
            <a:r>
              <a:rPr lang="en-US" sz="2800" err="1"/>
              <a:t>rdx</a:t>
            </a:r>
            <a:r>
              <a:rPr lang="en-US" sz="2800"/>
              <a:t>, %</a:t>
            </a:r>
            <a:r>
              <a:rPr lang="en-US" sz="2800" err="1"/>
              <a:t>rsi</a:t>
            </a:r>
            <a:r>
              <a:rPr lang="en-US" sz="2800"/>
              <a:t>, %</a:t>
            </a:r>
            <a:r>
              <a:rPr lang="en-US" sz="2800" err="1"/>
              <a:t>rdi</a:t>
            </a:r>
            <a:r>
              <a:rPr lang="en-US" sz="2800"/>
              <a:t> and call </a:t>
            </a:r>
            <a:r>
              <a:rPr lang="en-US" sz="2800" err="1"/>
              <a:t>execve</a:t>
            </a:r>
            <a:r>
              <a:rPr lang="en-US" sz="280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7861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build="allAtOnce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D0DB-350F-FD49-B72A-0777915A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Controlling %</a:t>
            </a:r>
            <a:r>
              <a:rPr lang="en-US" err="1"/>
              <a:t>rdx</a:t>
            </a:r>
            <a:endParaRPr lang="en-US"/>
          </a:p>
        </p:txBody>
      </p:sp>
      <p:pic>
        <p:nvPicPr>
          <p:cNvPr id="5" name="Content Placeholder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A3EBF354-4EA6-3A41-A869-8DEDACA83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86" y="1690688"/>
            <a:ext cx="5366044" cy="42991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76ED93-8AA2-AB41-AF92-BCBDAB487B31}"/>
              </a:ext>
            </a:extLst>
          </p:cNvPr>
          <p:cNvSpPr txBox="1"/>
          <p:nvPr/>
        </p:nvSpPr>
        <p:spPr>
          <a:xfrm>
            <a:off x="5894400" y="1690688"/>
            <a:ext cx="62360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Set %r13 = 0 </a:t>
            </a:r>
            <a:r>
              <a:rPr lang="en-US">
                <a:latin typeface="Consolas" panose="020B0609020204030204" pitchFamily="49" charset="0"/>
                <a:sym typeface="Wingdings" pitchFamily="2" charset="2"/>
              </a:rPr>
              <a:t></a:t>
            </a:r>
            <a:r>
              <a:rPr lang="en-US">
                <a:latin typeface="Consolas" panose="020B0609020204030204" pitchFamily="49" charset="0"/>
              </a:rPr>
              <a:t> %</a:t>
            </a:r>
            <a:r>
              <a:rPr lang="en-US" err="1">
                <a:latin typeface="Consolas" panose="020B0609020204030204" pitchFamily="49" charset="0"/>
              </a:rPr>
              <a:t>rdx</a:t>
            </a:r>
            <a:r>
              <a:rPr lang="en-US">
                <a:latin typeface="Consolas" panose="020B0609020204030204" pitchFamily="49" charset="0"/>
              </a:rPr>
              <a:t> = 0</a:t>
            </a:r>
          </a:p>
          <a:p>
            <a:r>
              <a:rPr lang="en-US">
                <a:latin typeface="Consolas" panose="020B0609020204030204" pitchFamily="49" charset="0"/>
              </a:rPr>
              <a:t>Set %r14 = 0 </a:t>
            </a:r>
            <a:r>
              <a:rPr lang="en-US">
                <a:latin typeface="Consolas" panose="020B0609020204030204" pitchFamily="49" charset="0"/>
                <a:sym typeface="Wingdings" pitchFamily="2" charset="2"/>
              </a:rPr>
              <a:t></a:t>
            </a:r>
            <a:r>
              <a:rPr lang="en-US">
                <a:latin typeface="Consolas" panose="020B0609020204030204" pitchFamily="49" charset="0"/>
              </a:rPr>
              <a:t> %</a:t>
            </a:r>
            <a:r>
              <a:rPr lang="en-US" err="1">
                <a:latin typeface="Consolas" panose="020B0609020204030204" pitchFamily="49" charset="0"/>
              </a:rPr>
              <a:t>rsi</a:t>
            </a:r>
            <a:r>
              <a:rPr lang="en-US">
                <a:latin typeface="Consolas" panose="020B0609020204030204" pitchFamily="49" charset="0"/>
              </a:rPr>
              <a:t> = 0</a:t>
            </a:r>
          </a:p>
          <a:p>
            <a:r>
              <a:rPr lang="en-US">
                <a:latin typeface="Consolas" panose="020B0609020204030204" pitchFamily="49" charset="0"/>
              </a:rPr>
              <a:t>Set %r15 = string </a:t>
            </a:r>
            <a:r>
              <a:rPr lang="en-US">
                <a:latin typeface="Consolas" panose="020B0609020204030204" pitchFamily="49" charset="0"/>
                <a:sym typeface="Wingdings" pitchFamily="2" charset="2"/>
              </a:rPr>
              <a:t> $</a:t>
            </a:r>
            <a:r>
              <a:rPr lang="en-US" err="1">
                <a:latin typeface="Consolas" panose="020B0609020204030204" pitchFamily="49" charset="0"/>
              </a:rPr>
              <a:t>rdi</a:t>
            </a:r>
            <a:r>
              <a:rPr lang="en-US">
                <a:latin typeface="Consolas" panose="020B0609020204030204" pitchFamily="49" charset="0"/>
              </a:rPr>
              <a:t> = $r15</a:t>
            </a:r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  <a:t>d </a:t>
            </a:r>
            <a:r>
              <a:rPr lang="en-US">
                <a:latin typeface="Consolas" panose="020B0609020204030204" pitchFamily="49" charset="0"/>
              </a:rPr>
              <a:t>(lower 4bytes)</a:t>
            </a:r>
          </a:p>
          <a:p>
            <a:r>
              <a:rPr lang="en-US" err="1">
                <a:latin typeface="Consolas" panose="020B0609020204030204" pitchFamily="49" charset="0"/>
              </a:rPr>
              <a:t>callq</a:t>
            </a:r>
            <a:r>
              <a:rPr lang="en-US">
                <a:latin typeface="Consolas" panose="020B0609020204030204" pitchFamily="49" charset="0"/>
              </a:rPr>
              <a:t> *(%r12, %</a:t>
            </a:r>
            <a:r>
              <a:rPr lang="en-US" err="1">
                <a:latin typeface="Consolas" panose="020B0609020204030204" pitchFamily="49" charset="0"/>
              </a:rPr>
              <a:t>rbx</a:t>
            </a:r>
            <a:r>
              <a:rPr lang="en-US">
                <a:latin typeface="Consolas" panose="020B0609020204030204" pitchFamily="49" charset="0"/>
              </a:rPr>
              <a:t>, 8);</a:t>
            </a:r>
          </a:p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60C58D-73F6-CB42-8C5A-4BF5D6E79455}"/>
              </a:ext>
            </a:extLst>
          </p:cNvPr>
          <p:cNvSpPr/>
          <p:nvPr/>
        </p:nvSpPr>
        <p:spPr>
          <a:xfrm>
            <a:off x="391886" y="1690688"/>
            <a:ext cx="3238500" cy="115683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F05ACF-7F34-0245-BE4B-73459FA0D531}"/>
              </a:ext>
            </a:extLst>
          </p:cNvPr>
          <p:cNvSpPr/>
          <p:nvPr/>
        </p:nvSpPr>
        <p:spPr>
          <a:xfrm>
            <a:off x="6158400" y="3886318"/>
            <a:ext cx="5887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Consolas" panose="020B0609020204030204" pitchFamily="49" charset="0"/>
              </a:rPr>
              <a:t>%r15</a:t>
            </a:r>
            <a:r>
              <a:rPr lang="en-US" sz="2400" b="1">
                <a:solidFill>
                  <a:srgbClr val="C00000"/>
                </a:solidFill>
                <a:latin typeface="Consolas" panose="020B0609020204030204" pitchFamily="49" charset="0"/>
              </a:rPr>
              <a:t>d</a:t>
            </a:r>
            <a:r>
              <a:rPr lang="en-US" sz="2400">
                <a:latin typeface="Consolas" panose="020B0609020204030204" pitchFamily="49" charset="0"/>
              </a:rPr>
              <a:t> </a:t>
            </a:r>
            <a:r>
              <a:rPr lang="en-US" sz="2400">
                <a:latin typeface="Consolas" panose="020B0609020204030204" pitchFamily="49" charset="0"/>
                <a:sym typeface="Wingdings" pitchFamily="2" charset="2"/>
              </a:rPr>
              <a:t></a:t>
            </a:r>
            <a:r>
              <a:rPr lang="en-US" sz="2400">
                <a:latin typeface="Consolas" panose="020B0609020204030204" pitchFamily="49" charset="0"/>
              </a:rPr>
              <a:t> %</a:t>
            </a:r>
            <a:r>
              <a:rPr lang="en-US" sz="2400" err="1">
                <a:latin typeface="Consolas" panose="020B0609020204030204" pitchFamily="49" charset="0"/>
              </a:rPr>
              <a:t>edi</a:t>
            </a:r>
            <a:r>
              <a:rPr lang="en-US" sz="2400">
                <a:latin typeface="Consolas" panose="020B0609020204030204" pitchFamily="49" charset="0"/>
              </a:rPr>
              <a:t>; </a:t>
            </a:r>
            <a:br>
              <a:rPr lang="en-US" sz="2400">
                <a:latin typeface="Consolas" panose="020B0609020204030204" pitchFamily="49" charset="0"/>
              </a:rPr>
            </a:br>
            <a:endParaRPr lang="en-US" sz="2400">
              <a:latin typeface="Consolas" panose="020B0609020204030204" pitchFamily="49" charset="0"/>
            </a:endParaRPr>
          </a:p>
          <a:p>
            <a:r>
              <a:rPr lang="en-US"/>
              <a:t>we first can set </a:t>
            </a:r>
            <a:r>
              <a:rPr lang="en-US">
                <a:latin typeface="Consolas" panose="020B0609020204030204" pitchFamily="49" charset="0"/>
              </a:rPr>
              <a:t>%</a:t>
            </a:r>
            <a:r>
              <a:rPr lang="en-US" err="1">
                <a:latin typeface="Consolas" panose="020B0609020204030204" pitchFamily="49" charset="0"/>
              </a:rPr>
              <a:t>rdi</a:t>
            </a:r>
            <a:r>
              <a:rPr lang="en-US">
                <a:latin typeface="Consolas" panose="020B0609020204030204" pitchFamily="49" charset="0"/>
              </a:rPr>
              <a:t> </a:t>
            </a:r>
            <a:r>
              <a:rPr lang="en-US"/>
              <a:t>as some string address and then set </a:t>
            </a:r>
            <a:r>
              <a:rPr lang="en-US">
                <a:latin typeface="Consolas" panose="020B0609020204030204" pitchFamily="49" charset="0"/>
              </a:rPr>
              <a:t>%r15 </a:t>
            </a:r>
            <a:r>
              <a:rPr lang="en-US"/>
              <a:t>as the same value.</a:t>
            </a:r>
          </a:p>
          <a:p>
            <a:endParaRPr lang="en-US"/>
          </a:p>
          <a:p>
            <a:r>
              <a:rPr lang="en-US"/>
              <a:t>In this case, </a:t>
            </a:r>
            <a:br>
              <a:rPr lang="en-US"/>
            </a:br>
            <a:r>
              <a:rPr lang="en-US"/>
              <a:t>	</a:t>
            </a:r>
            <a:r>
              <a:rPr lang="en-US">
                <a:latin typeface="Consolas" panose="020B0609020204030204" pitchFamily="49" charset="0"/>
              </a:rPr>
              <a:t>mov %r15d, %</a:t>
            </a:r>
            <a:r>
              <a:rPr lang="en-US" err="1">
                <a:latin typeface="Consolas" panose="020B0609020204030204" pitchFamily="49" charset="0"/>
              </a:rPr>
              <a:t>edi</a:t>
            </a:r>
            <a:r>
              <a:rPr lang="en-US">
                <a:latin typeface="Consolas" panose="020B0609020204030204" pitchFamily="49" charset="0"/>
              </a:rPr>
              <a:t> </a:t>
            </a:r>
            <a:r>
              <a:rPr lang="en-US"/>
              <a:t>will make no different</a:t>
            </a:r>
          </a:p>
        </p:txBody>
      </p:sp>
    </p:spTree>
    <p:extLst>
      <p:ext uri="{BB962C8B-B14F-4D97-AF65-F5344CB8AC3E}">
        <p14:creationId xmlns:p14="http://schemas.microsoft.com/office/powerpoint/2010/main" val="311223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D0DB-350F-FD49-B72A-0777915A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Consolas" panose="020B0609020204030204" pitchFamily="49" charset="0"/>
              </a:rPr>
              <a:t>callq</a:t>
            </a:r>
            <a:r>
              <a:rPr lang="en-US">
                <a:latin typeface="Consolas" panose="020B0609020204030204" pitchFamily="49" charset="0"/>
              </a:rPr>
              <a:t> *(%r12, %</a:t>
            </a:r>
            <a:r>
              <a:rPr lang="en-US" err="1">
                <a:latin typeface="Consolas" panose="020B0609020204030204" pitchFamily="49" charset="0"/>
              </a:rPr>
              <a:t>rbx</a:t>
            </a:r>
            <a:r>
              <a:rPr lang="en-US">
                <a:latin typeface="Consolas" panose="020B0609020204030204" pitchFamily="49" charset="0"/>
              </a:rPr>
              <a:t>, 8)</a:t>
            </a:r>
            <a:endParaRPr lang="en-US"/>
          </a:p>
        </p:txBody>
      </p:sp>
      <p:pic>
        <p:nvPicPr>
          <p:cNvPr id="5" name="Content Placeholder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A3EBF354-4EA6-3A41-A869-8DEDACA83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86" y="1690688"/>
            <a:ext cx="5366044" cy="42991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76ED93-8AA2-AB41-AF92-BCBDAB487B31}"/>
              </a:ext>
            </a:extLst>
          </p:cNvPr>
          <p:cNvSpPr txBox="1"/>
          <p:nvPr/>
        </p:nvSpPr>
        <p:spPr>
          <a:xfrm>
            <a:off x="6096000" y="2629976"/>
            <a:ext cx="553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</a:rPr>
              <a:t>Indirect function call to </a:t>
            </a:r>
            <a:r>
              <a:rPr lang="en-US" sz="2400" i="1">
                <a:latin typeface="Calibri" panose="020F0502020204030204" pitchFamily="34" charset="0"/>
              </a:rPr>
              <a:t>a memory operand</a:t>
            </a:r>
            <a:br>
              <a:rPr lang="en-US" sz="2400" i="1">
                <a:latin typeface="Calibri" panose="020F0502020204030204" pitchFamily="34" charset="0"/>
              </a:rPr>
            </a:br>
            <a:endParaRPr lang="en-US" sz="2400" i="1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</a:rPr>
              <a:t>AT&amp;T Memory Referencing SYNTAX 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590E74-3D96-5745-B7FB-0DD0D5C4B95C}"/>
              </a:ext>
            </a:extLst>
          </p:cNvPr>
          <p:cNvSpPr/>
          <p:nvPr/>
        </p:nvSpPr>
        <p:spPr>
          <a:xfrm>
            <a:off x="6192000" y="5073823"/>
            <a:ext cx="5193928" cy="8309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err="1"/>
              <a:t>seg:offset</a:t>
            </a:r>
            <a:r>
              <a:rPr lang="en-US" sz="2400"/>
              <a:t> (base, </a:t>
            </a:r>
            <a:r>
              <a:rPr lang="en-US" sz="2400" err="1"/>
              <a:t>idx</a:t>
            </a:r>
            <a:r>
              <a:rPr lang="en-US" sz="2400"/>
              <a:t>, scale)</a:t>
            </a:r>
            <a:br>
              <a:rPr lang="en-US" sz="2400"/>
            </a:br>
            <a:r>
              <a:rPr lang="en-US" sz="2400"/>
              <a:t>	</a:t>
            </a:r>
            <a:r>
              <a:rPr lang="en-US" sz="2400">
                <a:sym typeface="Wingdings" pitchFamily="2" charset="2"/>
              </a:rPr>
              <a:t> base + </a:t>
            </a:r>
            <a:r>
              <a:rPr lang="en-US" sz="2400" err="1">
                <a:sym typeface="Wingdings" pitchFamily="2" charset="2"/>
              </a:rPr>
              <a:t>idx</a:t>
            </a:r>
            <a:r>
              <a:rPr lang="en-US" sz="2400">
                <a:sym typeface="Wingdings" pitchFamily="2" charset="2"/>
              </a:rPr>
              <a:t> * scale + </a:t>
            </a:r>
            <a:r>
              <a:rPr lang="en-US" sz="2400" err="1">
                <a:sym typeface="Wingdings" pitchFamily="2" charset="2"/>
              </a:rPr>
              <a:t>seg:offset</a:t>
            </a:r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F24D39-A578-C641-BF39-F99C1822F65C}"/>
              </a:ext>
            </a:extLst>
          </p:cNvPr>
          <p:cNvSpPr/>
          <p:nvPr/>
        </p:nvSpPr>
        <p:spPr>
          <a:xfrm>
            <a:off x="6288000" y="1445035"/>
            <a:ext cx="5001928" cy="1446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err="1">
                <a:latin typeface="Consolas" panose="020B0609020204030204" pitchFamily="49" charset="0"/>
              </a:rPr>
              <a:t>callq</a:t>
            </a:r>
            <a:r>
              <a:rPr lang="en-US" sz="2400">
                <a:latin typeface="Consolas" panose="020B0609020204030204" pitchFamily="49" charset="0"/>
              </a:rPr>
              <a:t> *(%r12, %</a:t>
            </a:r>
            <a:r>
              <a:rPr lang="en-US" sz="2400" err="1">
                <a:latin typeface="Consolas" panose="020B0609020204030204" pitchFamily="49" charset="0"/>
              </a:rPr>
              <a:t>rbx</a:t>
            </a:r>
            <a:r>
              <a:rPr lang="en-US" sz="2400">
                <a:latin typeface="Consolas" panose="020B0609020204030204" pitchFamily="49" charset="0"/>
              </a:rPr>
              <a:t>, 8)</a:t>
            </a:r>
          </a:p>
          <a:p>
            <a:endParaRPr lang="en-US" sz="2400">
              <a:latin typeface="Calibri" panose="020F0502020204030204" pitchFamily="34" charset="0"/>
            </a:endParaRPr>
          </a:p>
          <a:p>
            <a:r>
              <a:rPr lang="en-US" sz="2000" err="1">
                <a:latin typeface="Consolas" panose="020B0609020204030204" pitchFamily="49" charset="0"/>
              </a:rPr>
              <a:t>func_ptr</a:t>
            </a:r>
            <a:r>
              <a:rPr lang="en-US" sz="2000">
                <a:latin typeface="Consolas" panose="020B0609020204030204" pitchFamily="49" charset="0"/>
              </a:rPr>
              <a:t> = %r12 + [%</a:t>
            </a:r>
            <a:r>
              <a:rPr lang="en-US" sz="2000" err="1">
                <a:latin typeface="Consolas" panose="020B0609020204030204" pitchFamily="49" charset="0"/>
              </a:rPr>
              <a:t>rbx</a:t>
            </a:r>
            <a:r>
              <a:rPr lang="en-US" sz="2000">
                <a:latin typeface="Consolas" panose="020B0609020204030204" pitchFamily="49" charset="0"/>
              </a:rPr>
              <a:t> * 8]</a:t>
            </a:r>
          </a:p>
          <a:p>
            <a:r>
              <a:rPr lang="en-US" sz="2000" err="1">
                <a:latin typeface="Consolas" panose="020B0609020204030204" pitchFamily="49" charset="0"/>
              </a:rPr>
              <a:t>func_ptr</a:t>
            </a:r>
            <a:r>
              <a:rPr lang="en-US" sz="2000">
                <a:latin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84236059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D0DB-350F-FD49-B72A-0777915A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Consolas" panose="020B0609020204030204" pitchFamily="49" charset="0"/>
              </a:rPr>
              <a:t>callq</a:t>
            </a:r>
            <a:r>
              <a:rPr lang="en-US">
                <a:latin typeface="Consolas" panose="020B0609020204030204" pitchFamily="49" charset="0"/>
              </a:rPr>
              <a:t> *(%r12, %</a:t>
            </a:r>
            <a:r>
              <a:rPr lang="en-US" err="1">
                <a:latin typeface="Consolas" panose="020B0609020204030204" pitchFamily="49" charset="0"/>
              </a:rPr>
              <a:t>rbx</a:t>
            </a:r>
            <a:r>
              <a:rPr lang="en-US">
                <a:latin typeface="Consolas" panose="020B0609020204030204" pitchFamily="49" charset="0"/>
              </a:rPr>
              <a:t>, 8)</a:t>
            </a:r>
            <a:endParaRPr lang="en-US"/>
          </a:p>
        </p:txBody>
      </p:sp>
      <p:pic>
        <p:nvPicPr>
          <p:cNvPr id="5" name="Content Placeholder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A3EBF354-4EA6-3A41-A869-8DEDACA83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86" y="1690688"/>
            <a:ext cx="5366044" cy="42991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76ED93-8AA2-AB41-AF92-BCBDAB487B31}"/>
              </a:ext>
            </a:extLst>
          </p:cNvPr>
          <p:cNvSpPr txBox="1"/>
          <p:nvPr/>
        </p:nvSpPr>
        <p:spPr>
          <a:xfrm>
            <a:off x="6096000" y="3321000"/>
            <a:ext cx="55533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Example:</a:t>
            </a:r>
          </a:p>
          <a:p>
            <a:r>
              <a:rPr lang="en-US" sz="2400"/>
              <a:t>	Set %</a:t>
            </a:r>
            <a:r>
              <a:rPr lang="en-US" sz="2400" err="1"/>
              <a:t>rbx</a:t>
            </a:r>
            <a:r>
              <a:rPr lang="en-US" sz="2400"/>
              <a:t> = 0 </a:t>
            </a:r>
            <a:r>
              <a:rPr lang="en-US" sz="2400">
                <a:sym typeface="Wingdings" pitchFamily="2" charset="2"/>
              </a:rPr>
              <a:t></a:t>
            </a:r>
            <a:r>
              <a:rPr lang="en-US" sz="2400"/>
              <a:t> %r12[0]</a:t>
            </a:r>
          </a:p>
          <a:p>
            <a:r>
              <a:rPr lang="en-US" sz="2400"/>
              <a:t>Meaning:</a:t>
            </a:r>
          </a:p>
          <a:p>
            <a:r>
              <a:rPr lang="en-US" sz="2400"/>
              <a:t>	Getting the value from the address</a:t>
            </a:r>
          </a:p>
          <a:p>
            <a:r>
              <a:rPr lang="en-US" sz="2400"/>
              <a:t>	pointed by %r12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AF26F3-1350-CF43-AF0D-DA4F61CEE7CE}"/>
              </a:ext>
            </a:extLst>
          </p:cNvPr>
          <p:cNvSpPr/>
          <p:nvPr/>
        </p:nvSpPr>
        <p:spPr>
          <a:xfrm>
            <a:off x="6153600" y="1538635"/>
            <a:ext cx="5001928" cy="1446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err="1">
                <a:latin typeface="Consolas" panose="020B0609020204030204" pitchFamily="49" charset="0"/>
              </a:rPr>
              <a:t>callq</a:t>
            </a:r>
            <a:r>
              <a:rPr lang="en-US" sz="2400">
                <a:latin typeface="Consolas" panose="020B0609020204030204" pitchFamily="49" charset="0"/>
              </a:rPr>
              <a:t> *(%r12, %</a:t>
            </a:r>
            <a:r>
              <a:rPr lang="en-US" sz="2400" err="1">
                <a:latin typeface="Consolas" panose="020B0609020204030204" pitchFamily="49" charset="0"/>
              </a:rPr>
              <a:t>rbx</a:t>
            </a:r>
            <a:r>
              <a:rPr lang="en-US" sz="2400">
                <a:latin typeface="Consolas" panose="020B0609020204030204" pitchFamily="49" charset="0"/>
              </a:rPr>
              <a:t>, 8)</a:t>
            </a:r>
          </a:p>
          <a:p>
            <a:endParaRPr lang="en-US" sz="2400">
              <a:latin typeface="Calibri" panose="020F0502020204030204" pitchFamily="34" charset="0"/>
            </a:endParaRPr>
          </a:p>
          <a:p>
            <a:r>
              <a:rPr lang="en-US" sz="2000" err="1">
                <a:latin typeface="Consolas" panose="020B0609020204030204" pitchFamily="49" charset="0"/>
              </a:rPr>
              <a:t>func_ptr</a:t>
            </a:r>
            <a:r>
              <a:rPr lang="en-US" sz="2000">
                <a:latin typeface="Consolas" panose="020B0609020204030204" pitchFamily="49" charset="0"/>
              </a:rPr>
              <a:t> = %r12 + [%</a:t>
            </a:r>
            <a:r>
              <a:rPr lang="en-US" sz="2000" err="1">
                <a:latin typeface="Consolas" panose="020B0609020204030204" pitchFamily="49" charset="0"/>
              </a:rPr>
              <a:t>rbx</a:t>
            </a:r>
            <a:r>
              <a:rPr lang="en-US" sz="2000">
                <a:latin typeface="Consolas" panose="020B0609020204030204" pitchFamily="49" charset="0"/>
              </a:rPr>
              <a:t> * 8]</a:t>
            </a:r>
          </a:p>
          <a:p>
            <a:r>
              <a:rPr lang="en-US" sz="2000" err="1">
                <a:latin typeface="Consolas" panose="020B0609020204030204" pitchFamily="49" charset="0"/>
              </a:rPr>
              <a:t>func_ptr</a:t>
            </a:r>
            <a:r>
              <a:rPr lang="en-US" sz="2000">
                <a:latin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6980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D0DB-350F-FD49-B72A-0777915A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Consolas" panose="020B0609020204030204" pitchFamily="49" charset="0"/>
              </a:rPr>
              <a:t>callq</a:t>
            </a:r>
            <a:r>
              <a:rPr lang="en-US">
                <a:latin typeface="Consolas" panose="020B0609020204030204" pitchFamily="49" charset="0"/>
              </a:rPr>
              <a:t> *(%r12, %</a:t>
            </a:r>
            <a:r>
              <a:rPr lang="en-US" err="1">
                <a:latin typeface="Consolas" panose="020B0609020204030204" pitchFamily="49" charset="0"/>
              </a:rPr>
              <a:t>rbx</a:t>
            </a:r>
            <a:r>
              <a:rPr lang="en-US">
                <a:latin typeface="Consolas" panose="020B0609020204030204" pitchFamily="49" charset="0"/>
              </a:rPr>
              <a:t>, 8)</a:t>
            </a:r>
            <a:endParaRPr lang="en-US"/>
          </a:p>
        </p:txBody>
      </p:sp>
      <p:pic>
        <p:nvPicPr>
          <p:cNvPr id="5" name="Content Placeholder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A3EBF354-4EA6-3A41-A869-8DEDACA83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86" y="1690688"/>
            <a:ext cx="5366044" cy="42991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76ED93-8AA2-AB41-AF92-BCBDAB487B31}"/>
              </a:ext>
            </a:extLst>
          </p:cNvPr>
          <p:cNvSpPr txBox="1"/>
          <p:nvPr/>
        </p:nvSpPr>
        <p:spPr>
          <a:xfrm>
            <a:off x="6096000" y="3321000"/>
            <a:ext cx="555331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Example:</a:t>
            </a:r>
          </a:p>
          <a:p>
            <a:r>
              <a:rPr lang="en-US" sz="2400"/>
              <a:t>	Set %</a:t>
            </a:r>
            <a:r>
              <a:rPr lang="en-US" sz="2400" err="1"/>
              <a:t>rbx</a:t>
            </a:r>
            <a:r>
              <a:rPr lang="en-US" sz="2400"/>
              <a:t> = 0 </a:t>
            </a:r>
            <a:r>
              <a:rPr lang="en-US" sz="2400">
                <a:sym typeface="Wingdings" pitchFamily="2" charset="2"/>
              </a:rPr>
              <a:t></a:t>
            </a:r>
            <a:r>
              <a:rPr lang="en-US" sz="2400"/>
              <a:t> %r12[0]</a:t>
            </a:r>
          </a:p>
          <a:p>
            <a:r>
              <a:rPr lang="en-US" sz="2400"/>
              <a:t>Meaning:</a:t>
            </a:r>
          </a:p>
          <a:p>
            <a:r>
              <a:rPr lang="en-US" sz="2400"/>
              <a:t>	Getting the value from the address</a:t>
            </a:r>
          </a:p>
          <a:p>
            <a:r>
              <a:rPr lang="en-US" sz="2400"/>
              <a:t>	pointed by %r12</a:t>
            </a:r>
          </a:p>
          <a:p>
            <a:r>
              <a:rPr lang="en-US" sz="2400"/>
              <a:t>Action:</a:t>
            </a:r>
          </a:p>
          <a:p>
            <a:r>
              <a:rPr lang="en-US" sz="2400"/>
              <a:t>	Set  </a:t>
            </a:r>
            <a:r>
              <a:rPr lang="en-US" sz="2400">
                <a:latin typeface="Consolas" panose="020B0609020204030204" pitchFamily="49" charset="0"/>
              </a:rPr>
              <a:t>%r12 = </a:t>
            </a:r>
            <a:r>
              <a:rPr lang="en-US" sz="2400" err="1">
                <a:latin typeface="Consolas" panose="020B0609020204030204" pitchFamily="49" charset="0"/>
              </a:rPr>
              <a:t>execve</a:t>
            </a:r>
            <a:r>
              <a:rPr lang="en-US" sz="2400">
                <a:latin typeface="Consolas" panose="020B0609020204030204" pitchFamily="49" charset="0"/>
              </a:rPr>
              <a:t>()?</a:t>
            </a:r>
          </a:p>
          <a:p>
            <a:r>
              <a:rPr lang="en-US" sz="2400"/>
              <a:t>	</a:t>
            </a:r>
          </a:p>
          <a:p>
            <a:endParaRPr lang="en-US" sz="2400" b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AF26F3-1350-CF43-AF0D-DA4F61CEE7CE}"/>
              </a:ext>
            </a:extLst>
          </p:cNvPr>
          <p:cNvSpPr/>
          <p:nvPr/>
        </p:nvSpPr>
        <p:spPr>
          <a:xfrm>
            <a:off x="6153600" y="1538635"/>
            <a:ext cx="5001928" cy="1446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err="1">
                <a:latin typeface="Consolas" panose="020B0609020204030204" pitchFamily="49" charset="0"/>
              </a:rPr>
              <a:t>callq</a:t>
            </a:r>
            <a:r>
              <a:rPr lang="en-US" sz="2400">
                <a:latin typeface="Consolas" panose="020B0609020204030204" pitchFamily="49" charset="0"/>
              </a:rPr>
              <a:t> *(%r12, %</a:t>
            </a:r>
            <a:r>
              <a:rPr lang="en-US" sz="2400" err="1">
                <a:latin typeface="Consolas" panose="020B0609020204030204" pitchFamily="49" charset="0"/>
              </a:rPr>
              <a:t>rbx</a:t>
            </a:r>
            <a:r>
              <a:rPr lang="en-US" sz="2400">
                <a:latin typeface="Consolas" panose="020B0609020204030204" pitchFamily="49" charset="0"/>
              </a:rPr>
              <a:t>, 8)</a:t>
            </a:r>
          </a:p>
          <a:p>
            <a:endParaRPr lang="en-US" sz="2400">
              <a:latin typeface="Calibri" panose="020F0502020204030204" pitchFamily="34" charset="0"/>
            </a:endParaRPr>
          </a:p>
          <a:p>
            <a:r>
              <a:rPr lang="en-US" sz="2000" err="1">
                <a:latin typeface="Consolas" panose="020B0609020204030204" pitchFamily="49" charset="0"/>
              </a:rPr>
              <a:t>func_ptr</a:t>
            </a:r>
            <a:r>
              <a:rPr lang="en-US" sz="2000">
                <a:latin typeface="Consolas" panose="020B0609020204030204" pitchFamily="49" charset="0"/>
              </a:rPr>
              <a:t> = %r12 + [%</a:t>
            </a:r>
            <a:r>
              <a:rPr lang="en-US" sz="2000" err="1">
                <a:latin typeface="Consolas" panose="020B0609020204030204" pitchFamily="49" charset="0"/>
              </a:rPr>
              <a:t>rbx</a:t>
            </a:r>
            <a:r>
              <a:rPr lang="en-US" sz="2000">
                <a:latin typeface="Consolas" panose="020B0609020204030204" pitchFamily="49" charset="0"/>
              </a:rPr>
              <a:t> * 8]</a:t>
            </a:r>
          </a:p>
          <a:p>
            <a:r>
              <a:rPr lang="en-US" sz="2000" err="1">
                <a:latin typeface="Consolas" panose="020B0609020204030204" pitchFamily="49" charset="0"/>
              </a:rPr>
              <a:t>func_ptr</a:t>
            </a:r>
            <a:r>
              <a:rPr lang="en-US" sz="2000">
                <a:latin typeface="Consolas" panose="020B0609020204030204" pitchFamily="49" charset="0"/>
              </a:rPr>
              <a:t>();</a:t>
            </a:r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635A38DE-2C1A-5240-82C8-A11D19E2E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505" y="6340475"/>
            <a:ext cx="9131300" cy="30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300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D0DB-350F-FD49-B72A-0777915A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Consolas" panose="020B0609020204030204" pitchFamily="49" charset="0"/>
              </a:rPr>
              <a:t>callq</a:t>
            </a:r>
            <a:r>
              <a:rPr lang="en-US">
                <a:latin typeface="Consolas" panose="020B0609020204030204" pitchFamily="49" charset="0"/>
              </a:rPr>
              <a:t> *(%r12, %</a:t>
            </a:r>
            <a:r>
              <a:rPr lang="en-US" err="1">
                <a:latin typeface="Consolas" panose="020B0609020204030204" pitchFamily="49" charset="0"/>
              </a:rPr>
              <a:t>rbx</a:t>
            </a:r>
            <a:r>
              <a:rPr lang="en-US">
                <a:latin typeface="Consolas" panose="020B0609020204030204" pitchFamily="49" charset="0"/>
              </a:rPr>
              <a:t>, 8)</a:t>
            </a:r>
            <a:endParaRPr lang="en-US"/>
          </a:p>
        </p:txBody>
      </p:sp>
      <p:pic>
        <p:nvPicPr>
          <p:cNvPr id="5" name="Content Placeholder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A3EBF354-4EA6-3A41-A869-8DEDACA83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86" y="1690688"/>
            <a:ext cx="5366044" cy="42991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76ED93-8AA2-AB41-AF92-BCBDAB487B31}"/>
              </a:ext>
            </a:extLst>
          </p:cNvPr>
          <p:cNvSpPr txBox="1"/>
          <p:nvPr/>
        </p:nvSpPr>
        <p:spPr>
          <a:xfrm>
            <a:off x="6096000" y="3321000"/>
            <a:ext cx="555331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Example:</a:t>
            </a:r>
          </a:p>
          <a:p>
            <a:r>
              <a:rPr lang="en-US" sz="2400"/>
              <a:t>	Set %</a:t>
            </a:r>
            <a:r>
              <a:rPr lang="en-US" sz="2400" err="1"/>
              <a:t>rbx</a:t>
            </a:r>
            <a:r>
              <a:rPr lang="en-US" sz="2400"/>
              <a:t> = 0 </a:t>
            </a:r>
            <a:r>
              <a:rPr lang="en-US" sz="2400">
                <a:sym typeface="Wingdings" pitchFamily="2" charset="2"/>
              </a:rPr>
              <a:t></a:t>
            </a:r>
            <a:r>
              <a:rPr lang="en-US" sz="2400"/>
              <a:t> %r12[0]</a:t>
            </a:r>
          </a:p>
          <a:p>
            <a:r>
              <a:rPr lang="en-US" sz="2400"/>
              <a:t>Meaning:</a:t>
            </a:r>
          </a:p>
          <a:p>
            <a:r>
              <a:rPr lang="en-US" sz="2400"/>
              <a:t>	Getting the value from the address</a:t>
            </a:r>
          </a:p>
          <a:p>
            <a:r>
              <a:rPr lang="en-US" sz="2400"/>
              <a:t>	pointed by %r12</a:t>
            </a:r>
          </a:p>
          <a:p>
            <a:r>
              <a:rPr lang="en-US" sz="2400"/>
              <a:t>Action:</a:t>
            </a:r>
          </a:p>
          <a:p>
            <a:r>
              <a:rPr lang="en-US" sz="2400"/>
              <a:t>	r12[0] = *(0x4004d0) </a:t>
            </a:r>
          </a:p>
          <a:p>
            <a:r>
              <a:rPr lang="en-US" sz="2400"/>
              <a:t>             	= 0x0b5a25ff</a:t>
            </a:r>
          </a:p>
          <a:p>
            <a:r>
              <a:rPr lang="en-US" sz="2400"/>
              <a:t>Jump to 0xb5a25ff -&gt; SIGSEGV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AF26F3-1350-CF43-AF0D-DA4F61CEE7CE}"/>
              </a:ext>
            </a:extLst>
          </p:cNvPr>
          <p:cNvSpPr/>
          <p:nvPr/>
        </p:nvSpPr>
        <p:spPr>
          <a:xfrm>
            <a:off x="6153600" y="1538635"/>
            <a:ext cx="5001928" cy="1446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err="1">
                <a:latin typeface="Consolas" panose="020B0609020204030204" pitchFamily="49" charset="0"/>
              </a:rPr>
              <a:t>callq</a:t>
            </a:r>
            <a:r>
              <a:rPr lang="en-US" sz="2400">
                <a:latin typeface="Consolas" panose="020B0609020204030204" pitchFamily="49" charset="0"/>
              </a:rPr>
              <a:t> *(%r12, %</a:t>
            </a:r>
            <a:r>
              <a:rPr lang="en-US" sz="2400" err="1">
                <a:latin typeface="Consolas" panose="020B0609020204030204" pitchFamily="49" charset="0"/>
              </a:rPr>
              <a:t>rbx</a:t>
            </a:r>
            <a:r>
              <a:rPr lang="en-US" sz="2400">
                <a:latin typeface="Consolas" panose="020B0609020204030204" pitchFamily="49" charset="0"/>
              </a:rPr>
              <a:t>, 8)</a:t>
            </a:r>
          </a:p>
          <a:p>
            <a:endParaRPr lang="en-US" sz="2400">
              <a:latin typeface="Calibri" panose="020F0502020204030204" pitchFamily="34" charset="0"/>
            </a:endParaRPr>
          </a:p>
          <a:p>
            <a:r>
              <a:rPr lang="en-US" sz="2000" err="1">
                <a:latin typeface="Consolas" panose="020B0609020204030204" pitchFamily="49" charset="0"/>
              </a:rPr>
              <a:t>func_ptr</a:t>
            </a:r>
            <a:r>
              <a:rPr lang="en-US" sz="2000">
                <a:latin typeface="Consolas" panose="020B0609020204030204" pitchFamily="49" charset="0"/>
              </a:rPr>
              <a:t> = %r12 + [%</a:t>
            </a:r>
            <a:r>
              <a:rPr lang="en-US" sz="2000" err="1">
                <a:latin typeface="Consolas" panose="020B0609020204030204" pitchFamily="49" charset="0"/>
              </a:rPr>
              <a:t>rbx</a:t>
            </a:r>
            <a:r>
              <a:rPr lang="en-US" sz="2000">
                <a:latin typeface="Consolas" panose="020B0609020204030204" pitchFamily="49" charset="0"/>
              </a:rPr>
              <a:t> * 8]</a:t>
            </a:r>
          </a:p>
          <a:p>
            <a:r>
              <a:rPr lang="en-US" sz="2000" err="1">
                <a:latin typeface="Consolas" panose="020B0609020204030204" pitchFamily="49" charset="0"/>
              </a:rPr>
              <a:t>func_ptr</a:t>
            </a:r>
            <a:r>
              <a:rPr lang="en-US" sz="2000">
                <a:latin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8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D0DB-350F-FD49-B72A-0777915A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Consolas" panose="020B0609020204030204" pitchFamily="49" charset="0"/>
              </a:rPr>
              <a:t>callq</a:t>
            </a:r>
            <a:r>
              <a:rPr lang="en-US">
                <a:latin typeface="Consolas" panose="020B0609020204030204" pitchFamily="49" charset="0"/>
              </a:rPr>
              <a:t> *(%r12, %</a:t>
            </a:r>
            <a:r>
              <a:rPr lang="en-US" err="1">
                <a:latin typeface="Consolas" panose="020B0609020204030204" pitchFamily="49" charset="0"/>
              </a:rPr>
              <a:t>rbx</a:t>
            </a:r>
            <a:r>
              <a:rPr lang="en-US">
                <a:latin typeface="Consolas" panose="020B0609020204030204" pitchFamily="49" charset="0"/>
              </a:rPr>
              <a:t>, 8)</a:t>
            </a:r>
            <a:endParaRPr lang="en-US"/>
          </a:p>
        </p:txBody>
      </p:sp>
      <p:pic>
        <p:nvPicPr>
          <p:cNvPr id="5" name="Content Placeholder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A3EBF354-4EA6-3A41-A869-8DEDACA83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86" y="1690688"/>
            <a:ext cx="5366044" cy="42991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76ED93-8AA2-AB41-AF92-BCBDAB487B31}"/>
              </a:ext>
            </a:extLst>
          </p:cNvPr>
          <p:cNvSpPr txBox="1"/>
          <p:nvPr/>
        </p:nvSpPr>
        <p:spPr>
          <a:xfrm>
            <a:off x="6096000" y="3321000"/>
            <a:ext cx="555331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Example:</a:t>
            </a:r>
          </a:p>
          <a:p>
            <a:r>
              <a:rPr lang="en-US" sz="2400"/>
              <a:t>	Set %</a:t>
            </a:r>
            <a:r>
              <a:rPr lang="en-US" sz="2400" err="1"/>
              <a:t>rbx</a:t>
            </a:r>
            <a:r>
              <a:rPr lang="en-US" sz="2400"/>
              <a:t> = 0 </a:t>
            </a:r>
            <a:r>
              <a:rPr lang="en-US" sz="2400">
                <a:sym typeface="Wingdings" pitchFamily="2" charset="2"/>
              </a:rPr>
              <a:t></a:t>
            </a:r>
            <a:r>
              <a:rPr lang="en-US" sz="2400"/>
              <a:t> %r12[0]</a:t>
            </a:r>
          </a:p>
          <a:p>
            <a:r>
              <a:rPr lang="en-US" sz="2400"/>
              <a:t>Meaning:</a:t>
            </a:r>
          </a:p>
          <a:p>
            <a:r>
              <a:rPr lang="en-US" sz="2400"/>
              <a:t>	Getting the value from the address</a:t>
            </a:r>
          </a:p>
          <a:p>
            <a:r>
              <a:rPr lang="en-US" sz="2400"/>
              <a:t>	pointed by %r12</a:t>
            </a:r>
          </a:p>
          <a:p>
            <a:r>
              <a:rPr lang="en-US" sz="2400"/>
              <a:t>Action:</a:t>
            </a:r>
          </a:p>
          <a:p>
            <a:r>
              <a:rPr lang="en-US" sz="2400"/>
              <a:t>	r12[0] = *(0x4004d0) </a:t>
            </a:r>
          </a:p>
          <a:p>
            <a:r>
              <a:rPr lang="en-US" sz="2400"/>
              <a:t>             	= 0x0b5a25ff</a:t>
            </a:r>
          </a:p>
          <a:p>
            <a:r>
              <a:rPr lang="en-US" sz="2400"/>
              <a:t>Jump to 0xb5a25ff -&gt; SIGSEGV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AF26F3-1350-CF43-AF0D-DA4F61CEE7CE}"/>
              </a:ext>
            </a:extLst>
          </p:cNvPr>
          <p:cNvSpPr/>
          <p:nvPr/>
        </p:nvSpPr>
        <p:spPr>
          <a:xfrm>
            <a:off x="6153600" y="1538635"/>
            <a:ext cx="5001928" cy="1446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err="1">
                <a:latin typeface="Consolas" panose="020B0609020204030204" pitchFamily="49" charset="0"/>
              </a:rPr>
              <a:t>callq</a:t>
            </a:r>
            <a:r>
              <a:rPr lang="en-US" sz="2400">
                <a:latin typeface="Consolas" panose="020B0609020204030204" pitchFamily="49" charset="0"/>
              </a:rPr>
              <a:t> *(%r12, %</a:t>
            </a:r>
            <a:r>
              <a:rPr lang="en-US" sz="2400" err="1">
                <a:latin typeface="Consolas" panose="020B0609020204030204" pitchFamily="49" charset="0"/>
              </a:rPr>
              <a:t>rbx</a:t>
            </a:r>
            <a:r>
              <a:rPr lang="en-US" sz="2400">
                <a:latin typeface="Consolas" panose="020B0609020204030204" pitchFamily="49" charset="0"/>
              </a:rPr>
              <a:t>, 8)</a:t>
            </a:r>
          </a:p>
          <a:p>
            <a:endParaRPr lang="en-US" sz="2400">
              <a:latin typeface="Calibri" panose="020F0502020204030204" pitchFamily="34" charset="0"/>
            </a:endParaRPr>
          </a:p>
          <a:p>
            <a:r>
              <a:rPr lang="en-US" sz="2000" err="1">
                <a:latin typeface="Consolas" panose="020B0609020204030204" pitchFamily="49" charset="0"/>
              </a:rPr>
              <a:t>func_ptr</a:t>
            </a:r>
            <a:r>
              <a:rPr lang="en-US" sz="2000">
                <a:latin typeface="Consolas" panose="020B0609020204030204" pitchFamily="49" charset="0"/>
              </a:rPr>
              <a:t> = %r12 + [%</a:t>
            </a:r>
            <a:r>
              <a:rPr lang="en-US" sz="2000" err="1">
                <a:latin typeface="Consolas" panose="020B0609020204030204" pitchFamily="49" charset="0"/>
              </a:rPr>
              <a:t>rbx</a:t>
            </a:r>
            <a:r>
              <a:rPr lang="en-US" sz="2000">
                <a:latin typeface="Consolas" panose="020B0609020204030204" pitchFamily="49" charset="0"/>
              </a:rPr>
              <a:t> * 8]</a:t>
            </a:r>
          </a:p>
          <a:p>
            <a:r>
              <a:rPr lang="en-US" sz="2000" err="1">
                <a:latin typeface="Consolas" panose="020B0609020204030204" pitchFamily="49" charset="0"/>
              </a:rPr>
              <a:t>func_ptr</a:t>
            </a:r>
            <a:r>
              <a:rPr lang="en-US" sz="2000">
                <a:latin typeface="Consolas" panose="020B0609020204030204" pitchFamily="49" charset="0"/>
              </a:rPr>
              <a:t>();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2489C3E-3F03-DE4E-8FC2-72404730E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0" y="3530539"/>
            <a:ext cx="12192000" cy="1256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838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C693-78D3-9340-9A49-EDB641F33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Consolas" panose="020B0609020204030204" pitchFamily="49" charset="0"/>
              </a:rPr>
              <a:t>callq</a:t>
            </a:r>
            <a:r>
              <a:rPr lang="en-US">
                <a:latin typeface="Consolas" panose="020B0609020204030204" pitchFamily="49" charset="0"/>
              </a:rPr>
              <a:t> *(%r12, %</a:t>
            </a:r>
            <a:r>
              <a:rPr lang="en-US" err="1">
                <a:latin typeface="Consolas" panose="020B0609020204030204" pitchFamily="49" charset="0"/>
              </a:rPr>
              <a:t>rbx</a:t>
            </a:r>
            <a:r>
              <a:rPr lang="en-US">
                <a:latin typeface="Consolas" panose="020B0609020204030204" pitchFamily="49" charset="0"/>
              </a:rPr>
              <a:t>, 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88D5F-D11B-794A-ABD2-A6FDB7858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need to set </a:t>
            </a:r>
            <a:r>
              <a:rPr lang="en-US">
                <a:solidFill>
                  <a:srgbClr val="C00000"/>
                </a:solidFill>
              </a:rPr>
              <a:t>%r12 </a:t>
            </a:r>
            <a:r>
              <a:rPr lang="en-US"/>
              <a:t>as</a:t>
            </a:r>
          </a:p>
          <a:p>
            <a:pPr lvl="1"/>
            <a:r>
              <a:rPr lang="en-US"/>
              <a:t>An address that </a:t>
            </a:r>
            <a:r>
              <a:rPr lang="en-US" i="1"/>
              <a:t>contains</a:t>
            </a:r>
            <a:r>
              <a:rPr lang="en-US"/>
              <a:t> the address of </a:t>
            </a:r>
            <a:r>
              <a:rPr lang="en-US" err="1">
                <a:solidFill>
                  <a:srgbClr val="C00000"/>
                </a:solidFill>
                <a:latin typeface="Consolas" panose="020B0609020204030204" pitchFamily="49" charset="0"/>
              </a:rPr>
              <a:t>execve</a:t>
            </a:r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  <a:t>();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WHAT? Is there any memory block for this????</a:t>
            </a:r>
          </a:p>
          <a:p>
            <a:pPr lvl="1"/>
            <a:r>
              <a:rPr lang="en-US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6271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5846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701907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some_function</a:t>
            </a:r>
            <a:r>
              <a:rPr lang="en-US"/>
              <a:t>()</a:t>
            </a:r>
          </a:p>
          <a:p>
            <a:pPr algn="ctr"/>
            <a:r>
              <a:rPr lang="en-US"/>
              <a:t>Open </a:t>
            </a:r>
            <a:r>
              <a:rPr lang="en-US" err="1"/>
              <a:t>a.txt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3985687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293564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86983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185126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6B38DC-9504-9847-A4AA-9AAF023B899A}"/>
              </a:ext>
            </a:extLst>
          </p:cNvPr>
          <p:cNvSpPr txBox="1"/>
          <p:nvPr/>
        </p:nvSpPr>
        <p:spPr>
          <a:xfrm>
            <a:off x="7690757" y="521880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14A4BD-FDEB-214A-8556-6AA4B8F73E45}"/>
              </a:ext>
            </a:extLst>
          </p:cNvPr>
          <p:cNvCxnSpPr/>
          <p:nvPr/>
        </p:nvCxnSpPr>
        <p:spPr>
          <a:xfrm>
            <a:off x="8425543" y="5403473"/>
            <a:ext cx="99604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6CF8460-F92F-7D48-86DA-D247EA78A587}"/>
              </a:ext>
            </a:extLst>
          </p:cNvPr>
          <p:cNvSpPr txBox="1"/>
          <p:nvPr/>
        </p:nvSpPr>
        <p:spPr>
          <a:xfrm>
            <a:off x="1175656" y="3247606"/>
            <a:ext cx="452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Return!</a:t>
            </a:r>
          </a:p>
        </p:txBody>
      </p:sp>
    </p:spTree>
    <p:extLst>
      <p:ext uri="{BB962C8B-B14F-4D97-AF65-F5344CB8AC3E}">
        <p14:creationId xmlns:p14="http://schemas.microsoft.com/office/powerpoint/2010/main" val="236959899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4FC326-A6B1-264A-998C-E59BC79F6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1015"/>
            <a:ext cx="10515600" cy="1325563"/>
          </a:xfrm>
        </p:spPr>
        <p:txBody>
          <a:bodyPr/>
          <a:lstStyle/>
          <a:p>
            <a:r>
              <a:rPr lang="en-US"/>
              <a:t>ELF, GOT,  PLT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A40CA-A41C-034B-8961-EF08186B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8769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ACEC-3B4B-7A44-A606-A6406573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ELF, PLT, GOT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5F397-5EA5-1F4C-8B44-475DC591A6C8}"/>
              </a:ext>
            </a:extLst>
          </p:cNvPr>
          <p:cNvSpPr/>
          <p:nvPr/>
        </p:nvSpPr>
        <p:spPr>
          <a:xfrm>
            <a:off x="6095999" y="4674828"/>
            <a:ext cx="1764649" cy="184701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/>
              <a:t>GOT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255588-7563-C742-A265-2E458897E40B}"/>
              </a:ext>
            </a:extLst>
          </p:cNvPr>
          <p:cNvSpPr/>
          <p:nvPr/>
        </p:nvSpPr>
        <p:spPr>
          <a:xfrm>
            <a:off x="6095997" y="3001643"/>
            <a:ext cx="1764649" cy="14024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Program</a:t>
            </a:r>
          </a:p>
          <a:p>
            <a:pPr algn="ctr"/>
            <a:endParaRPr lang="en-US"/>
          </a:p>
          <a:p>
            <a:pPr algn="ctr"/>
            <a:r>
              <a:rPr lang="en-US" err="1"/>
              <a:t>printf</a:t>
            </a:r>
            <a:r>
              <a:rPr lang="en-US"/>
              <a:t>()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F67BC0-88EC-1B42-AA0D-18EF1A93D195}"/>
              </a:ext>
            </a:extLst>
          </p:cNvPr>
          <p:cNvSpPr/>
          <p:nvPr/>
        </p:nvSpPr>
        <p:spPr>
          <a:xfrm>
            <a:off x="6096000" y="688126"/>
            <a:ext cx="1764649" cy="200512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/>
              <a:t>PLT</a:t>
            </a:r>
          </a:p>
          <a:p>
            <a:endParaRPr lang="en-US" sz="2400"/>
          </a:p>
          <a:p>
            <a:endParaRPr lang="en-US" sz="2400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28E53B-E3D4-AD49-B01F-FC662B8FF868}"/>
              </a:ext>
            </a:extLst>
          </p:cNvPr>
          <p:cNvSpPr/>
          <p:nvPr/>
        </p:nvSpPr>
        <p:spPr>
          <a:xfrm>
            <a:off x="6134102" y="111948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980AA0-850D-894E-A74F-7CDDBFEA68AA}"/>
              </a:ext>
            </a:extLst>
          </p:cNvPr>
          <p:cNvSpPr/>
          <p:nvPr/>
        </p:nvSpPr>
        <p:spPr>
          <a:xfrm>
            <a:off x="6134102" y="1599442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strcpy</a:t>
            </a:r>
            <a:r>
              <a:rPr lang="en-US"/>
              <a:t>()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343374-5620-CF44-9274-955F562CD1FC}"/>
              </a:ext>
            </a:extLst>
          </p:cNvPr>
          <p:cNvSpPr/>
          <p:nvPr/>
        </p:nvSpPr>
        <p:spPr>
          <a:xfrm>
            <a:off x="6134101" y="205025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EA5336-CDAE-CD4C-BF41-00F72FD7D738}"/>
              </a:ext>
            </a:extLst>
          </p:cNvPr>
          <p:cNvSpPr/>
          <p:nvPr/>
        </p:nvSpPr>
        <p:spPr>
          <a:xfrm>
            <a:off x="6207679" y="5134956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_resolve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EE2935-86D2-8F4A-B59A-114AA1423CC7}"/>
              </a:ext>
            </a:extLst>
          </p:cNvPr>
          <p:cNvSpPr/>
          <p:nvPr/>
        </p:nvSpPr>
        <p:spPr>
          <a:xfrm>
            <a:off x="6217204" y="5558819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_resolve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84D638-191D-9D4A-B75A-D2D6A4FF880A}"/>
              </a:ext>
            </a:extLst>
          </p:cNvPr>
          <p:cNvSpPr/>
          <p:nvPr/>
        </p:nvSpPr>
        <p:spPr>
          <a:xfrm>
            <a:off x="6217204" y="5990145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_resolve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3CFF3A85-F1A0-6240-850D-776DCB9D92B9}"/>
              </a:ext>
            </a:extLst>
          </p:cNvPr>
          <p:cNvCxnSpPr>
            <a:stCxn id="8" idx="1"/>
            <a:endCxn id="12" idx="1"/>
          </p:cNvCxnSpPr>
          <p:nvPr/>
        </p:nvCxnSpPr>
        <p:spPr>
          <a:xfrm rot="10800000" flipH="1">
            <a:off x="6095996" y="1355444"/>
            <a:ext cx="38105" cy="2347438"/>
          </a:xfrm>
          <a:prstGeom prst="bentConnector3">
            <a:avLst>
              <a:gd name="adj1" fmla="val -599921"/>
            </a:avLst>
          </a:prstGeom>
          <a:ln w="50800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8103B977-86FA-F54B-ACEF-45AF3D88C579}"/>
              </a:ext>
            </a:extLst>
          </p:cNvPr>
          <p:cNvCxnSpPr>
            <a:cxnSpLocks/>
            <a:stCxn id="12" idx="3"/>
            <a:endCxn id="6" idx="3"/>
          </p:cNvCxnSpPr>
          <p:nvPr/>
        </p:nvCxnSpPr>
        <p:spPr>
          <a:xfrm flipH="1">
            <a:off x="7748966" y="1355444"/>
            <a:ext cx="111684" cy="3977617"/>
          </a:xfrm>
          <a:prstGeom prst="bentConnector3">
            <a:avLst>
              <a:gd name="adj1" fmla="val -204685"/>
            </a:avLst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C26EBA6-A112-7543-A930-DCCEC084D0BA}"/>
              </a:ext>
            </a:extLst>
          </p:cNvPr>
          <p:cNvSpPr/>
          <p:nvPr/>
        </p:nvSpPr>
        <p:spPr>
          <a:xfrm>
            <a:off x="2298550" y="3687858"/>
            <a:ext cx="2182581" cy="28339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err="1"/>
              <a:t>Libc</a:t>
            </a:r>
            <a:endParaRPr lang="en-US"/>
          </a:p>
          <a:p>
            <a:pPr algn="ctr"/>
            <a:endParaRPr lang="en-US"/>
          </a:p>
          <a:p>
            <a:pPr algn="ctr"/>
            <a:r>
              <a:rPr lang="en-US" err="1"/>
              <a:t>printf</a:t>
            </a:r>
            <a:r>
              <a:rPr lang="en-US"/>
              <a:t>()</a:t>
            </a:r>
          </a:p>
          <a:p>
            <a:pPr algn="ctr"/>
            <a:r>
              <a:rPr lang="en-US"/>
              <a:t>…</a:t>
            </a:r>
          </a:p>
          <a:p>
            <a:pPr algn="ctr"/>
            <a:r>
              <a:rPr lang="en-US" err="1"/>
              <a:t>strcpy</a:t>
            </a:r>
            <a:r>
              <a:rPr lang="en-US"/>
              <a:t>()</a:t>
            </a:r>
          </a:p>
          <a:p>
            <a:pPr algn="ctr"/>
            <a:r>
              <a:rPr lang="en-US"/>
              <a:t>…</a:t>
            </a:r>
          </a:p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…</a:t>
            </a:r>
          </a:p>
          <a:p>
            <a:pPr algn="ctr"/>
            <a:r>
              <a:rPr lang="en-US"/>
              <a:t>_</a:t>
            </a:r>
            <a:r>
              <a:rPr lang="en-US" err="1"/>
              <a:t>dl_dynamic_resolve</a:t>
            </a:r>
            <a:endParaRPr lang="en-US"/>
          </a:p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695C0F-9FAB-BD4A-BC69-E866D7ACCCA6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481131" y="5333061"/>
            <a:ext cx="1726548" cy="810564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AF375C9-8D5C-7643-8117-6271C01D14FA}"/>
              </a:ext>
            </a:extLst>
          </p:cNvPr>
          <p:cNvSpPr txBox="1"/>
          <p:nvPr/>
        </p:nvSpPr>
        <p:spPr>
          <a:xfrm>
            <a:off x="4158997" y="1866825"/>
            <a:ext cx="1616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 program</a:t>
            </a:r>
          </a:p>
          <a:p>
            <a:r>
              <a:rPr lang="en-US"/>
              <a:t>Calls a function</a:t>
            </a:r>
          </a:p>
          <a:p>
            <a:r>
              <a:rPr lang="en-US"/>
              <a:t>In PLT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3A13D6-1B1B-C94E-9108-05037ED95C65}"/>
              </a:ext>
            </a:extLst>
          </p:cNvPr>
          <p:cNvSpPr txBox="1"/>
          <p:nvPr/>
        </p:nvSpPr>
        <p:spPr>
          <a:xfrm>
            <a:off x="8207173" y="2050253"/>
            <a:ext cx="182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PLT jumps to GOT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AA2E5E-D95D-E945-AEE6-A7AA3BBAFAFB}"/>
              </a:ext>
            </a:extLst>
          </p:cNvPr>
          <p:cNvSpPr txBox="1"/>
          <p:nvPr/>
        </p:nvSpPr>
        <p:spPr>
          <a:xfrm>
            <a:off x="8211829" y="5497294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GOT stores </a:t>
            </a:r>
            <a:r>
              <a:rPr lang="en-US" err="1"/>
              <a:t>addr</a:t>
            </a:r>
            <a:r>
              <a:rPr lang="en-US"/>
              <a:t> of </a:t>
            </a:r>
          </a:p>
          <a:p>
            <a:r>
              <a:rPr lang="en-US">
                <a:latin typeface="Consolas" panose="020B0609020204030204" pitchFamily="49" charset="0"/>
              </a:rPr>
              <a:t> 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_</a:t>
            </a:r>
            <a:r>
              <a:rPr lang="en-US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dl_dynamic_resolve</a:t>
            </a:r>
            <a:endParaRPr lang="en-US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33B9B0-F4CE-6244-BA95-3520C8232285}"/>
              </a:ext>
            </a:extLst>
          </p:cNvPr>
          <p:cNvSpPr/>
          <p:nvPr/>
        </p:nvSpPr>
        <p:spPr>
          <a:xfrm>
            <a:off x="6217204" y="5127021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7fa174b06800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BB9C229-79AB-344E-AED1-6F3A96F94A1E}"/>
              </a:ext>
            </a:extLst>
          </p:cNvPr>
          <p:cNvCxnSpPr>
            <a:cxnSpLocks/>
          </p:cNvCxnSpPr>
          <p:nvPr/>
        </p:nvCxnSpPr>
        <p:spPr>
          <a:xfrm flipH="1" flipV="1">
            <a:off x="3800475" y="4557713"/>
            <a:ext cx="2333623" cy="775348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74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21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54273-CFBB-7344-987B-260AEFF7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Procedure Linkage Table (PLT)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2A3E-1045-5840-946C-FB20F2E12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program calls </a:t>
            </a:r>
            <a:r>
              <a:rPr lang="en-US" err="1">
                <a:latin typeface="Consolas" panose="020B0609020204030204" pitchFamily="49" charset="0"/>
              </a:rPr>
              <a:t>printf</a:t>
            </a:r>
            <a:r>
              <a:rPr lang="en-US">
                <a:latin typeface="Consolas" panose="020B0609020204030204" pitchFamily="49" charset="0"/>
              </a:rPr>
              <a:t>()</a:t>
            </a:r>
          </a:p>
          <a:p>
            <a:r>
              <a:rPr lang="en-US"/>
              <a:t>Before running the program</a:t>
            </a:r>
          </a:p>
          <a:p>
            <a:endParaRPr lang="en-US"/>
          </a:p>
          <a:p>
            <a:endParaRPr lang="en-US"/>
          </a:p>
          <a:p>
            <a:pPr lvl="1"/>
            <a:r>
              <a:rPr lang="en-US"/>
              <a:t>Points to </a:t>
            </a:r>
            <a:r>
              <a:rPr lang="en-US" err="1">
                <a:latin typeface="Consolas" panose="020B0609020204030204" pitchFamily="49" charset="0"/>
              </a:rPr>
              <a:t>printf@plt</a:t>
            </a:r>
            <a:r>
              <a:rPr lang="en-US"/>
              <a:t>, at the code section </a:t>
            </a:r>
            <a:r>
              <a:rPr lang="en-US" b="1">
                <a:latin typeface="Consolas" panose="020B0609020204030204" pitchFamily="49" charset="0"/>
              </a:rPr>
              <a:t>(read-only!)</a:t>
            </a:r>
          </a:p>
          <a:p>
            <a:r>
              <a:rPr lang="en-US"/>
              <a:t>After running the program</a:t>
            </a:r>
          </a:p>
          <a:p>
            <a:endParaRPr lang="en-US"/>
          </a:p>
          <a:p>
            <a:endParaRPr lang="en-US"/>
          </a:p>
          <a:p>
            <a:pPr lvl="1"/>
            <a:r>
              <a:rPr lang="en-US"/>
              <a:t>Points to  </a:t>
            </a:r>
            <a:r>
              <a:rPr lang="en-US" err="1">
                <a:latin typeface="Consolas" panose="020B0609020204030204" pitchFamily="49" charset="0"/>
              </a:rPr>
              <a:t>printf</a:t>
            </a:r>
            <a:r>
              <a:rPr lang="en-US">
                <a:latin typeface="Consolas" panose="020B0609020204030204" pitchFamily="49" charset="0"/>
              </a:rPr>
              <a:t>() </a:t>
            </a:r>
            <a:r>
              <a:rPr lang="en-US"/>
              <a:t>at the </a:t>
            </a:r>
            <a:r>
              <a:rPr lang="en-US" err="1">
                <a:latin typeface="Consolas" panose="020B0609020204030204" pitchFamily="49" charset="0"/>
              </a:rPr>
              <a:t>libc</a:t>
            </a:r>
            <a:r>
              <a:rPr lang="en-US"/>
              <a:t> section </a:t>
            </a:r>
            <a:r>
              <a:rPr lang="en-US" b="1"/>
              <a:t>(</a:t>
            </a:r>
            <a:r>
              <a:rPr lang="en-US" b="1">
                <a:latin typeface="Consolas" panose="020B0609020204030204" pitchFamily="49" charset="0"/>
              </a:rPr>
              <a:t>0x7fa174b06XXX</a:t>
            </a:r>
            <a:r>
              <a:rPr lang="en-US" b="1"/>
              <a:t>)</a:t>
            </a: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A4787B-EDBB-8240-9C7C-0D0CF0C03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300" y="2913352"/>
            <a:ext cx="9144000" cy="62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688097-704C-EF49-B7F6-0DB0E00D4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824979"/>
            <a:ext cx="97409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895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F5CA-0F69-9B4F-AE2B-0D0CE66C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</a:t>
            </a:r>
            <a:r>
              <a:rPr lang="en-US" b="1"/>
              <a:t>PLT (Procedure Linkage Table)</a:t>
            </a:r>
            <a:r>
              <a:rPr lang="en-US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0F3CB-A44B-134F-A078-774F13F31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To call a function, a program needs to know the address</a:t>
            </a:r>
          </a:p>
          <a:p>
            <a:r>
              <a:rPr lang="en-US"/>
              <a:t>The program does not know the address of library functions at compile time</a:t>
            </a:r>
          </a:p>
          <a:p>
            <a:pPr lvl="1"/>
            <a:r>
              <a:rPr lang="en-US"/>
              <a:t>E.g., </a:t>
            </a:r>
            <a:r>
              <a:rPr lang="en-US" err="1">
                <a:latin typeface="Consolas" panose="020B0609020204030204" pitchFamily="49" charset="0"/>
              </a:rPr>
              <a:t>printf</a:t>
            </a:r>
            <a:r>
              <a:rPr lang="en-US">
                <a:latin typeface="Consolas" panose="020B0609020204030204" pitchFamily="49" charset="0"/>
              </a:rPr>
              <a:t>() </a:t>
            </a:r>
            <a:r>
              <a:rPr lang="en-US"/>
              <a:t>from </a:t>
            </a:r>
            <a:r>
              <a:rPr lang="en-US" err="1"/>
              <a:t>libc</a:t>
            </a:r>
            <a:r>
              <a:rPr lang="en-US"/>
              <a:t> library</a:t>
            </a:r>
          </a:p>
          <a:p>
            <a:endParaRPr lang="en-US"/>
          </a:p>
          <a:p>
            <a:r>
              <a:rPr lang="en-US"/>
              <a:t>The ELF loading find the function address at runtime to map library function</a:t>
            </a:r>
          </a:p>
          <a:p>
            <a:pPr lvl="1"/>
            <a:r>
              <a:rPr lang="en-US"/>
              <a:t>That’s PLT (Procedure Linkage Table)!</a:t>
            </a:r>
          </a:p>
          <a:p>
            <a:pPr lvl="1"/>
            <a:endParaRPr lang="en-US"/>
          </a:p>
          <a:p>
            <a:r>
              <a:rPr lang="en-US"/>
              <a:t>How does it work?  </a:t>
            </a:r>
            <a:r>
              <a:rPr lang="en-US" b="1"/>
              <a:t>Trampoline!</a:t>
            </a:r>
          </a:p>
        </p:txBody>
      </p:sp>
    </p:spTree>
    <p:extLst>
      <p:ext uri="{BB962C8B-B14F-4D97-AF65-F5344CB8AC3E}">
        <p14:creationId xmlns:p14="http://schemas.microsoft.com/office/powerpoint/2010/main" val="275633276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F5CA-0F69-9B4F-AE2B-0D0CE66C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Reverse Engineering PLT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0F3CB-A44B-134F-A078-774F13F31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Disassemble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Jump to the address stored at </a:t>
            </a:r>
            <a:r>
              <a:rPr lang="en-US">
                <a:latin typeface="Consolas" panose="020B0609020204030204" pitchFamily="49" charset="0"/>
              </a:rPr>
              <a:t>0x601030</a:t>
            </a:r>
          </a:p>
          <a:p>
            <a:pPr lvl="1"/>
            <a:r>
              <a:rPr lang="en-US"/>
              <a:t>*0x601030 indicates the value in that address (because of *)</a:t>
            </a:r>
          </a:p>
          <a:p>
            <a:pPr lvl="1"/>
            <a:r>
              <a:rPr lang="en-US" b="1">
                <a:solidFill>
                  <a:srgbClr val="C00000"/>
                </a:solidFill>
              </a:rPr>
              <a:t>You wish to patch %r12 to 0x601030 to call </a:t>
            </a:r>
            <a:r>
              <a:rPr lang="en-US" b="1" err="1">
                <a:solidFill>
                  <a:srgbClr val="C00000"/>
                </a:solidFill>
              </a:rPr>
              <a:t>printf</a:t>
            </a:r>
            <a:r>
              <a:rPr lang="en-US" b="1">
                <a:solidFill>
                  <a:srgbClr val="C00000"/>
                </a:solidFill>
              </a:rPr>
              <a:t>()…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D93F276-A414-234D-965A-DA61407BC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24150"/>
            <a:ext cx="11087100" cy="120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657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F5CA-0F69-9B4F-AE2B-0D0CE66C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Reverse Engineering PLT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0F3CB-A44B-134F-A078-774F13F31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1423"/>
            <a:ext cx="10515600" cy="484030"/>
          </a:xfrm>
        </p:spPr>
        <p:txBody>
          <a:bodyPr>
            <a:normAutofit/>
          </a:bodyPr>
          <a:lstStyle/>
          <a:p>
            <a:r>
              <a:rPr lang="en-US"/>
              <a:t>What is in 0x601030?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3ADF327-F8F5-CF47-A1F0-ADB842D1D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78" y="2273655"/>
            <a:ext cx="11087100" cy="120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A538C1-5AEC-7E4E-BA57-349E4D1DD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78" y="3773650"/>
            <a:ext cx="9144000" cy="93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12EA1F-7DEF-F241-9509-7123E75BB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18" y="5545842"/>
            <a:ext cx="97409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F8662B-3F51-2744-A66B-91A13312EB95}"/>
              </a:ext>
            </a:extLst>
          </p:cNvPr>
          <p:cNvSpPr txBox="1">
            <a:spLocks/>
          </p:cNvSpPr>
          <p:nvPr/>
        </p:nvSpPr>
        <p:spPr>
          <a:xfrm>
            <a:off x="760200" y="4471897"/>
            <a:ext cx="10515600" cy="998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r>
              <a:rPr lang="en-US">
                <a:latin typeface="Consolas" panose="020B0609020204030204" pitchFamily="49" charset="0"/>
              </a:rPr>
              <a:t>0x7fa174b06800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32BC5D-4576-1446-94AF-15006F907F06}"/>
              </a:ext>
            </a:extLst>
          </p:cNvPr>
          <p:cNvSpPr/>
          <p:nvPr/>
        </p:nvSpPr>
        <p:spPr>
          <a:xfrm>
            <a:off x="10031222" y="2549889"/>
            <a:ext cx="1726256" cy="3538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34786C-2EDD-6A48-A058-A3F21CD87920}"/>
              </a:ext>
            </a:extLst>
          </p:cNvPr>
          <p:cNvSpPr/>
          <p:nvPr/>
        </p:nvSpPr>
        <p:spPr>
          <a:xfrm>
            <a:off x="3149222" y="3687712"/>
            <a:ext cx="1314778" cy="3754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DEA69E-2587-F645-843E-851C75DD2CDE}"/>
              </a:ext>
            </a:extLst>
          </p:cNvPr>
          <p:cNvSpPr/>
          <p:nvPr/>
        </p:nvSpPr>
        <p:spPr>
          <a:xfrm>
            <a:off x="3149222" y="4063120"/>
            <a:ext cx="2747578" cy="3045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648813-2F8A-D140-A7D5-14FDA87396C0}"/>
              </a:ext>
            </a:extLst>
          </p:cNvPr>
          <p:cNvSpPr/>
          <p:nvPr/>
        </p:nvSpPr>
        <p:spPr>
          <a:xfrm>
            <a:off x="6379200" y="5781600"/>
            <a:ext cx="4032078" cy="4021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AC9B0-7693-F74F-B945-1F9BD347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PLT and GOT (Global Offset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BAC51-36E9-B24C-9963-027EFE526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0x4005a0 (</a:t>
            </a:r>
            <a:r>
              <a:rPr lang="en-US" err="1"/>
              <a:t>printf@plt</a:t>
            </a:r>
            <a:r>
              <a:rPr lang="en-US"/>
              <a:t>) serve as a link to the </a:t>
            </a:r>
            <a:r>
              <a:rPr lang="en-US" err="1">
                <a:latin typeface="Consolas" panose="020B0609020204030204" pitchFamily="49" charset="0"/>
              </a:rPr>
              <a:t>printf</a:t>
            </a:r>
            <a:r>
              <a:rPr lang="en-US"/>
              <a:t> in the </a:t>
            </a:r>
            <a:r>
              <a:rPr lang="en-US" err="1"/>
              <a:t>libc</a:t>
            </a:r>
            <a:endParaRPr lang="en-US"/>
          </a:p>
          <a:p>
            <a:pPr marL="457200" lvl="1" indent="0">
              <a:buNone/>
            </a:pPr>
            <a:r>
              <a:rPr lang="en-US"/>
              <a:t>Calling 0x4005a0 </a:t>
            </a:r>
            <a:br>
              <a:rPr lang="en-US"/>
            </a:br>
            <a:r>
              <a:rPr lang="en-US"/>
              <a:t>-&gt; jump to *0x601030 </a:t>
            </a:r>
            <a:br>
              <a:rPr lang="en-US"/>
            </a:br>
            <a:r>
              <a:rPr lang="en-US"/>
              <a:t>-&gt; jump to </a:t>
            </a:r>
            <a:r>
              <a:rPr lang="en-US" err="1"/>
              <a:t>printf</a:t>
            </a:r>
            <a:r>
              <a:rPr lang="en-US"/>
              <a:t>();</a:t>
            </a:r>
            <a:br>
              <a:rPr lang="en-US"/>
            </a:br>
            <a:r>
              <a:rPr lang="en-US"/>
              <a:t>-&gt; calling </a:t>
            </a:r>
            <a:r>
              <a:rPr lang="en-US" err="1"/>
              <a:t>printf</a:t>
            </a:r>
            <a:r>
              <a:rPr lang="en-US"/>
              <a:t>();</a:t>
            </a:r>
          </a:p>
          <a:p>
            <a:pPr lvl="1"/>
            <a:endParaRPr lang="en-US"/>
          </a:p>
          <a:p>
            <a:r>
              <a:rPr lang="en-US"/>
              <a:t>0x601030 indicates an entry for </a:t>
            </a:r>
            <a:r>
              <a:rPr lang="en-US" err="1">
                <a:latin typeface="Consolas" panose="020B0609020204030204" pitchFamily="49" charset="0"/>
              </a:rPr>
              <a:t>printf</a:t>
            </a:r>
            <a:r>
              <a:rPr lang="en-US">
                <a:latin typeface="Consolas" panose="020B0609020204030204" pitchFamily="49" charset="0"/>
              </a:rPr>
              <a:t>() </a:t>
            </a:r>
            <a:r>
              <a:rPr lang="en-US"/>
              <a:t>in GOT</a:t>
            </a:r>
            <a:endParaRPr lang="en-US">
              <a:latin typeface="Consolas" panose="020B0609020204030204" pitchFamily="49" charset="0"/>
            </a:endParaRPr>
          </a:p>
          <a:p>
            <a:endParaRPr lang="en-US"/>
          </a:p>
          <a:p>
            <a:r>
              <a:rPr lang="en-US"/>
              <a:t>Program calls PLT</a:t>
            </a:r>
          </a:p>
          <a:p>
            <a:r>
              <a:rPr lang="en-US"/>
              <a:t>PLT jumps to the address stored in GOT</a:t>
            </a:r>
          </a:p>
          <a:p>
            <a:r>
              <a:rPr lang="en-US"/>
              <a:t>GOT update the entry with the real address of </a:t>
            </a:r>
            <a:r>
              <a:rPr lang="en-US" err="1"/>
              <a:t>printf</a:t>
            </a:r>
            <a:r>
              <a:rPr lang="en-US"/>
              <a:t>() in </a:t>
            </a:r>
            <a:r>
              <a:rPr lang="en-US" err="1"/>
              <a:t>libc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8949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ACEC-3B4B-7A44-A606-A6406573F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41295" cy="1325563"/>
          </a:xfrm>
        </p:spPr>
        <p:txBody>
          <a:bodyPr/>
          <a:lstStyle/>
          <a:p>
            <a:r>
              <a:rPr lang="en-US"/>
              <a:t>ELF, PLT, GOT:</a:t>
            </a:r>
            <a:br>
              <a:rPr lang="en-US"/>
            </a:br>
            <a:r>
              <a:rPr lang="en-US"/>
              <a:t>Execution #1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5F397-5EA5-1F4C-8B44-475DC591A6C8}"/>
              </a:ext>
            </a:extLst>
          </p:cNvPr>
          <p:cNvSpPr/>
          <p:nvPr/>
        </p:nvSpPr>
        <p:spPr>
          <a:xfrm>
            <a:off x="6095999" y="4674828"/>
            <a:ext cx="1764649" cy="184701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/>
              <a:t>GOT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255588-7563-C742-A265-2E458897E40B}"/>
              </a:ext>
            </a:extLst>
          </p:cNvPr>
          <p:cNvSpPr/>
          <p:nvPr/>
        </p:nvSpPr>
        <p:spPr>
          <a:xfrm>
            <a:off x="6095997" y="3001643"/>
            <a:ext cx="1764649" cy="14024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Program</a:t>
            </a:r>
          </a:p>
          <a:p>
            <a:pPr algn="ctr"/>
            <a:endParaRPr lang="en-US"/>
          </a:p>
          <a:p>
            <a:pPr algn="ctr"/>
            <a:r>
              <a:rPr lang="en-US" err="1"/>
              <a:t>printf</a:t>
            </a:r>
            <a:r>
              <a:rPr lang="en-US"/>
              <a:t>()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F67BC0-88EC-1B42-AA0D-18EF1A93D195}"/>
              </a:ext>
            </a:extLst>
          </p:cNvPr>
          <p:cNvSpPr/>
          <p:nvPr/>
        </p:nvSpPr>
        <p:spPr>
          <a:xfrm>
            <a:off x="6096000" y="688126"/>
            <a:ext cx="1764649" cy="200512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/>
              <a:t>PLT</a:t>
            </a:r>
          </a:p>
          <a:p>
            <a:endParaRPr lang="en-US" sz="2400"/>
          </a:p>
          <a:p>
            <a:endParaRPr lang="en-US" sz="2400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28E53B-E3D4-AD49-B01F-FC662B8FF868}"/>
              </a:ext>
            </a:extLst>
          </p:cNvPr>
          <p:cNvSpPr/>
          <p:nvPr/>
        </p:nvSpPr>
        <p:spPr>
          <a:xfrm>
            <a:off x="6134102" y="111948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980AA0-850D-894E-A74F-7CDDBFEA68AA}"/>
              </a:ext>
            </a:extLst>
          </p:cNvPr>
          <p:cNvSpPr/>
          <p:nvPr/>
        </p:nvSpPr>
        <p:spPr>
          <a:xfrm>
            <a:off x="6134102" y="1599442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strcpy</a:t>
            </a:r>
            <a:r>
              <a:rPr lang="en-US"/>
              <a:t>()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343374-5620-CF44-9274-955F562CD1FC}"/>
              </a:ext>
            </a:extLst>
          </p:cNvPr>
          <p:cNvSpPr/>
          <p:nvPr/>
        </p:nvSpPr>
        <p:spPr>
          <a:xfrm>
            <a:off x="6134101" y="205025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EA5336-CDAE-CD4C-BF41-00F72FD7D738}"/>
              </a:ext>
            </a:extLst>
          </p:cNvPr>
          <p:cNvSpPr/>
          <p:nvPr/>
        </p:nvSpPr>
        <p:spPr>
          <a:xfrm>
            <a:off x="6207679" y="5134956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libc_printf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EE2935-86D2-8F4A-B59A-114AA1423CC7}"/>
              </a:ext>
            </a:extLst>
          </p:cNvPr>
          <p:cNvSpPr/>
          <p:nvPr/>
        </p:nvSpPr>
        <p:spPr>
          <a:xfrm>
            <a:off x="6217204" y="5558819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libc_strcpy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84D638-191D-9D4A-B75A-D2D6A4FF880A}"/>
              </a:ext>
            </a:extLst>
          </p:cNvPr>
          <p:cNvSpPr/>
          <p:nvPr/>
        </p:nvSpPr>
        <p:spPr>
          <a:xfrm>
            <a:off x="6217204" y="5990145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libc_read</a:t>
            </a:r>
            <a:endParaRPr lang="en-US"/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3CFF3A85-F1A0-6240-850D-776DCB9D92B9}"/>
              </a:ext>
            </a:extLst>
          </p:cNvPr>
          <p:cNvCxnSpPr>
            <a:stCxn id="8" idx="1"/>
            <a:endCxn id="12" idx="1"/>
          </p:cNvCxnSpPr>
          <p:nvPr/>
        </p:nvCxnSpPr>
        <p:spPr>
          <a:xfrm rot="10800000" flipH="1">
            <a:off x="6095996" y="1355444"/>
            <a:ext cx="38105" cy="2347438"/>
          </a:xfrm>
          <a:prstGeom prst="bentConnector3">
            <a:avLst>
              <a:gd name="adj1" fmla="val -599921"/>
            </a:avLst>
          </a:prstGeom>
          <a:ln w="50800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8103B977-86FA-F54B-ACEF-45AF3D88C579}"/>
              </a:ext>
            </a:extLst>
          </p:cNvPr>
          <p:cNvCxnSpPr>
            <a:cxnSpLocks/>
            <a:stCxn id="12" idx="3"/>
            <a:endCxn id="6" idx="3"/>
          </p:cNvCxnSpPr>
          <p:nvPr/>
        </p:nvCxnSpPr>
        <p:spPr>
          <a:xfrm flipH="1">
            <a:off x="7748966" y="1355444"/>
            <a:ext cx="111684" cy="3977617"/>
          </a:xfrm>
          <a:prstGeom prst="bentConnector3">
            <a:avLst>
              <a:gd name="adj1" fmla="val -204685"/>
            </a:avLst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C26EBA6-A112-7543-A930-DCCEC084D0BA}"/>
              </a:ext>
            </a:extLst>
          </p:cNvPr>
          <p:cNvSpPr/>
          <p:nvPr/>
        </p:nvSpPr>
        <p:spPr>
          <a:xfrm>
            <a:off x="2298550" y="3687858"/>
            <a:ext cx="1764649" cy="28339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err="1"/>
              <a:t>Libc</a:t>
            </a:r>
            <a:endParaRPr lang="en-US"/>
          </a:p>
          <a:p>
            <a:pPr algn="ctr"/>
            <a:endParaRPr lang="en-US"/>
          </a:p>
          <a:p>
            <a:pPr algn="ctr"/>
            <a:r>
              <a:rPr lang="en-US" err="1"/>
              <a:t>printf</a:t>
            </a:r>
            <a:r>
              <a:rPr lang="en-US"/>
              <a:t>()</a:t>
            </a:r>
          </a:p>
          <a:p>
            <a:pPr algn="ctr"/>
            <a:r>
              <a:rPr lang="en-US"/>
              <a:t>…</a:t>
            </a:r>
          </a:p>
          <a:p>
            <a:pPr algn="ctr"/>
            <a:r>
              <a:rPr lang="en-US" err="1"/>
              <a:t>strcpy</a:t>
            </a:r>
            <a:r>
              <a:rPr lang="en-US"/>
              <a:t>()</a:t>
            </a:r>
          </a:p>
          <a:p>
            <a:pPr algn="ctr"/>
            <a:r>
              <a:rPr lang="en-US"/>
              <a:t>…</a:t>
            </a:r>
          </a:p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…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695C0F-9FAB-BD4A-BC69-E866D7ACCCA6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3514250" y="4459124"/>
            <a:ext cx="2693429" cy="873937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83AC14-4C62-1C40-8ADC-DC0433933E65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558567" y="4968562"/>
            <a:ext cx="2658637" cy="788362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AB1EB41-39A0-0A4E-AEDB-B6C438B1CFF1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3558565" y="5598335"/>
            <a:ext cx="2658639" cy="589915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AF375C9-8D5C-7643-8117-6271C01D14FA}"/>
              </a:ext>
            </a:extLst>
          </p:cNvPr>
          <p:cNvSpPr txBox="1"/>
          <p:nvPr/>
        </p:nvSpPr>
        <p:spPr>
          <a:xfrm>
            <a:off x="4158997" y="1866825"/>
            <a:ext cx="1616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 program</a:t>
            </a:r>
          </a:p>
          <a:p>
            <a:r>
              <a:rPr lang="en-US"/>
              <a:t>Calls a function</a:t>
            </a:r>
          </a:p>
          <a:p>
            <a:r>
              <a:rPr lang="en-US"/>
              <a:t>In PLT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3A13D6-1B1B-C94E-9108-05037ED95C65}"/>
              </a:ext>
            </a:extLst>
          </p:cNvPr>
          <p:cNvSpPr txBox="1"/>
          <p:nvPr/>
        </p:nvSpPr>
        <p:spPr>
          <a:xfrm>
            <a:off x="8207173" y="2050253"/>
            <a:ext cx="182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PLT jumps to GOT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AA2E5E-D95D-E945-AEE6-A7AA3BBAFAFB}"/>
              </a:ext>
            </a:extLst>
          </p:cNvPr>
          <p:cNvSpPr txBox="1"/>
          <p:nvPr/>
        </p:nvSpPr>
        <p:spPr>
          <a:xfrm>
            <a:off x="4063199" y="6200031"/>
            <a:ext cx="207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GOT stores </a:t>
            </a:r>
            <a:r>
              <a:rPr lang="en-US" err="1"/>
              <a:t>libc</a:t>
            </a:r>
            <a:r>
              <a:rPr lang="en-US"/>
              <a:t> </a:t>
            </a:r>
            <a:r>
              <a:rPr lang="en-US" err="1"/>
              <a:t>addr</a:t>
            </a:r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B1CF9A-F048-724E-A165-215DEFBE4F7D}"/>
              </a:ext>
            </a:extLst>
          </p:cNvPr>
          <p:cNvCxnSpPr/>
          <p:nvPr/>
        </p:nvCxnSpPr>
        <p:spPr>
          <a:xfrm flipH="1" flipV="1">
            <a:off x="3503364" y="4464567"/>
            <a:ext cx="2693429" cy="873937"/>
          </a:xfrm>
          <a:prstGeom prst="straightConnector1">
            <a:avLst/>
          </a:prstGeom>
          <a:ln w="444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79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ACEC-3B4B-7A44-A606-A6406573F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41295" cy="1325563"/>
          </a:xfrm>
        </p:spPr>
        <p:txBody>
          <a:bodyPr/>
          <a:lstStyle/>
          <a:p>
            <a:r>
              <a:rPr lang="en-US"/>
              <a:t>ELF, PLT, GOT:</a:t>
            </a:r>
            <a:br>
              <a:rPr lang="en-US"/>
            </a:br>
            <a:r>
              <a:rPr lang="en-US"/>
              <a:t>Execution #2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5F397-5EA5-1F4C-8B44-475DC591A6C8}"/>
              </a:ext>
            </a:extLst>
          </p:cNvPr>
          <p:cNvSpPr/>
          <p:nvPr/>
        </p:nvSpPr>
        <p:spPr>
          <a:xfrm>
            <a:off x="6095999" y="4674828"/>
            <a:ext cx="1764649" cy="184701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/>
              <a:t>GOT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255588-7563-C742-A265-2E458897E40B}"/>
              </a:ext>
            </a:extLst>
          </p:cNvPr>
          <p:cNvSpPr/>
          <p:nvPr/>
        </p:nvSpPr>
        <p:spPr>
          <a:xfrm>
            <a:off x="6095997" y="3001643"/>
            <a:ext cx="1764649" cy="14024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Program</a:t>
            </a:r>
          </a:p>
          <a:p>
            <a:pPr algn="ctr"/>
            <a:endParaRPr lang="en-US"/>
          </a:p>
          <a:p>
            <a:pPr algn="ctr"/>
            <a:r>
              <a:rPr lang="en-US" err="1"/>
              <a:t>printf</a:t>
            </a:r>
            <a:r>
              <a:rPr lang="en-US"/>
              <a:t>()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F67BC0-88EC-1B42-AA0D-18EF1A93D195}"/>
              </a:ext>
            </a:extLst>
          </p:cNvPr>
          <p:cNvSpPr/>
          <p:nvPr/>
        </p:nvSpPr>
        <p:spPr>
          <a:xfrm>
            <a:off x="6096000" y="688126"/>
            <a:ext cx="1764649" cy="200512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/>
              <a:t>PLT</a:t>
            </a:r>
          </a:p>
          <a:p>
            <a:endParaRPr lang="en-US" sz="2400"/>
          </a:p>
          <a:p>
            <a:endParaRPr lang="en-US" sz="2400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28E53B-E3D4-AD49-B01F-FC662B8FF868}"/>
              </a:ext>
            </a:extLst>
          </p:cNvPr>
          <p:cNvSpPr/>
          <p:nvPr/>
        </p:nvSpPr>
        <p:spPr>
          <a:xfrm>
            <a:off x="6134102" y="111948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980AA0-850D-894E-A74F-7CDDBFEA68AA}"/>
              </a:ext>
            </a:extLst>
          </p:cNvPr>
          <p:cNvSpPr/>
          <p:nvPr/>
        </p:nvSpPr>
        <p:spPr>
          <a:xfrm>
            <a:off x="6134102" y="1599442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strcpy</a:t>
            </a:r>
            <a:r>
              <a:rPr lang="en-US"/>
              <a:t>()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343374-5620-CF44-9274-955F562CD1FC}"/>
              </a:ext>
            </a:extLst>
          </p:cNvPr>
          <p:cNvSpPr/>
          <p:nvPr/>
        </p:nvSpPr>
        <p:spPr>
          <a:xfrm>
            <a:off x="6134101" y="205025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EA5336-CDAE-CD4C-BF41-00F72FD7D738}"/>
              </a:ext>
            </a:extLst>
          </p:cNvPr>
          <p:cNvSpPr/>
          <p:nvPr/>
        </p:nvSpPr>
        <p:spPr>
          <a:xfrm>
            <a:off x="6207679" y="5134956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libc_printf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EE2935-86D2-8F4A-B59A-114AA1423CC7}"/>
              </a:ext>
            </a:extLst>
          </p:cNvPr>
          <p:cNvSpPr/>
          <p:nvPr/>
        </p:nvSpPr>
        <p:spPr>
          <a:xfrm>
            <a:off x="6217204" y="5558819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libc_strcpy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84D638-191D-9D4A-B75A-D2D6A4FF880A}"/>
              </a:ext>
            </a:extLst>
          </p:cNvPr>
          <p:cNvSpPr/>
          <p:nvPr/>
        </p:nvSpPr>
        <p:spPr>
          <a:xfrm>
            <a:off x="6217204" y="5990145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libc_read</a:t>
            </a:r>
            <a:endParaRPr lang="en-US"/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3CFF3A85-F1A0-6240-850D-776DCB9D92B9}"/>
              </a:ext>
            </a:extLst>
          </p:cNvPr>
          <p:cNvCxnSpPr>
            <a:stCxn id="8" idx="1"/>
            <a:endCxn id="12" idx="1"/>
          </p:cNvCxnSpPr>
          <p:nvPr/>
        </p:nvCxnSpPr>
        <p:spPr>
          <a:xfrm rot="10800000" flipH="1">
            <a:off x="6095996" y="1355444"/>
            <a:ext cx="38105" cy="2347438"/>
          </a:xfrm>
          <a:prstGeom prst="bentConnector3">
            <a:avLst>
              <a:gd name="adj1" fmla="val -599921"/>
            </a:avLst>
          </a:prstGeom>
          <a:ln w="50800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8103B977-86FA-F54B-ACEF-45AF3D88C579}"/>
              </a:ext>
            </a:extLst>
          </p:cNvPr>
          <p:cNvCxnSpPr>
            <a:cxnSpLocks/>
            <a:stCxn id="12" idx="3"/>
            <a:endCxn id="6" idx="3"/>
          </p:cNvCxnSpPr>
          <p:nvPr/>
        </p:nvCxnSpPr>
        <p:spPr>
          <a:xfrm flipH="1">
            <a:off x="7748966" y="1355444"/>
            <a:ext cx="111684" cy="3977617"/>
          </a:xfrm>
          <a:prstGeom prst="bentConnector3">
            <a:avLst>
              <a:gd name="adj1" fmla="val -204685"/>
            </a:avLst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C26EBA6-A112-7543-A930-DCCEC084D0BA}"/>
              </a:ext>
            </a:extLst>
          </p:cNvPr>
          <p:cNvSpPr/>
          <p:nvPr/>
        </p:nvSpPr>
        <p:spPr>
          <a:xfrm>
            <a:off x="2260273" y="2333024"/>
            <a:ext cx="1764649" cy="28339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err="1"/>
              <a:t>Libc</a:t>
            </a:r>
            <a:endParaRPr lang="en-US"/>
          </a:p>
          <a:p>
            <a:pPr algn="ctr"/>
            <a:endParaRPr lang="en-US"/>
          </a:p>
          <a:p>
            <a:pPr algn="ctr"/>
            <a:r>
              <a:rPr lang="en-US" err="1"/>
              <a:t>printf</a:t>
            </a:r>
            <a:r>
              <a:rPr lang="en-US"/>
              <a:t>()</a:t>
            </a:r>
          </a:p>
          <a:p>
            <a:pPr algn="ctr"/>
            <a:r>
              <a:rPr lang="en-US"/>
              <a:t>…</a:t>
            </a:r>
          </a:p>
          <a:p>
            <a:pPr algn="ctr"/>
            <a:r>
              <a:rPr lang="en-US" err="1"/>
              <a:t>strcpy</a:t>
            </a:r>
            <a:r>
              <a:rPr lang="en-US"/>
              <a:t>()</a:t>
            </a:r>
          </a:p>
          <a:p>
            <a:pPr algn="ctr"/>
            <a:r>
              <a:rPr lang="en-US"/>
              <a:t>…</a:t>
            </a:r>
          </a:p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…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695C0F-9FAB-BD4A-BC69-E866D7ACCCA6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764144" y="3144060"/>
            <a:ext cx="2443535" cy="2189001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83AC14-4C62-1C40-8ADC-DC0433933E65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609644" y="3672267"/>
            <a:ext cx="2607560" cy="2084657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AB1EB41-39A0-0A4E-AEDB-B6C438B1CFF1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3713745" y="4330717"/>
            <a:ext cx="2503459" cy="1857533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AF375C9-8D5C-7643-8117-6271C01D14FA}"/>
              </a:ext>
            </a:extLst>
          </p:cNvPr>
          <p:cNvSpPr txBox="1"/>
          <p:nvPr/>
        </p:nvSpPr>
        <p:spPr>
          <a:xfrm>
            <a:off x="4158997" y="1866825"/>
            <a:ext cx="1616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 program</a:t>
            </a:r>
          </a:p>
          <a:p>
            <a:r>
              <a:rPr lang="en-US"/>
              <a:t>Calls a function</a:t>
            </a:r>
          </a:p>
          <a:p>
            <a:r>
              <a:rPr lang="en-US"/>
              <a:t>In PLT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3A13D6-1B1B-C94E-9108-05037ED95C65}"/>
              </a:ext>
            </a:extLst>
          </p:cNvPr>
          <p:cNvSpPr txBox="1"/>
          <p:nvPr/>
        </p:nvSpPr>
        <p:spPr>
          <a:xfrm>
            <a:off x="8207173" y="2050253"/>
            <a:ext cx="182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PLT jumps to GOT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AA2E5E-D95D-E945-AEE6-A7AA3BBAFAFB}"/>
              </a:ext>
            </a:extLst>
          </p:cNvPr>
          <p:cNvSpPr txBox="1"/>
          <p:nvPr/>
        </p:nvSpPr>
        <p:spPr>
          <a:xfrm>
            <a:off x="4063199" y="6200031"/>
            <a:ext cx="207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GOT stores </a:t>
            </a:r>
            <a:r>
              <a:rPr lang="en-US" err="1"/>
              <a:t>libc</a:t>
            </a:r>
            <a:r>
              <a:rPr lang="en-US"/>
              <a:t> </a:t>
            </a:r>
            <a:r>
              <a:rPr lang="en-US" err="1"/>
              <a:t>addr</a:t>
            </a:r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B1CF9A-F048-724E-A165-215DEFBE4F7D}"/>
              </a:ext>
            </a:extLst>
          </p:cNvPr>
          <p:cNvCxnSpPr>
            <a:cxnSpLocks/>
          </p:cNvCxnSpPr>
          <p:nvPr/>
        </p:nvCxnSpPr>
        <p:spPr>
          <a:xfrm flipH="1" flipV="1">
            <a:off x="3713745" y="3098549"/>
            <a:ext cx="2483049" cy="2239956"/>
          </a:xfrm>
          <a:prstGeom prst="straightConnector1">
            <a:avLst/>
          </a:prstGeom>
          <a:ln w="444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9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ACEC-3B4B-7A44-A606-A6406573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ELF, PLT, GOT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5F397-5EA5-1F4C-8B44-475DC591A6C8}"/>
              </a:ext>
            </a:extLst>
          </p:cNvPr>
          <p:cNvSpPr/>
          <p:nvPr/>
        </p:nvSpPr>
        <p:spPr>
          <a:xfrm>
            <a:off x="6095999" y="4674828"/>
            <a:ext cx="1764649" cy="184701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/>
              <a:t>GOT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255588-7563-C742-A265-2E458897E40B}"/>
              </a:ext>
            </a:extLst>
          </p:cNvPr>
          <p:cNvSpPr/>
          <p:nvPr/>
        </p:nvSpPr>
        <p:spPr>
          <a:xfrm>
            <a:off x="6095997" y="3001643"/>
            <a:ext cx="1764649" cy="14024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Program</a:t>
            </a:r>
          </a:p>
          <a:p>
            <a:pPr algn="ctr"/>
            <a:endParaRPr lang="en-US"/>
          </a:p>
          <a:p>
            <a:pPr algn="ctr"/>
            <a:r>
              <a:rPr lang="en-US" err="1"/>
              <a:t>printf</a:t>
            </a:r>
            <a:r>
              <a:rPr lang="en-US"/>
              <a:t>()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F67BC0-88EC-1B42-AA0D-18EF1A93D195}"/>
              </a:ext>
            </a:extLst>
          </p:cNvPr>
          <p:cNvSpPr/>
          <p:nvPr/>
        </p:nvSpPr>
        <p:spPr>
          <a:xfrm>
            <a:off x="6096000" y="688126"/>
            <a:ext cx="1764649" cy="200512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/>
              <a:t>PLT</a:t>
            </a:r>
          </a:p>
          <a:p>
            <a:endParaRPr lang="en-US" sz="2400"/>
          </a:p>
          <a:p>
            <a:endParaRPr lang="en-US" sz="2400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28E53B-E3D4-AD49-B01F-FC662B8FF868}"/>
              </a:ext>
            </a:extLst>
          </p:cNvPr>
          <p:cNvSpPr/>
          <p:nvPr/>
        </p:nvSpPr>
        <p:spPr>
          <a:xfrm>
            <a:off x="6134102" y="111948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980AA0-850D-894E-A74F-7CDDBFEA68AA}"/>
              </a:ext>
            </a:extLst>
          </p:cNvPr>
          <p:cNvSpPr/>
          <p:nvPr/>
        </p:nvSpPr>
        <p:spPr>
          <a:xfrm>
            <a:off x="6134102" y="1599442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strcpy</a:t>
            </a:r>
            <a:r>
              <a:rPr lang="en-US"/>
              <a:t>()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343374-5620-CF44-9274-955F562CD1FC}"/>
              </a:ext>
            </a:extLst>
          </p:cNvPr>
          <p:cNvSpPr/>
          <p:nvPr/>
        </p:nvSpPr>
        <p:spPr>
          <a:xfrm>
            <a:off x="6134101" y="205025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EA5336-CDAE-CD4C-BF41-00F72FD7D738}"/>
              </a:ext>
            </a:extLst>
          </p:cNvPr>
          <p:cNvSpPr/>
          <p:nvPr/>
        </p:nvSpPr>
        <p:spPr>
          <a:xfrm>
            <a:off x="6207679" y="5134956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_resolve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EE2935-86D2-8F4A-B59A-114AA1423CC7}"/>
              </a:ext>
            </a:extLst>
          </p:cNvPr>
          <p:cNvSpPr/>
          <p:nvPr/>
        </p:nvSpPr>
        <p:spPr>
          <a:xfrm>
            <a:off x="6217204" y="5558819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_resolve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84D638-191D-9D4A-B75A-D2D6A4FF880A}"/>
              </a:ext>
            </a:extLst>
          </p:cNvPr>
          <p:cNvSpPr/>
          <p:nvPr/>
        </p:nvSpPr>
        <p:spPr>
          <a:xfrm>
            <a:off x="6217204" y="5990145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_resolve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3CFF3A85-F1A0-6240-850D-776DCB9D92B9}"/>
              </a:ext>
            </a:extLst>
          </p:cNvPr>
          <p:cNvCxnSpPr>
            <a:stCxn id="8" idx="1"/>
            <a:endCxn id="12" idx="1"/>
          </p:cNvCxnSpPr>
          <p:nvPr/>
        </p:nvCxnSpPr>
        <p:spPr>
          <a:xfrm rot="10800000" flipH="1">
            <a:off x="6095996" y="1355444"/>
            <a:ext cx="38105" cy="2347438"/>
          </a:xfrm>
          <a:prstGeom prst="bentConnector3">
            <a:avLst>
              <a:gd name="adj1" fmla="val -599921"/>
            </a:avLst>
          </a:prstGeom>
          <a:ln w="50800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8103B977-86FA-F54B-ACEF-45AF3D88C579}"/>
              </a:ext>
            </a:extLst>
          </p:cNvPr>
          <p:cNvCxnSpPr>
            <a:cxnSpLocks/>
            <a:stCxn id="12" idx="3"/>
            <a:endCxn id="6" idx="3"/>
          </p:cNvCxnSpPr>
          <p:nvPr/>
        </p:nvCxnSpPr>
        <p:spPr>
          <a:xfrm flipH="1">
            <a:off x="7748966" y="1355444"/>
            <a:ext cx="111684" cy="3977617"/>
          </a:xfrm>
          <a:prstGeom prst="bentConnector3">
            <a:avLst>
              <a:gd name="adj1" fmla="val -204685"/>
            </a:avLst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C26EBA6-A112-7543-A930-DCCEC084D0BA}"/>
              </a:ext>
            </a:extLst>
          </p:cNvPr>
          <p:cNvSpPr/>
          <p:nvPr/>
        </p:nvSpPr>
        <p:spPr>
          <a:xfrm>
            <a:off x="2298550" y="3687858"/>
            <a:ext cx="2182581" cy="28339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err="1"/>
              <a:t>Libc</a:t>
            </a:r>
            <a:endParaRPr lang="en-US"/>
          </a:p>
          <a:p>
            <a:pPr algn="ctr"/>
            <a:endParaRPr lang="en-US"/>
          </a:p>
          <a:p>
            <a:pPr algn="ctr"/>
            <a:r>
              <a:rPr lang="en-US" err="1"/>
              <a:t>printf</a:t>
            </a:r>
            <a:r>
              <a:rPr lang="en-US"/>
              <a:t>()</a:t>
            </a:r>
          </a:p>
          <a:p>
            <a:pPr algn="ctr"/>
            <a:r>
              <a:rPr lang="en-US"/>
              <a:t>…</a:t>
            </a:r>
          </a:p>
          <a:p>
            <a:pPr algn="ctr"/>
            <a:r>
              <a:rPr lang="en-US" err="1"/>
              <a:t>strcpy</a:t>
            </a:r>
            <a:r>
              <a:rPr lang="en-US"/>
              <a:t>()</a:t>
            </a:r>
          </a:p>
          <a:p>
            <a:pPr algn="ctr"/>
            <a:r>
              <a:rPr lang="en-US"/>
              <a:t>…</a:t>
            </a:r>
          </a:p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…</a:t>
            </a:r>
          </a:p>
          <a:p>
            <a:pPr algn="ctr"/>
            <a:r>
              <a:rPr lang="en-US"/>
              <a:t>_</a:t>
            </a:r>
            <a:r>
              <a:rPr lang="en-US" err="1"/>
              <a:t>dl_dynamic_resolve</a:t>
            </a:r>
            <a:endParaRPr lang="en-US"/>
          </a:p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695C0F-9FAB-BD4A-BC69-E866D7ACCCA6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481131" y="5333061"/>
            <a:ext cx="1726548" cy="810564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AF375C9-8D5C-7643-8117-6271C01D14FA}"/>
              </a:ext>
            </a:extLst>
          </p:cNvPr>
          <p:cNvSpPr txBox="1"/>
          <p:nvPr/>
        </p:nvSpPr>
        <p:spPr>
          <a:xfrm>
            <a:off x="4158997" y="1866825"/>
            <a:ext cx="1616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 program</a:t>
            </a:r>
          </a:p>
          <a:p>
            <a:r>
              <a:rPr lang="en-US"/>
              <a:t>Calls a function</a:t>
            </a:r>
          </a:p>
          <a:p>
            <a:r>
              <a:rPr lang="en-US"/>
              <a:t>In PLT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3A13D6-1B1B-C94E-9108-05037ED95C65}"/>
              </a:ext>
            </a:extLst>
          </p:cNvPr>
          <p:cNvSpPr txBox="1"/>
          <p:nvPr/>
        </p:nvSpPr>
        <p:spPr>
          <a:xfrm>
            <a:off x="8207173" y="2050253"/>
            <a:ext cx="182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PLT jumps to GOT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AA2E5E-D95D-E945-AEE6-A7AA3BBAFAFB}"/>
              </a:ext>
            </a:extLst>
          </p:cNvPr>
          <p:cNvSpPr txBox="1"/>
          <p:nvPr/>
        </p:nvSpPr>
        <p:spPr>
          <a:xfrm>
            <a:off x="3338356" y="6514020"/>
            <a:ext cx="418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GOT stores </a:t>
            </a:r>
            <a:r>
              <a:rPr lang="en-US" err="1"/>
              <a:t>addr</a:t>
            </a:r>
            <a:r>
              <a:rPr lang="en-US"/>
              <a:t> of _</a:t>
            </a:r>
            <a:r>
              <a:rPr lang="en-US" err="1"/>
              <a:t>dl_dynamic_resolve</a:t>
            </a:r>
            <a:r>
              <a:rPr lang="en-US"/>
              <a:t>();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33B9B0-F4CE-6244-BA95-3520C8232285}"/>
              </a:ext>
            </a:extLst>
          </p:cNvPr>
          <p:cNvSpPr/>
          <p:nvPr/>
        </p:nvSpPr>
        <p:spPr>
          <a:xfrm>
            <a:off x="6217204" y="5127021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7fa174b06800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BB9C229-79AB-344E-AED1-6F3A96F94A1E}"/>
              </a:ext>
            </a:extLst>
          </p:cNvPr>
          <p:cNvCxnSpPr>
            <a:cxnSpLocks/>
          </p:cNvCxnSpPr>
          <p:nvPr/>
        </p:nvCxnSpPr>
        <p:spPr>
          <a:xfrm flipH="1" flipV="1">
            <a:off x="3800475" y="4557713"/>
            <a:ext cx="2333623" cy="775348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84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56122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678461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some_function</a:t>
            </a:r>
            <a:r>
              <a:rPr lang="en-US"/>
              <a:t>()</a:t>
            </a:r>
          </a:p>
          <a:p>
            <a:pPr algn="ctr"/>
            <a:r>
              <a:rPr lang="en-US"/>
              <a:t>Open </a:t>
            </a:r>
            <a:r>
              <a:rPr lang="en-US" err="1"/>
              <a:t>a.txt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3962241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27011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84638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16168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68D5C-553B-3F49-80DB-02C1BFC02DD5}"/>
              </a:ext>
            </a:extLst>
          </p:cNvPr>
          <p:cNvGrpSpPr/>
          <p:nvPr/>
        </p:nvGrpSpPr>
        <p:grpSpPr>
          <a:xfrm>
            <a:off x="7396842" y="4493795"/>
            <a:ext cx="1730829" cy="369332"/>
            <a:chOff x="7690757" y="4714718"/>
            <a:chExt cx="173082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B38DC-9504-9847-A4AA-9AAF023B899A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14A4BD-FDEB-214A-8556-6AA4B8F73E45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CF8460-F92F-7D48-86DA-D247EA78A587}"/>
              </a:ext>
            </a:extLst>
          </p:cNvPr>
          <p:cNvSpPr txBox="1"/>
          <p:nvPr/>
        </p:nvSpPr>
        <p:spPr>
          <a:xfrm>
            <a:off x="1175656" y="3247606"/>
            <a:ext cx="5976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Return!</a:t>
            </a:r>
          </a:p>
          <a:p>
            <a:endParaRPr lang="en-US" sz="3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>
                <a:latin typeface="Calibri" panose="020F0502020204030204" pitchFamily="34" charset="0"/>
                <a:cs typeface="Courier New" panose="02070309020205020404" pitchFamily="49" charset="0"/>
              </a:rPr>
              <a:t>Jump to</a:t>
            </a:r>
            <a:r>
              <a:rPr 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some_function</a:t>
            </a:r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15147648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97BA-0861-1948-BA2E-A68076BBC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Offset Table (GOT)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D29D5-AA0F-4C42-95D4-2D6AEB12B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Reside on the data section (writable) </a:t>
            </a:r>
          </a:p>
          <a:p>
            <a:pPr lvl="1"/>
            <a:r>
              <a:rPr lang="en-US"/>
              <a:t>i.e., </a:t>
            </a:r>
            <a:r>
              <a:rPr lang="en-US">
                <a:latin typeface="Consolas" panose="020B0609020204030204" pitchFamily="49" charset="0"/>
              </a:rPr>
              <a:t>0x8049XXX (32-bit)</a:t>
            </a:r>
            <a:r>
              <a:rPr lang="en-US"/>
              <a:t> or </a:t>
            </a:r>
            <a:r>
              <a:rPr lang="en-US">
                <a:latin typeface="Consolas" panose="020B0609020204030204" pitchFamily="49" charset="0"/>
              </a:rPr>
              <a:t>0x6010XX (64-bit)</a:t>
            </a:r>
            <a:endParaRPr lang="en-US"/>
          </a:p>
          <a:p>
            <a:pPr lvl="1"/>
            <a:r>
              <a:rPr lang="en-US"/>
              <a:t>Fixed even if under ASLR if program is not PIE</a:t>
            </a:r>
          </a:p>
          <a:p>
            <a:endParaRPr lang="en-US"/>
          </a:p>
          <a:p>
            <a:r>
              <a:rPr lang="en-US"/>
              <a:t>Each entry first has the address of </a:t>
            </a:r>
            <a:br>
              <a:rPr lang="en-US"/>
            </a:br>
            <a:r>
              <a:rPr lang="en-US"/>
              <a:t>	</a:t>
            </a:r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</a:rPr>
              <a:t>_</a:t>
            </a:r>
            <a:r>
              <a:rPr lang="en-US" err="1">
                <a:solidFill>
                  <a:schemeClr val="accent1"/>
                </a:solidFill>
                <a:latin typeface="Consolas" panose="020B0609020204030204" pitchFamily="49" charset="0"/>
              </a:rPr>
              <a:t>dl_dynamic_resolve</a:t>
            </a:r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</a:rPr>
              <a:t>();</a:t>
            </a:r>
          </a:p>
          <a:p>
            <a:endParaRPr lang="en-US"/>
          </a:p>
          <a:p>
            <a:r>
              <a:rPr lang="en-US"/>
              <a:t>After the initial call, </a:t>
            </a:r>
            <a:br>
              <a:rPr lang="en-US"/>
            </a:br>
            <a:r>
              <a:rPr lang="en-US"/>
              <a:t>	the entry will have </a:t>
            </a:r>
            <a:r>
              <a:rPr lang="en-US" i="1"/>
              <a:t>the function address</a:t>
            </a:r>
          </a:p>
        </p:txBody>
      </p:sp>
    </p:spTree>
    <p:extLst>
      <p:ext uri="{BB962C8B-B14F-4D97-AF65-F5344CB8AC3E}">
        <p14:creationId xmlns:p14="http://schemas.microsoft.com/office/powerpoint/2010/main" val="234360394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6793E-2626-874B-A6BC-4BBA3AF1C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Locating GOT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41E53-2890-3E48-8FA4-ACC34B0B2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readelf</a:t>
            </a:r>
            <a:r>
              <a:rPr lang="en-US"/>
              <a:t> -a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D588E0-6366-CB4A-8A57-C544C483E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6666"/>
            <a:ext cx="12192000" cy="18046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AE2321-75A0-404F-A423-2D6A8CDBF356}"/>
              </a:ext>
            </a:extLst>
          </p:cNvPr>
          <p:cNvSpPr/>
          <p:nvPr/>
        </p:nvSpPr>
        <p:spPr>
          <a:xfrm>
            <a:off x="10886" y="3758069"/>
            <a:ext cx="10700657" cy="27508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194A5-89AE-FC44-95FF-EB9146B19A9A}"/>
              </a:ext>
            </a:extLst>
          </p:cNvPr>
          <p:cNvSpPr/>
          <p:nvPr/>
        </p:nvSpPr>
        <p:spPr>
          <a:xfrm>
            <a:off x="2541599" y="2526666"/>
            <a:ext cx="1267201" cy="27508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2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81350" y="838200"/>
            <a:ext cx="5829300" cy="2438400"/>
            <a:chOff x="1156805" y="4191000"/>
            <a:chExt cx="6386995" cy="2362199"/>
          </a:xfrm>
        </p:grpSpPr>
        <p:grpSp>
          <p:nvGrpSpPr>
            <p:cNvPr id="7" name="Group 6"/>
            <p:cNvGrpSpPr/>
            <p:nvPr/>
          </p:nvGrpSpPr>
          <p:grpSpPr>
            <a:xfrm>
              <a:off x="1156805" y="4191000"/>
              <a:ext cx="6386995" cy="1295400"/>
              <a:chOff x="1156805" y="4191000"/>
              <a:chExt cx="6386995" cy="1295400"/>
            </a:xfrm>
          </p:grpSpPr>
          <p:pic>
            <p:nvPicPr>
              <p:cNvPr id="10" name="Picture 9" descr="oriented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98900" y="4276919"/>
                <a:ext cx="3644900" cy="1209481"/>
              </a:xfrm>
              <a:prstGeom prst="rect">
                <a:avLst/>
              </a:prstGeom>
            </p:spPr>
          </p:pic>
          <p:pic>
            <p:nvPicPr>
              <p:cNvPr id="11" name="Picture 10" descr="return-.png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56805" y="4191000"/>
                <a:ext cx="2908300" cy="1295400"/>
              </a:xfrm>
              <a:prstGeom prst="rect">
                <a:avLst/>
              </a:prstGeom>
            </p:spPr>
          </p:pic>
        </p:grpSp>
        <p:pic>
          <p:nvPicPr>
            <p:cNvPr id="9" name="Picture 8" descr="programming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84852" y="5301402"/>
              <a:ext cx="5930900" cy="125179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2689951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FA599-B4E7-7947-A6BE-863265120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Control Flow Hijack: </a:t>
            </a:r>
            <a:br>
              <a:rPr lang="en-US"/>
            </a:br>
            <a:r>
              <a:rPr lang="en-US"/>
              <a:t>Always control + computation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A5019-9C9C-E443-AB8A-3D12440C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3266BB-3B8B-B344-944D-9B37314C8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370" y="2971801"/>
            <a:ext cx="8229600" cy="28495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800" b="1" i="1">
                <a:solidFill>
                  <a:srgbClr val="000000"/>
                </a:solidFill>
              </a:rPr>
              <a:t>computation</a:t>
            </a:r>
            <a:r>
              <a:rPr lang="en-US" sz="2800">
                <a:solidFill>
                  <a:srgbClr val="000000"/>
                </a:solidFill>
              </a:rPr>
              <a:t>                     +                          </a:t>
            </a:r>
            <a:r>
              <a:rPr lang="en-US" sz="2800" b="1" i="1">
                <a:solidFill>
                  <a:srgbClr val="000000"/>
                </a:solidFill>
              </a:rPr>
              <a:t>control</a:t>
            </a:r>
          </a:p>
          <a:p>
            <a:pPr marL="0" lvl="0" indent="0">
              <a:buNone/>
            </a:pPr>
            <a:endParaRPr lang="en-US" sz="280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8D5BDED-F373-6F43-9626-E5FEDF1A8AFE}"/>
              </a:ext>
            </a:extLst>
          </p:cNvPr>
          <p:cNvGraphicFramePr>
            <a:graphicFrameLocks noGrp="1"/>
          </p:cNvGraphicFramePr>
          <p:nvPr/>
        </p:nvGraphicFramePr>
        <p:xfrm>
          <a:off x="2746620" y="2210260"/>
          <a:ext cx="72771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2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shellcode</a:t>
                      </a:r>
                      <a:r>
                        <a:rPr lang="en-US" sz="2800" baseline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 (aka payload)</a:t>
                      </a:r>
                      <a:endParaRPr lang="en-US" sz="280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padding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&amp;</a:t>
                      </a:r>
                      <a:r>
                        <a:rPr lang="en-US" sz="2800" err="1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buf</a:t>
                      </a:r>
                      <a:endParaRPr lang="en-US" sz="280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Arc 6">
            <a:extLst>
              <a:ext uri="{FF2B5EF4-FFF2-40B4-BE49-F238E27FC236}">
                <a16:creationId xmlns:a16="http://schemas.microsoft.com/office/drawing/2014/main" id="{C7C0E892-3410-AD42-8800-2A0768A4D338}"/>
              </a:ext>
            </a:extLst>
          </p:cNvPr>
          <p:cNvSpPr/>
          <p:nvPr/>
        </p:nvSpPr>
        <p:spPr>
          <a:xfrm flipV="1">
            <a:off x="2841870" y="1780672"/>
            <a:ext cx="6591300" cy="883604"/>
          </a:xfrm>
          <a:prstGeom prst="arc">
            <a:avLst>
              <a:gd name="adj1" fmla="val 7758"/>
              <a:gd name="adj2" fmla="val 10784512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1C1EB2E3-1EF4-984F-A2FE-AAEB887AEDAB}"/>
              </a:ext>
            </a:extLst>
          </p:cNvPr>
          <p:cNvSpPr/>
          <p:nvPr/>
        </p:nvSpPr>
        <p:spPr>
          <a:xfrm>
            <a:off x="2903092" y="4320310"/>
            <a:ext cx="6904121" cy="1066800"/>
          </a:xfrm>
          <a:prstGeom prst="wedgeRoundRectCallout">
            <a:avLst>
              <a:gd name="adj1" fmla="val -30730"/>
              <a:gd name="adj2" fmla="val -126735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Return-oriented programming (ROP): shellcode without code injection</a:t>
            </a:r>
          </a:p>
        </p:txBody>
      </p:sp>
    </p:spTree>
    <p:extLst>
      <p:ext uri="{BB962C8B-B14F-4D97-AF65-F5344CB8AC3E}">
        <p14:creationId xmlns:p14="http://schemas.microsoft.com/office/powerpoint/2010/main" val="420622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89C5-32C8-7B40-A1FC-E37AB1E1B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Motivation: Return-to-</a:t>
            </a:r>
            <a:r>
              <a:rPr lang="en-US" err="1"/>
              <a:t>libc</a:t>
            </a:r>
            <a:r>
              <a:rPr lang="en-US"/>
              <a:t> Attack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FAB83-EBAC-5E44-9AB4-E3FD9977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492876"/>
            <a:ext cx="2844800" cy="365125"/>
          </a:xfrm>
        </p:spPr>
        <p:txBody>
          <a:bodyPr/>
          <a:lstStyle/>
          <a:p>
            <a:fld id="{B747839D-A323-47F3-909F-548499399628}" type="slidenum">
              <a:rPr lang="en-US" smtClean="0"/>
              <a:t>134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322665-9E88-8346-9AB9-3A7F77AF3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505" y="2971800"/>
            <a:ext cx="5562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Overwrite return address with address of </a:t>
            </a:r>
            <a:r>
              <a:rPr lang="en-US" err="1"/>
              <a:t>libc</a:t>
            </a:r>
            <a:r>
              <a:rPr lang="en-US"/>
              <a:t> function</a:t>
            </a:r>
          </a:p>
          <a:p>
            <a:r>
              <a:rPr lang="en-US"/>
              <a:t>Set-up fake return address and argument(s)</a:t>
            </a:r>
          </a:p>
          <a:p>
            <a:r>
              <a:rPr lang="en-US">
                <a:latin typeface="Consolas"/>
                <a:cs typeface="Consolas"/>
              </a:rPr>
              <a:t>ret</a:t>
            </a:r>
            <a:r>
              <a:rPr lang="en-US"/>
              <a:t> will “call” </a:t>
            </a:r>
            <a:r>
              <a:rPr lang="en-US" err="1"/>
              <a:t>libc</a:t>
            </a:r>
            <a:r>
              <a:rPr lang="en-US"/>
              <a:t> function</a:t>
            </a:r>
            <a:br>
              <a:rPr lang="en-US"/>
            </a:br>
            <a:endParaRPr lang="en-US"/>
          </a:p>
          <a:p>
            <a:pPr marL="0" indent="0">
              <a:buNone/>
            </a:pPr>
            <a:r>
              <a:rPr lang="en-US" b="1"/>
              <a:t>No injected code!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8297369-C08C-0647-88BF-B3A3E13C4750}"/>
              </a:ext>
            </a:extLst>
          </p:cNvPr>
          <p:cNvGraphicFramePr>
            <a:graphicFrameLocks noGrp="1"/>
          </p:cNvGraphicFramePr>
          <p:nvPr/>
        </p:nvGraphicFramePr>
        <p:xfrm>
          <a:off x="8459917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err="1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42489793-869D-E449-A1F1-381A84F74559}"/>
              </a:ext>
            </a:extLst>
          </p:cNvPr>
          <p:cNvGrpSpPr/>
          <p:nvPr/>
        </p:nvGrpSpPr>
        <p:grpSpPr>
          <a:xfrm>
            <a:off x="9942160" y="3110227"/>
            <a:ext cx="1032104" cy="369332"/>
            <a:chOff x="7959243" y="3429000"/>
            <a:chExt cx="1032104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35C061-D914-2540-96E0-8B5C59A12957}"/>
                </a:ext>
              </a:extLst>
            </p:cNvPr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ebp</a:t>
              </a:r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F1B770E-08FB-3744-B095-F906EC450C4C}"/>
                </a:ext>
              </a:extLst>
            </p:cNvPr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ACEBDF-2794-1647-8B91-282DADB084B0}"/>
              </a:ext>
            </a:extLst>
          </p:cNvPr>
          <p:cNvGrpSpPr/>
          <p:nvPr/>
        </p:nvGrpSpPr>
        <p:grpSpPr>
          <a:xfrm>
            <a:off x="9942160" y="6097085"/>
            <a:ext cx="1006456" cy="369332"/>
            <a:chOff x="7959243" y="3429000"/>
            <a:chExt cx="1006456" cy="369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FFB1C6-71AF-E443-BC34-3C069984DE21}"/>
                </a:ext>
              </a:extLst>
            </p:cNvPr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EAE7BCC-18AE-F942-8428-069A7884AD98}"/>
                </a:ext>
              </a:extLst>
            </p:cNvPr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c 13">
            <a:extLst>
              <a:ext uri="{FF2B5EF4-FFF2-40B4-BE49-F238E27FC236}">
                <a16:creationId xmlns:a16="http://schemas.microsoft.com/office/drawing/2014/main" id="{3474FCC0-B9D1-7749-9372-CF77A197DEDB}"/>
              </a:ext>
            </a:extLst>
          </p:cNvPr>
          <p:cNvSpPr/>
          <p:nvPr/>
        </p:nvSpPr>
        <p:spPr>
          <a:xfrm>
            <a:off x="8110413" y="55615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32EFEA63-4BCA-5841-986B-5B963A59BCA3}"/>
              </a:ext>
            </a:extLst>
          </p:cNvPr>
          <p:cNvCxnSpPr/>
          <p:nvPr/>
        </p:nvCxnSpPr>
        <p:spPr>
          <a:xfrm flipV="1">
            <a:off x="9921475" y="54102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C36C3EF-286C-C646-B44C-B7F68D482044}"/>
              </a:ext>
            </a:extLst>
          </p:cNvPr>
          <p:cNvSpPr/>
          <p:nvPr/>
        </p:nvSpPr>
        <p:spPr>
          <a:xfrm>
            <a:off x="8464994" y="1447800"/>
            <a:ext cx="1474219" cy="1143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err="1">
                <a:solidFill>
                  <a:schemeClr val="bg1"/>
                </a:solidFill>
              </a:rPr>
              <a:t>ptr</a:t>
            </a:r>
            <a:r>
              <a:rPr lang="en-US" sz="2000">
                <a:solidFill>
                  <a:schemeClr val="bg1"/>
                </a:solidFill>
              </a:rPr>
              <a:t> to 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“/bin/</a:t>
            </a:r>
            <a:r>
              <a:rPr lang="en-US" sz="2000" err="1">
                <a:solidFill>
                  <a:schemeClr val="bg1"/>
                </a:solidFill>
              </a:rPr>
              <a:t>sh</a:t>
            </a:r>
            <a:r>
              <a:rPr lang="en-US" sz="200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0E6D57-CF08-1E40-B93F-8DEFCA567695}"/>
              </a:ext>
            </a:extLst>
          </p:cNvPr>
          <p:cNvSpPr/>
          <p:nvPr/>
        </p:nvSpPr>
        <p:spPr>
          <a:xfrm>
            <a:off x="8459917" y="2590800"/>
            <a:ext cx="1474219" cy="39850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&amp;system</a:t>
            </a: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8E308D31-31C0-3143-A6AE-EE3BF10D2EDF}"/>
              </a:ext>
            </a:extLst>
          </p:cNvPr>
          <p:cNvSpPr/>
          <p:nvPr/>
        </p:nvSpPr>
        <p:spPr>
          <a:xfrm>
            <a:off x="3157413" y="1676400"/>
            <a:ext cx="4267200" cy="1160502"/>
          </a:xfrm>
          <a:prstGeom prst="wedgeRoundRectCallout">
            <a:avLst>
              <a:gd name="adj1" fmla="val 73406"/>
              <a:gd name="adj2" fmla="val 36455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>
                <a:solidFill>
                  <a:srgbClr val="C00000"/>
                </a:solidFill>
              </a:rPr>
              <a:t>ret</a:t>
            </a:r>
            <a:r>
              <a:rPr lang="en-US" sz="2400">
                <a:solidFill>
                  <a:schemeClr val="bg1"/>
                </a:solidFill>
              </a:rPr>
              <a:t> transfers control to </a:t>
            </a:r>
            <a:r>
              <a:rPr lang="en-US" sz="2400">
                <a:solidFill>
                  <a:schemeClr val="bg1"/>
                </a:solidFill>
                <a:latin typeface="Consolas"/>
                <a:cs typeface="Consolas"/>
              </a:rPr>
              <a:t>system</a:t>
            </a:r>
            <a:r>
              <a:rPr lang="en-US" sz="2400">
                <a:solidFill>
                  <a:schemeClr val="bg1"/>
                </a:solidFill>
              </a:rPr>
              <a:t>, which finds arguments on stack</a:t>
            </a:r>
          </a:p>
        </p:txBody>
      </p:sp>
    </p:spTree>
    <p:extLst>
      <p:ext uri="{BB962C8B-B14F-4D97-AF65-F5344CB8AC3E}">
        <p14:creationId xmlns:p14="http://schemas.microsoft.com/office/powerpoint/2010/main" val="162236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308A8-B635-C248-B939-24F378A8C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3B7EF-6EF5-B945-AF98-E870D29AF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135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25AE3E3-E3B8-504B-A09B-34D0E4B05FD0}"/>
              </a:ext>
            </a:extLst>
          </p:cNvPr>
          <p:cNvSpPr/>
          <p:nvPr/>
        </p:nvSpPr>
        <p:spPr>
          <a:xfrm>
            <a:off x="3580423" y="2059354"/>
            <a:ext cx="5562600" cy="1219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What if we don’t know the address of </a:t>
            </a:r>
            <a:r>
              <a:rPr lang="en-US" sz="2800">
                <a:solidFill>
                  <a:schemeClr val="bg1"/>
                </a:solidFill>
                <a:latin typeface="Consolas"/>
                <a:cs typeface="Consolas"/>
              </a:rPr>
              <a:t>system</a:t>
            </a:r>
            <a:r>
              <a:rPr lang="en-US" sz="28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A34806C-D6CB-BB4E-92D9-B857B50930DA}"/>
              </a:ext>
            </a:extLst>
          </p:cNvPr>
          <p:cNvSpPr/>
          <p:nvPr/>
        </p:nvSpPr>
        <p:spPr>
          <a:xfrm>
            <a:off x="3580423" y="3507154"/>
            <a:ext cx="5562600" cy="12192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Use existing application logic that does!</a:t>
            </a:r>
          </a:p>
        </p:txBody>
      </p:sp>
    </p:spTree>
    <p:extLst>
      <p:ext uri="{BB962C8B-B14F-4D97-AF65-F5344CB8AC3E}">
        <p14:creationId xmlns:p14="http://schemas.microsoft.com/office/powerpoint/2010/main" val="221618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0000D-7AEB-F745-81C9-976A143F8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00FB3-45C5-8047-A69E-49779E65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6C5561-6FEC-4C4D-96C0-A278AF9286E5}"/>
              </a:ext>
            </a:extLst>
          </p:cNvPr>
          <p:cNvGraphicFramePr>
            <a:graphicFrameLocks noGrp="1"/>
          </p:cNvGraphicFramePr>
          <p:nvPr/>
        </p:nvGraphicFramePr>
        <p:xfrm>
          <a:off x="8452104" y="13271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err="1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3289A48A-CB55-6C48-8370-7B61B28282DA}"/>
              </a:ext>
            </a:extLst>
          </p:cNvPr>
          <p:cNvGrpSpPr/>
          <p:nvPr/>
        </p:nvGrpSpPr>
        <p:grpSpPr>
          <a:xfrm>
            <a:off x="9934347" y="2957827"/>
            <a:ext cx="1032104" cy="369332"/>
            <a:chOff x="7959243" y="3429000"/>
            <a:chExt cx="1032104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B380A8E-F569-4F40-87E3-886AB9CFC4DB}"/>
                </a:ext>
              </a:extLst>
            </p:cNvPr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ebp</a:t>
              </a:r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791093F-15E1-974D-9DB8-85177F3FE97A}"/>
                </a:ext>
              </a:extLst>
            </p:cNvPr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CAC6A6D6-D63A-FB40-875B-65995233E37D}"/>
              </a:ext>
            </a:extLst>
          </p:cNvPr>
          <p:cNvSpPr/>
          <p:nvPr/>
        </p:nvSpPr>
        <p:spPr>
          <a:xfrm>
            <a:off x="8102600" y="54091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DD22897A-9D33-4540-8F05-B1849A6DC6D0}"/>
              </a:ext>
            </a:extLst>
          </p:cNvPr>
          <p:cNvCxnSpPr/>
          <p:nvPr/>
        </p:nvCxnSpPr>
        <p:spPr>
          <a:xfrm flipV="1">
            <a:off x="9913662" y="52578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3A612A0-6AC2-1B4B-A049-46BCF9F4F3D7}"/>
              </a:ext>
            </a:extLst>
          </p:cNvPr>
          <p:cNvSpPr/>
          <p:nvPr/>
        </p:nvSpPr>
        <p:spPr>
          <a:xfrm>
            <a:off x="8457181" y="1295400"/>
            <a:ext cx="1474219" cy="1143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err="1">
                <a:solidFill>
                  <a:schemeClr val="bg1"/>
                </a:solidFill>
              </a:rPr>
              <a:t>ptr</a:t>
            </a:r>
            <a:r>
              <a:rPr lang="en-US" sz="2000">
                <a:solidFill>
                  <a:schemeClr val="bg1"/>
                </a:solidFill>
              </a:rPr>
              <a:t> to 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“/bin/</a:t>
            </a:r>
            <a:r>
              <a:rPr lang="en-US" sz="2000" err="1">
                <a:solidFill>
                  <a:schemeClr val="bg1"/>
                </a:solidFill>
              </a:rPr>
              <a:t>sh</a:t>
            </a:r>
            <a:r>
              <a:rPr lang="en-US" sz="200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7BECAA-F28D-A246-97DD-6C69245A54C5}"/>
              </a:ext>
            </a:extLst>
          </p:cNvPr>
          <p:cNvSpPr/>
          <p:nvPr/>
        </p:nvSpPr>
        <p:spPr>
          <a:xfrm>
            <a:off x="8452104" y="2438400"/>
            <a:ext cx="1474219" cy="39850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&amp;system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901939-4444-F942-B753-4ABAC798A979}"/>
              </a:ext>
            </a:extLst>
          </p:cNvPr>
          <p:cNvSpPr txBox="1"/>
          <p:nvPr/>
        </p:nvSpPr>
        <p:spPr>
          <a:xfrm>
            <a:off x="1467104" y="2090172"/>
            <a:ext cx="533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What if we don’t know the </a:t>
            </a:r>
            <a:r>
              <a:rPr lang="en-US" sz="2800" u="sng"/>
              <a:t>absolute address </a:t>
            </a:r>
            <a:r>
              <a:rPr lang="en-US" sz="2800"/>
              <a:t>any pointers to “/bin/</a:t>
            </a:r>
            <a:r>
              <a:rPr lang="en-US" sz="2800" err="1"/>
              <a:t>sh</a:t>
            </a:r>
            <a:r>
              <a:rPr lang="en-US" sz="2800"/>
              <a:t>”</a:t>
            </a:r>
          </a:p>
          <a:p>
            <a:endParaRPr lang="en-US" sz="2800"/>
          </a:p>
          <a:p>
            <a:r>
              <a:rPr lang="en-US" sz="2800"/>
              <a:t>(</a:t>
            </a:r>
            <a:r>
              <a:rPr lang="en-US" sz="2800" i="1" err="1"/>
              <a:t>objdump</a:t>
            </a:r>
            <a:r>
              <a:rPr lang="en-US" sz="2800"/>
              <a:t> gives addresses, but we don’t know ASLR base address)</a:t>
            </a:r>
          </a:p>
        </p:txBody>
      </p:sp>
    </p:spTree>
    <p:extLst>
      <p:ext uri="{BB962C8B-B14F-4D97-AF65-F5344CB8AC3E}">
        <p14:creationId xmlns:p14="http://schemas.microsoft.com/office/powerpoint/2010/main" val="340984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1D345-E579-BD44-8D1E-9DCA75E52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1AC36-1189-B84D-92C9-25D1284B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137</a:t>
            </a:fld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4B97BE6-ACAD-BC45-ADF9-2B880AB219F6}"/>
              </a:ext>
            </a:extLst>
          </p:cNvPr>
          <p:cNvSpPr txBox="1">
            <a:spLocks/>
          </p:cNvSpPr>
          <p:nvPr/>
        </p:nvSpPr>
        <p:spPr>
          <a:xfrm>
            <a:off x="8880231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47839D-A323-47F3-909F-548499399628}" type="slidenum">
              <a:rPr lang="en-US" smtClean="0"/>
              <a:pPr/>
              <a:t>137</a:t>
            </a:fld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34E1A894-1088-EC49-8AC8-A3CE924162DF}"/>
              </a:ext>
            </a:extLst>
          </p:cNvPr>
          <p:cNvSpPr/>
          <p:nvPr/>
        </p:nvSpPr>
        <p:spPr>
          <a:xfrm>
            <a:off x="2244969" y="1887014"/>
            <a:ext cx="5305926" cy="1501273"/>
          </a:xfrm>
          <a:prstGeom prst="wedgeRoundRectCallout">
            <a:avLst>
              <a:gd name="adj1" fmla="val 60597"/>
              <a:gd name="adj2" fmla="val -20032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Need to find an instruction sequence, aka </a:t>
            </a:r>
            <a:r>
              <a:rPr lang="en-US" sz="2800" i="1" u="sng">
                <a:solidFill>
                  <a:schemeClr val="bg1"/>
                </a:solidFill>
              </a:rPr>
              <a:t>gadget</a:t>
            </a:r>
            <a:r>
              <a:rPr lang="en-US" sz="280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with (relative to) </a:t>
            </a:r>
            <a:r>
              <a:rPr lang="en-US" sz="2800" i="1" err="1">
                <a:solidFill>
                  <a:schemeClr val="bg1"/>
                </a:solidFill>
              </a:rPr>
              <a:t>esp</a:t>
            </a:r>
            <a:endParaRPr lang="en-US" sz="2800" i="1">
              <a:solidFill>
                <a:schemeClr val="bg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D42B32F-96CD-5C49-AD63-12FD16FDDC83}"/>
              </a:ext>
            </a:extLst>
          </p:cNvPr>
          <p:cNvGraphicFramePr>
            <a:graphicFrameLocks noGrp="1"/>
          </p:cNvGraphicFramePr>
          <p:nvPr/>
        </p:nvGraphicFramePr>
        <p:xfrm>
          <a:off x="8467735" y="13271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err="1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05DF1B80-C5C7-2244-AF98-05AA33B15C79}"/>
              </a:ext>
            </a:extLst>
          </p:cNvPr>
          <p:cNvGrpSpPr/>
          <p:nvPr/>
        </p:nvGrpSpPr>
        <p:grpSpPr>
          <a:xfrm>
            <a:off x="9949978" y="2957827"/>
            <a:ext cx="1032104" cy="369332"/>
            <a:chOff x="7959243" y="3429000"/>
            <a:chExt cx="1032104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4BA8D92-5B12-8F46-92E5-CB43FEBAD8D0}"/>
                </a:ext>
              </a:extLst>
            </p:cNvPr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ebp</a:t>
              </a:r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48B7C05-3C16-8343-B37E-4F1FA107AE02}"/>
                </a:ext>
              </a:extLst>
            </p:cNvPr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D9D401-740D-C846-8762-15845B88FE19}"/>
              </a:ext>
            </a:extLst>
          </p:cNvPr>
          <p:cNvGrpSpPr/>
          <p:nvPr/>
        </p:nvGrpSpPr>
        <p:grpSpPr>
          <a:xfrm>
            <a:off x="9949978" y="5944685"/>
            <a:ext cx="1006456" cy="369332"/>
            <a:chOff x="7959243" y="3429000"/>
            <a:chExt cx="1006456" cy="369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0F9F70-6F1B-E540-BA6A-2BE4FE6E14C6}"/>
                </a:ext>
              </a:extLst>
            </p:cNvPr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98A6C60-14D2-024D-B27C-109E8F3A8012}"/>
                </a:ext>
              </a:extLst>
            </p:cNvPr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c 13">
            <a:extLst>
              <a:ext uri="{FF2B5EF4-FFF2-40B4-BE49-F238E27FC236}">
                <a16:creationId xmlns:a16="http://schemas.microsoft.com/office/drawing/2014/main" id="{B4ABE1A7-5BDA-0441-B13F-67C8B82D5266}"/>
              </a:ext>
            </a:extLst>
          </p:cNvPr>
          <p:cNvSpPr/>
          <p:nvPr/>
        </p:nvSpPr>
        <p:spPr>
          <a:xfrm>
            <a:off x="8118231" y="54091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FDD791C0-CF45-E240-956E-924EE82988DB}"/>
              </a:ext>
            </a:extLst>
          </p:cNvPr>
          <p:cNvCxnSpPr/>
          <p:nvPr/>
        </p:nvCxnSpPr>
        <p:spPr>
          <a:xfrm flipV="1">
            <a:off x="9929293" y="52578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2D7619E-E36F-9A47-B68D-F841F6E45F5A}"/>
              </a:ext>
            </a:extLst>
          </p:cNvPr>
          <p:cNvSpPr/>
          <p:nvPr/>
        </p:nvSpPr>
        <p:spPr>
          <a:xfrm>
            <a:off x="8472812" y="1295400"/>
            <a:ext cx="1474219" cy="1143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err="1">
                <a:solidFill>
                  <a:schemeClr val="bg1"/>
                </a:solidFill>
              </a:rPr>
              <a:t>ptr</a:t>
            </a:r>
            <a:r>
              <a:rPr lang="en-US" sz="2000">
                <a:solidFill>
                  <a:schemeClr val="bg1"/>
                </a:solidFill>
              </a:rPr>
              <a:t> to 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“/bin/</a:t>
            </a:r>
            <a:r>
              <a:rPr lang="en-US" sz="2000" err="1">
                <a:solidFill>
                  <a:schemeClr val="bg1"/>
                </a:solidFill>
              </a:rPr>
              <a:t>sh</a:t>
            </a:r>
            <a:r>
              <a:rPr lang="en-US" sz="200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CC7DDF-75AE-6847-BD99-7F0D4BBD8C72}"/>
              </a:ext>
            </a:extLst>
          </p:cNvPr>
          <p:cNvSpPr/>
          <p:nvPr/>
        </p:nvSpPr>
        <p:spPr>
          <a:xfrm>
            <a:off x="8467735" y="2438400"/>
            <a:ext cx="1474219" cy="39850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&amp;system</a:t>
            </a:r>
          </a:p>
        </p:txBody>
      </p:sp>
    </p:spTree>
    <p:extLst>
      <p:ext uri="{BB962C8B-B14F-4D97-AF65-F5344CB8AC3E}">
        <p14:creationId xmlns:p14="http://schemas.microsoft.com/office/powerpoint/2010/main" val="410593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B7DD6-45CD-AC43-90FF-53B1DF6D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Scorecard for ret2libc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0BC09-4606-3143-AB58-3D4B06DC7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 injected code </a:t>
            </a:r>
            <a:r>
              <a:rPr lang="en-US">
                <a:sym typeface="Wingdings"/>
              </a:rPr>
              <a:t> DEP ineffective</a:t>
            </a:r>
            <a:r>
              <a:rPr lang="en-US"/>
              <a:t> </a:t>
            </a:r>
          </a:p>
          <a:p>
            <a:pPr lvl="1"/>
            <a:endParaRPr lang="en-US"/>
          </a:p>
          <a:p>
            <a:r>
              <a:rPr lang="en-US"/>
              <a:t>Requires knowing address of system()</a:t>
            </a:r>
          </a:p>
          <a:p>
            <a:endParaRPr lang="en-US"/>
          </a:p>
          <a:p>
            <a:r>
              <a:rPr lang="en-US"/>
              <a:t>... or does it.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DAF7D-E186-6546-B5DE-C1C7A2E1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4263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D8C7D-D552-F248-A876-AE9564A2D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2697D-415A-6946-ACE1-4BC22DB20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2"/>
            <a:ext cx="6682154" cy="468532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Disassemble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Identify </a:t>
            </a:r>
            <a:r>
              <a:rPr lang="en-US" i="1" u="sng"/>
              <a:t>useful</a:t>
            </a:r>
            <a:r>
              <a:rPr lang="en-US"/>
              <a:t> code sequences as gadgets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Assemble gadgets into desired </a:t>
            </a:r>
            <a:r>
              <a:rPr lang="en-US" i="1"/>
              <a:t>shellcode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08845-36B8-8041-8943-442FB43B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139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82D73E8-5021-C647-B606-77432196F6F9}"/>
              </a:ext>
            </a:extLst>
          </p:cNvPr>
          <p:cNvSpPr/>
          <p:nvPr/>
        </p:nvSpPr>
        <p:spPr>
          <a:xfrm>
            <a:off x="8709699" y="1371602"/>
            <a:ext cx="2704432" cy="2667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err="1">
                <a:latin typeface="Consolas" panose="020B0609020204030204" pitchFamily="49" charset="0"/>
              </a:rPr>
              <a:t>xor</a:t>
            </a:r>
            <a:r>
              <a:rPr lang="en-US">
                <a:latin typeface="Consolas" panose="020B0609020204030204" pitchFamily="49" charset="0"/>
              </a:rPr>
              <a:t>  %</a:t>
            </a:r>
            <a:r>
              <a:rPr lang="en-US" err="1">
                <a:latin typeface="Consolas" panose="020B0609020204030204" pitchFamily="49" charset="0"/>
              </a:rPr>
              <a:t>ecx</a:t>
            </a:r>
            <a:r>
              <a:rPr lang="en-US">
                <a:latin typeface="Consolas" panose="020B0609020204030204" pitchFamily="49" charset="0"/>
              </a:rPr>
              <a:t>, %</a:t>
            </a:r>
            <a:r>
              <a:rPr lang="en-US" err="1">
                <a:latin typeface="Consolas" panose="020B0609020204030204" pitchFamily="49" charset="0"/>
              </a:rPr>
              <a:t>ecx</a:t>
            </a:r>
            <a:r>
              <a:rPr lang="en-US">
                <a:latin typeface="Consolas" panose="020B0609020204030204" pitchFamily="49" charset="0"/>
              </a:rPr>
              <a:t> </a:t>
            </a:r>
          </a:p>
          <a:p>
            <a:r>
              <a:rPr lang="en-US" err="1">
                <a:latin typeface="Consolas" panose="020B0609020204030204" pitchFamily="49" charset="0"/>
              </a:rPr>
              <a:t>mul</a:t>
            </a:r>
            <a:r>
              <a:rPr lang="en-US">
                <a:latin typeface="Consolas" panose="020B0609020204030204" pitchFamily="49" charset="0"/>
              </a:rPr>
              <a:t>  %</a:t>
            </a:r>
            <a:r>
              <a:rPr lang="en-US" err="1">
                <a:latin typeface="Consolas" panose="020B0609020204030204" pitchFamily="49" charset="0"/>
              </a:rPr>
              <a:t>ecx</a:t>
            </a:r>
            <a:endParaRPr lang="en-US">
              <a:latin typeface="Consolas" panose="020B0609020204030204" pitchFamily="49" charset="0"/>
            </a:endParaRPr>
          </a:p>
          <a:p>
            <a:r>
              <a:rPr lang="en-US">
                <a:latin typeface="Consolas" panose="020B0609020204030204" pitchFamily="49" charset="0"/>
              </a:rPr>
              <a:t>push %</a:t>
            </a:r>
            <a:r>
              <a:rPr lang="en-US" err="1">
                <a:latin typeface="Consolas" panose="020B0609020204030204" pitchFamily="49" charset="0"/>
              </a:rPr>
              <a:t>ecx</a:t>
            </a:r>
            <a:endParaRPr lang="en-US">
              <a:latin typeface="Consolas" panose="020B0609020204030204" pitchFamily="49" charset="0"/>
            </a:endParaRPr>
          </a:p>
          <a:p>
            <a:r>
              <a:rPr lang="de-DE">
                <a:latin typeface="Consolas" panose="020B0609020204030204" pitchFamily="49" charset="0"/>
              </a:rPr>
              <a:t>push $0x68732f2f</a:t>
            </a:r>
          </a:p>
          <a:p>
            <a:r>
              <a:rPr lang="en-US">
                <a:latin typeface="Consolas" panose="020B0609020204030204" pitchFamily="49" charset="0"/>
              </a:rPr>
              <a:t>push $0x6e69622f</a:t>
            </a:r>
          </a:p>
          <a:p>
            <a:r>
              <a:rPr lang="en-US">
                <a:latin typeface="Consolas" panose="020B0609020204030204" pitchFamily="49" charset="0"/>
              </a:rPr>
              <a:t>mov  %</a:t>
            </a:r>
            <a:r>
              <a:rPr lang="en-US" err="1">
                <a:latin typeface="Consolas" panose="020B0609020204030204" pitchFamily="49" charset="0"/>
              </a:rPr>
              <a:t>esp</a:t>
            </a:r>
            <a:r>
              <a:rPr lang="en-US">
                <a:latin typeface="Consolas" panose="020B0609020204030204" pitchFamily="49" charset="0"/>
              </a:rPr>
              <a:t>, %</a:t>
            </a:r>
            <a:r>
              <a:rPr lang="en-US" err="1">
                <a:latin typeface="Consolas" panose="020B0609020204030204" pitchFamily="49" charset="0"/>
              </a:rPr>
              <a:t>ebx</a:t>
            </a:r>
            <a:endParaRPr lang="en-US">
              <a:latin typeface="Consolas" panose="020B0609020204030204" pitchFamily="49" charset="0"/>
            </a:endParaRPr>
          </a:p>
          <a:p>
            <a:r>
              <a:rPr lang="sk-SK" err="1">
                <a:latin typeface="Consolas" panose="020B0609020204030204" pitchFamily="49" charset="0"/>
              </a:rPr>
              <a:t>mov</a:t>
            </a:r>
            <a:r>
              <a:rPr lang="sk-SK">
                <a:latin typeface="Consolas" panose="020B0609020204030204" pitchFamily="49" charset="0"/>
              </a:rPr>
              <a:t>  $0xb, %</a:t>
            </a:r>
            <a:r>
              <a:rPr lang="sk-SK" err="1">
                <a:latin typeface="Consolas" panose="020B0609020204030204" pitchFamily="49" charset="0"/>
              </a:rPr>
              <a:t>al</a:t>
            </a:r>
            <a:endParaRPr lang="sk-SK">
              <a:latin typeface="Consolas" panose="020B0609020204030204" pitchFamily="49" charset="0"/>
            </a:endParaRPr>
          </a:p>
          <a:p>
            <a:r>
              <a:rPr lang="da-DK" err="1">
                <a:latin typeface="Consolas" panose="020B0609020204030204" pitchFamily="49" charset="0"/>
              </a:rPr>
              <a:t>int</a:t>
            </a:r>
            <a:r>
              <a:rPr lang="da-DK">
                <a:latin typeface="Consolas" panose="020B0609020204030204" pitchFamily="49" charset="0"/>
              </a:rPr>
              <a:t>  $0x80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0D9FD8-6FE9-9445-ABBC-47AB848CEAFE}"/>
              </a:ext>
            </a:extLst>
          </p:cNvPr>
          <p:cNvSpPr txBox="1"/>
          <p:nvPr/>
        </p:nvSpPr>
        <p:spPr>
          <a:xfrm>
            <a:off x="8709699" y="4191002"/>
            <a:ext cx="21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Example shellcode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06EBAB-722C-4E43-8497-7A32D18C6371}"/>
              </a:ext>
            </a:extLst>
          </p:cNvPr>
          <p:cNvSpPr/>
          <p:nvPr/>
        </p:nvSpPr>
        <p:spPr>
          <a:xfrm>
            <a:off x="2801815" y="4992526"/>
            <a:ext cx="5791200" cy="13716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/>
              <a:t>The trick is to find the desired instruction sequences, or semantically equivalent ones</a:t>
            </a:r>
          </a:p>
        </p:txBody>
      </p:sp>
    </p:spTree>
    <p:extLst>
      <p:ext uri="{BB962C8B-B14F-4D97-AF65-F5344CB8AC3E}">
        <p14:creationId xmlns:p14="http://schemas.microsoft.com/office/powerpoint/2010/main" val="2494633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526056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643292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some_function</a:t>
            </a:r>
            <a:r>
              <a:rPr lang="en-US"/>
              <a:t>()</a:t>
            </a:r>
          </a:p>
          <a:p>
            <a:pPr algn="ctr"/>
            <a:r>
              <a:rPr lang="en-US"/>
              <a:t>Open </a:t>
            </a:r>
            <a:r>
              <a:rPr lang="en-US" err="1"/>
              <a:t>a.txt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3927072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234949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8112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12651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68D5C-553B-3F49-80DB-02C1BFC02DD5}"/>
              </a:ext>
            </a:extLst>
          </p:cNvPr>
          <p:cNvGrpSpPr/>
          <p:nvPr/>
        </p:nvGrpSpPr>
        <p:grpSpPr>
          <a:xfrm>
            <a:off x="7396842" y="4458626"/>
            <a:ext cx="1730829" cy="369332"/>
            <a:chOff x="7690757" y="4714718"/>
            <a:chExt cx="173082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B38DC-9504-9847-A4AA-9AAF023B899A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14A4BD-FDEB-214A-8556-6AA4B8F73E45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CF8460-F92F-7D48-86DA-D247EA78A587}"/>
              </a:ext>
            </a:extLst>
          </p:cNvPr>
          <p:cNvSpPr txBox="1"/>
          <p:nvPr/>
        </p:nvSpPr>
        <p:spPr>
          <a:xfrm>
            <a:off x="308544" y="2159423"/>
            <a:ext cx="59762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some_function</a:t>
            </a:r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() // </a:t>
            </a:r>
            <a:r>
              <a:rPr lang="en-US" sz="3200">
                <a:latin typeface="Calibri" panose="020F0502020204030204" pitchFamily="34" charset="0"/>
                <a:cs typeface="Courier New" panose="02070309020205020404" pitchFamily="49" charset="0"/>
              </a:rPr>
              <a:t>prolog</a:t>
            </a:r>
          </a:p>
          <a:p>
            <a:endParaRPr lang="en-US" sz="3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push %</a:t>
            </a:r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mov %</a:t>
            </a:r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, %</a:t>
            </a:r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sub $0x50, %</a:t>
            </a:r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 sz="32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8115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DF3B0-77B2-6542-B948-1907310B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140</a:t>
            </a:fld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68D70F82-97B5-9949-A871-32B373C729A1}"/>
              </a:ext>
            </a:extLst>
          </p:cNvPr>
          <p:cNvSpPr txBox="1">
            <a:spLocks/>
          </p:cNvSpPr>
          <p:nvPr/>
        </p:nvSpPr>
        <p:spPr>
          <a:xfrm>
            <a:off x="1437174" y="630215"/>
            <a:ext cx="9317651" cy="3496503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 spc="-50" normalizeH="0">
                <a:solidFill>
                  <a:schemeClr val="tx2"/>
                </a:solidFill>
                <a:latin typeface="+mj-lt"/>
                <a:ea typeface="+mj-ea"/>
                <a:cs typeface="Cambria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There are many </a:t>
            </a:r>
            <a:br>
              <a:rPr lang="en-US">
                <a:solidFill>
                  <a:schemeClr val="tx1"/>
                </a:solidFill>
              </a:rPr>
            </a:br>
            <a:r>
              <a:rPr lang="en-US" i="1" u="sng"/>
              <a:t>semantically equivalent</a:t>
            </a:r>
            <a:r>
              <a:rPr lang="en-US">
                <a:solidFill>
                  <a:schemeClr val="tx1"/>
                </a:solidFill>
              </a:rPr>
              <a:t>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ways to achieve the same net shellcode effect</a:t>
            </a:r>
          </a:p>
        </p:txBody>
      </p:sp>
    </p:spTree>
    <p:extLst>
      <p:ext uri="{BB962C8B-B14F-4D97-AF65-F5344CB8AC3E}">
        <p14:creationId xmlns:p14="http://schemas.microsoft.com/office/powerpoint/2010/main" val="336470002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0699-26DA-B449-8AEF-30366501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Gadgets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4D4F7-7B9B-304B-9FB0-FF29C6771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/>
              <a:t>A gadget is any instruction </a:t>
            </a:r>
            <a:br>
              <a:rPr lang="en-US"/>
            </a:br>
            <a:r>
              <a:rPr lang="en-US"/>
              <a:t>sequence </a:t>
            </a:r>
            <a:r>
              <a:rPr lang="en-US" u="sng"/>
              <a:t>ending with </a:t>
            </a:r>
            <a:r>
              <a:rPr lang="en-US" u="sng">
                <a:latin typeface="Consolas"/>
                <a:cs typeface="Consolas"/>
              </a:rPr>
              <a:t>ret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A686A-E4E5-D949-A79E-79BDBCC5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492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899DC-3E69-3444-9830-6875E2707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142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576E2A2-F776-2847-80E3-E1086D3B2DC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7246" y="230425"/>
            <a:ext cx="7696200" cy="611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AC2842-AC6F-434F-93E9-67F9DEC4BBC7}"/>
              </a:ext>
            </a:extLst>
          </p:cNvPr>
          <p:cNvSpPr txBox="1"/>
          <p:nvPr/>
        </p:nvSpPr>
        <p:spPr>
          <a:xfrm>
            <a:off x="1801446" y="6382032"/>
            <a:ext cx="2326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itchFamily="34" charset="0"/>
                <a:cs typeface="Calibri" pitchFamily="34" charset="0"/>
              </a:rPr>
              <a:t>Image by Dino Dai </a:t>
            </a:r>
            <a:r>
              <a:rPr lang="en-US" err="1">
                <a:latin typeface="Calibri" pitchFamily="34" charset="0"/>
                <a:cs typeface="Calibri" pitchFamily="34" charset="0"/>
              </a:rPr>
              <a:t>Zovi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6255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8B17-7EB9-7242-9947-D09C3DF76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049AE-5D5B-EC4E-B411-A5CCC88F6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Idea: We forge shellcode out of existing application logic gadgets</a:t>
            </a:r>
          </a:p>
          <a:p>
            <a:endParaRPr lang="en-US"/>
          </a:p>
          <a:p>
            <a:r>
              <a:rPr lang="en-US"/>
              <a:t>Requirements: </a:t>
            </a:r>
            <a:br>
              <a:rPr lang="en-US"/>
            </a:br>
            <a:r>
              <a:rPr lang="en-US"/>
              <a:t>  vulnerability (e.g., stack overflow) </a:t>
            </a:r>
            <a:br>
              <a:rPr lang="en-US"/>
            </a:br>
            <a:r>
              <a:rPr lang="en-US"/>
              <a:t>  + some fixed segment (unrandomized locations) + gadgets</a:t>
            </a:r>
          </a:p>
          <a:p>
            <a:r>
              <a:rPr lang="en-US"/>
              <a:t>History:</a:t>
            </a:r>
          </a:p>
          <a:p>
            <a:pPr lvl="1"/>
            <a:r>
              <a:rPr lang="en-US"/>
              <a:t>No code randomized: Code injection</a:t>
            </a:r>
          </a:p>
          <a:p>
            <a:pPr lvl="1"/>
            <a:r>
              <a:rPr lang="en-US"/>
              <a:t>DEP enabled by default:  ROP attacks using </a:t>
            </a:r>
            <a:r>
              <a:rPr lang="en-US" err="1"/>
              <a:t>libc</a:t>
            </a:r>
            <a:r>
              <a:rPr lang="en-US"/>
              <a:t> gadgets publicized ~2007</a:t>
            </a:r>
          </a:p>
          <a:p>
            <a:pPr lvl="1"/>
            <a:r>
              <a:rPr lang="en-US" err="1"/>
              <a:t>Libc</a:t>
            </a:r>
            <a:r>
              <a:rPr lang="en-US"/>
              <a:t> base </a:t>
            </a:r>
            <a:r>
              <a:rPr lang="en-US" err="1"/>
              <a:t>addr</a:t>
            </a:r>
            <a:r>
              <a:rPr lang="en-US"/>
              <a:t> randomized</a:t>
            </a:r>
          </a:p>
          <a:p>
            <a:pPr lvl="1"/>
            <a:r>
              <a:rPr lang="en-US"/>
              <a:t>ASLR library load points</a:t>
            </a:r>
          </a:p>
          <a:p>
            <a:pPr marL="0" indent="0">
              <a:buNone/>
            </a:pPr>
            <a:r>
              <a:rPr lang="en-US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3BCEA-A685-8F4F-9D8E-E41EA87C1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5CADEE-6D3E-4F42-A14E-86598C475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40" y="4873306"/>
            <a:ext cx="5547044" cy="198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9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Gadgets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51167" y="2471880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Desired Logic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55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v</a:t>
                      </a:r>
                      <a:r>
                        <a:rPr lang="en-US" sz="2400" baseline="-2500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v</a:t>
                      </a:r>
                      <a:r>
                        <a:rPr lang="en-US" sz="2400" baseline="-2500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60059" y="3400815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Stack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67000" y="1939748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err="1">
                <a:latin typeface="Consolas"/>
                <a:cs typeface="Consolas"/>
              </a:rPr>
              <a:t>Mem</a:t>
            </a:r>
            <a:r>
              <a:rPr lang="en-US" sz="2800">
                <a:latin typeface="Consolas"/>
                <a:cs typeface="Consolas"/>
              </a:rPr>
              <a:t>[v2] = v1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339300" y="4114802"/>
            <a:ext cx="3733800" cy="2229000"/>
            <a:chOff x="2705100" y="4110335"/>
            <a:chExt cx="3733800" cy="1729891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 fontScale="92500" lnSpcReduction="20000"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>
                  <a:solidFill>
                    <a:srgbClr val="990000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>
                  <a:solidFill>
                    <a:srgbClr val="990000"/>
                  </a:solidFill>
                  <a:latin typeface="Consolas"/>
                  <a:cs typeface="Consolas"/>
                </a:rPr>
                <a:t>1</a:t>
              </a:r>
              <a:r>
                <a:rPr lang="en-US" sz="2400">
                  <a:solidFill>
                    <a:srgbClr val="990000"/>
                  </a:solidFill>
                  <a:latin typeface="Consolas"/>
                  <a:cs typeface="Consolas"/>
                </a:rPr>
                <a:t>: </a:t>
              </a:r>
              <a:r>
                <a:rPr lang="en-US" sz="2400">
                  <a:solidFill>
                    <a:schemeClr val="tx2"/>
                  </a:solidFill>
                  <a:latin typeface="Consolas"/>
                  <a:cs typeface="Consolas"/>
                </a:rPr>
                <a:t>pop </a:t>
              </a:r>
              <a:r>
                <a:rPr lang="en-US" sz="2400" err="1">
                  <a:solidFill>
                    <a:schemeClr val="tx2"/>
                  </a:solidFill>
                  <a:latin typeface="Consolas"/>
                  <a:cs typeface="Consolas"/>
                </a:rPr>
                <a:t>eax</a:t>
              </a:r>
              <a:r>
                <a:rPr lang="en-US" sz="2400">
                  <a:solidFill>
                    <a:schemeClr val="tx2"/>
                  </a:solidFill>
                  <a:latin typeface="Consolas"/>
                  <a:cs typeface="Consolas"/>
                </a:rPr>
                <a:t>;</a:t>
              </a:r>
              <a:r>
                <a:rPr lang="en-US" sz="2400">
                  <a:latin typeface="Consolas"/>
                  <a:cs typeface="Consolas"/>
                </a:rPr>
                <a:t> </a:t>
              </a:r>
            </a:p>
            <a:p>
              <a:pPr marL="0" indent="0">
                <a:buNone/>
              </a:pPr>
              <a:r>
                <a:rPr lang="en-US" sz="2400">
                  <a:latin typeface="Consolas"/>
                  <a:cs typeface="Consolas"/>
                </a:rPr>
                <a:t>a</a:t>
              </a:r>
              <a:r>
                <a:rPr lang="en-US" sz="2400" baseline="-25000">
                  <a:latin typeface="Consolas"/>
                  <a:cs typeface="Consolas"/>
                </a:rPr>
                <a:t>2</a:t>
              </a:r>
              <a:r>
                <a:rPr lang="en-US" sz="2400">
                  <a:latin typeface="Consolas"/>
                  <a:cs typeface="Consolas"/>
                </a:rPr>
                <a:t>: ret</a:t>
              </a:r>
            </a:p>
            <a:p>
              <a:pPr marL="0" indent="0">
                <a:buNone/>
              </a:pPr>
              <a:r>
                <a:rPr lang="en-US" sz="2400">
                  <a:latin typeface="Consolas"/>
                  <a:cs typeface="Consolas"/>
                </a:rPr>
                <a:t>a</a:t>
              </a:r>
              <a:r>
                <a:rPr lang="en-US" sz="2400" baseline="-25000">
                  <a:latin typeface="Consolas"/>
                  <a:cs typeface="Consolas"/>
                </a:rPr>
                <a:t>3</a:t>
              </a:r>
              <a:r>
                <a:rPr lang="en-US" sz="2400">
                  <a:latin typeface="Consolas"/>
                  <a:cs typeface="Consolas"/>
                </a:rPr>
                <a:t>: pop </a:t>
              </a:r>
              <a:r>
                <a:rPr lang="en-US" sz="2400" err="1">
                  <a:latin typeface="Consolas"/>
                  <a:cs typeface="Consolas"/>
                </a:rPr>
                <a:t>ebx</a:t>
              </a:r>
              <a:r>
                <a:rPr lang="en-US" sz="2400">
                  <a:latin typeface="Consolas"/>
                  <a:cs typeface="Consolas"/>
                </a:rPr>
                <a:t>; </a:t>
              </a:r>
            </a:p>
            <a:p>
              <a:pPr marL="0" indent="0">
                <a:buNone/>
              </a:pPr>
              <a:r>
                <a:rPr lang="en-US" sz="2400">
                  <a:latin typeface="Consolas"/>
                  <a:cs typeface="Consolas"/>
                </a:rPr>
                <a:t>a</a:t>
              </a:r>
              <a:r>
                <a:rPr lang="en-US" sz="2400" baseline="-25000">
                  <a:latin typeface="Consolas"/>
                  <a:cs typeface="Consolas"/>
                </a:rPr>
                <a:t>4</a:t>
              </a:r>
              <a:r>
                <a:rPr lang="en-US" sz="2400">
                  <a:latin typeface="Consolas"/>
                  <a:cs typeface="Consolas"/>
                </a:rPr>
                <a:t>: ret</a:t>
              </a:r>
            </a:p>
            <a:p>
              <a:pPr marL="0" indent="0">
                <a:buNone/>
              </a:pPr>
              <a:r>
                <a:rPr lang="en-US" sz="2400">
                  <a:latin typeface="Consolas"/>
                  <a:cs typeface="Consolas"/>
                </a:rPr>
                <a:t>a</a:t>
              </a:r>
              <a:r>
                <a:rPr lang="en-US" sz="2400" baseline="-25000">
                  <a:latin typeface="Consolas"/>
                  <a:cs typeface="Consolas"/>
                </a:rPr>
                <a:t>5</a:t>
              </a:r>
              <a:r>
                <a:rPr lang="en-US" sz="2400">
                  <a:latin typeface="Consolas"/>
                  <a:cs typeface="Consolas"/>
                </a:rPr>
                <a:t>: </a:t>
              </a:r>
              <a:r>
                <a:rPr lang="en-US" sz="2400" err="1">
                  <a:latin typeface="Consolas"/>
                  <a:cs typeface="Consolas"/>
                </a:rPr>
                <a:t>mov</a:t>
              </a:r>
              <a:r>
                <a:rPr lang="en-US" sz="2400">
                  <a:latin typeface="Consolas"/>
                  <a:cs typeface="Consolas"/>
                </a:rPr>
                <a:t> [</a:t>
              </a:r>
              <a:r>
                <a:rPr lang="en-US" sz="2400" err="1">
                  <a:latin typeface="Consolas"/>
                  <a:cs typeface="Consolas"/>
                </a:rPr>
                <a:t>ebx</a:t>
              </a:r>
              <a:r>
                <a:rPr lang="en-US" sz="2400">
                  <a:latin typeface="Consolas"/>
                  <a:cs typeface="Consolas"/>
                </a:rPr>
                <a:t>], </a:t>
              </a:r>
              <a:r>
                <a:rPr lang="en-US" sz="2400" err="1">
                  <a:latin typeface="Consolas"/>
                  <a:cs typeface="Consolas"/>
                </a:rPr>
                <a:t>eax</a:t>
              </a:r>
              <a:endParaRPr lang="en-US" sz="2400">
                <a:latin typeface="Consolas"/>
                <a:cs typeface="Consola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4629" y="5481935"/>
              <a:ext cx="2728632" cy="358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Implementation 2</a:t>
              </a:r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5211600" y="2808588"/>
            <a:ext cx="1646401" cy="925213"/>
          </a:xfrm>
          <a:prstGeom prst="wedgeRoundRectCallout">
            <a:avLst>
              <a:gd name="adj1" fmla="val 71472"/>
              <a:gd name="adj2" fmla="val -4956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Suppose a</a:t>
            </a:r>
            <a:r>
              <a:rPr lang="en-US" sz="2000" baseline="-25000">
                <a:solidFill>
                  <a:schemeClr val="bg1"/>
                </a:solidFill>
              </a:rPr>
              <a:t>2</a:t>
            </a:r>
            <a:r>
              <a:rPr lang="en-US" sz="2000">
                <a:solidFill>
                  <a:schemeClr val="bg1"/>
                </a:solidFill>
              </a:rPr>
              <a:t> and a</a:t>
            </a:r>
            <a:r>
              <a:rPr lang="en-US" sz="2000" baseline="-25000">
                <a:solidFill>
                  <a:schemeClr val="bg1"/>
                </a:solidFill>
              </a:rPr>
              <a:t>3</a:t>
            </a:r>
            <a:r>
              <a:rPr lang="en-US" sz="2000">
                <a:solidFill>
                  <a:schemeClr val="bg1"/>
                </a:solidFill>
              </a:rPr>
              <a:t> on stack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211000" y="3124200"/>
            <a:ext cx="1085401" cy="369332"/>
            <a:chOff x="6686999" y="3124200"/>
            <a:chExt cx="1085401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7241485" y="31242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686999" y="3308866"/>
              <a:ext cx="5544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14600" y="4475018"/>
          <a:ext cx="21336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err="1">
                          <a:latin typeface="Consolas"/>
                          <a:cs typeface="Consolas"/>
                        </a:rPr>
                        <a:t>eax</a:t>
                      </a:r>
                      <a:endParaRPr lang="en-US" sz="200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>
                          <a:latin typeface="Consolas"/>
                          <a:cs typeface="Consolas"/>
                        </a:rPr>
                        <a:t>ebx</a:t>
                      </a:r>
                      <a:endParaRPr lang="en-US" sz="200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>
                          <a:latin typeface="Consolas"/>
                          <a:cs typeface="Consolas"/>
                        </a:rPr>
                        <a:t>eip</a:t>
                      </a:r>
                      <a:endParaRPr lang="en-US" sz="200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810000" y="447501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990000"/>
                </a:solidFill>
              </a:rPr>
              <a:t>v</a:t>
            </a:r>
            <a:r>
              <a:rPr lang="en-US" sz="2000" baseline="-25000">
                <a:solidFill>
                  <a:srgbClr val="990000"/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0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a</a:t>
            </a:r>
            <a:r>
              <a:rPr lang="en-US" sz="2000" baseline="-250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7453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746E-6 8.98356E-7 L 2.23746E-6 -0.059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Gadgets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51167" y="2471880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Desired Logic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55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v</a:t>
                      </a:r>
                      <a:r>
                        <a:rPr lang="en-US" sz="2400" baseline="-2500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v</a:t>
                      </a:r>
                      <a:r>
                        <a:rPr lang="en-US" sz="2400" baseline="-2500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60059" y="3400815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Stack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67000" y="1939748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err="1">
                <a:latin typeface="Consolas"/>
                <a:cs typeface="Consolas"/>
              </a:rPr>
              <a:t>Mem</a:t>
            </a:r>
            <a:r>
              <a:rPr lang="en-US" sz="2800">
                <a:latin typeface="Consolas"/>
                <a:cs typeface="Consolas"/>
              </a:rPr>
              <a:t>[v2] = v1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339300" y="4114802"/>
            <a:ext cx="3733800" cy="2229000"/>
            <a:chOff x="2705100" y="4110335"/>
            <a:chExt cx="3733800" cy="1729891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 fontScale="92500" lnSpcReduction="20000"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>
                  <a:latin typeface="Consolas"/>
                  <a:cs typeface="Consolas"/>
                </a:rPr>
                <a:t>a</a:t>
              </a:r>
              <a:r>
                <a:rPr lang="en-US" sz="2400" baseline="-25000">
                  <a:latin typeface="Consolas"/>
                  <a:cs typeface="Consolas"/>
                </a:rPr>
                <a:t>1</a:t>
              </a:r>
              <a:r>
                <a:rPr lang="en-US" sz="2400">
                  <a:latin typeface="Consolas"/>
                  <a:cs typeface="Consolas"/>
                </a:rPr>
                <a:t>: pop </a:t>
              </a:r>
              <a:r>
                <a:rPr lang="en-US" sz="2400" err="1">
                  <a:latin typeface="Consolas"/>
                  <a:cs typeface="Consolas"/>
                </a:rPr>
                <a:t>eax</a:t>
              </a:r>
              <a:r>
                <a:rPr lang="en-US" sz="2400">
                  <a:latin typeface="Consolas"/>
                  <a:cs typeface="Consolas"/>
                </a:rPr>
                <a:t>; </a:t>
              </a:r>
            </a:p>
            <a:p>
              <a:pPr marL="0" indent="0">
                <a:buNone/>
              </a:pPr>
              <a:r>
                <a:rPr lang="en-US" sz="2400">
                  <a:solidFill>
                    <a:srgbClr val="990000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>
                  <a:solidFill>
                    <a:srgbClr val="990000"/>
                  </a:solidFill>
                  <a:latin typeface="Consolas"/>
                  <a:cs typeface="Consolas"/>
                </a:rPr>
                <a:t>2</a:t>
              </a:r>
              <a:r>
                <a:rPr lang="en-US" sz="2400">
                  <a:solidFill>
                    <a:srgbClr val="990000"/>
                  </a:solidFill>
                  <a:latin typeface="Consolas"/>
                  <a:cs typeface="Consolas"/>
                </a:rPr>
                <a:t>: ret</a:t>
              </a:r>
            </a:p>
            <a:p>
              <a:pPr marL="0" indent="0">
                <a:buNone/>
              </a:pPr>
              <a:r>
                <a:rPr lang="en-US" sz="2400">
                  <a:latin typeface="Consolas"/>
                  <a:cs typeface="Consolas"/>
                </a:rPr>
                <a:t>a</a:t>
              </a:r>
              <a:r>
                <a:rPr lang="en-US" sz="2400" baseline="-25000">
                  <a:latin typeface="Consolas"/>
                  <a:cs typeface="Consolas"/>
                </a:rPr>
                <a:t>3</a:t>
              </a:r>
              <a:r>
                <a:rPr lang="en-US" sz="2400">
                  <a:latin typeface="Consolas"/>
                  <a:cs typeface="Consolas"/>
                </a:rPr>
                <a:t>: pop </a:t>
              </a:r>
              <a:r>
                <a:rPr lang="en-US" sz="2400" err="1">
                  <a:latin typeface="Consolas"/>
                  <a:cs typeface="Consolas"/>
                </a:rPr>
                <a:t>ebx</a:t>
              </a:r>
              <a:r>
                <a:rPr lang="en-US" sz="2400">
                  <a:latin typeface="Consolas"/>
                  <a:cs typeface="Consolas"/>
                </a:rPr>
                <a:t>; </a:t>
              </a:r>
            </a:p>
            <a:p>
              <a:pPr marL="0" indent="0">
                <a:buNone/>
              </a:pPr>
              <a:r>
                <a:rPr lang="en-US" sz="2400">
                  <a:latin typeface="Consolas"/>
                  <a:cs typeface="Consolas"/>
                </a:rPr>
                <a:t>a</a:t>
              </a:r>
              <a:r>
                <a:rPr lang="en-US" sz="2400" baseline="-25000">
                  <a:latin typeface="Consolas"/>
                  <a:cs typeface="Consolas"/>
                </a:rPr>
                <a:t>4</a:t>
              </a:r>
              <a:r>
                <a:rPr lang="en-US" sz="2400">
                  <a:latin typeface="Consolas"/>
                  <a:cs typeface="Consolas"/>
                </a:rPr>
                <a:t>: ret</a:t>
              </a:r>
            </a:p>
            <a:p>
              <a:pPr marL="0" indent="0">
                <a:buNone/>
              </a:pPr>
              <a:r>
                <a:rPr lang="en-US" sz="2400">
                  <a:latin typeface="Consolas"/>
                  <a:cs typeface="Consolas"/>
                </a:rPr>
                <a:t>a</a:t>
              </a:r>
              <a:r>
                <a:rPr lang="en-US" sz="2400" baseline="-25000">
                  <a:latin typeface="Consolas"/>
                  <a:cs typeface="Consolas"/>
                </a:rPr>
                <a:t>5</a:t>
              </a:r>
              <a:r>
                <a:rPr lang="en-US" sz="2400">
                  <a:latin typeface="Consolas"/>
                  <a:cs typeface="Consolas"/>
                </a:rPr>
                <a:t>: </a:t>
              </a:r>
              <a:r>
                <a:rPr lang="en-US" sz="2400" err="1">
                  <a:latin typeface="Consolas"/>
                  <a:cs typeface="Consolas"/>
                </a:rPr>
                <a:t>mov</a:t>
              </a:r>
              <a:r>
                <a:rPr lang="en-US" sz="2400">
                  <a:latin typeface="Consolas"/>
                  <a:cs typeface="Consolas"/>
                </a:rPr>
                <a:t> [</a:t>
              </a:r>
              <a:r>
                <a:rPr lang="en-US" sz="2400" err="1">
                  <a:latin typeface="Consolas"/>
                  <a:cs typeface="Consolas"/>
                </a:rPr>
                <a:t>ebx</a:t>
              </a:r>
              <a:r>
                <a:rPr lang="en-US" sz="2400">
                  <a:latin typeface="Consolas"/>
                  <a:cs typeface="Consolas"/>
                </a:rPr>
                <a:t>], </a:t>
              </a:r>
              <a:r>
                <a:rPr lang="en-US" sz="2400" err="1">
                  <a:latin typeface="Consolas"/>
                  <a:cs typeface="Consolas"/>
                </a:rPr>
                <a:t>eax</a:t>
              </a:r>
              <a:endParaRPr lang="en-US" sz="2400">
                <a:latin typeface="Consolas"/>
                <a:cs typeface="Consola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4629" y="5481935"/>
              <a:ext cx="2728632" cy="358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Implementation 2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211000" y="2724928"/>
            <a:ext cx="1085401" cy="369332"/>
            <a:chOff x="6686999" y="3124200"/>
            <a:chExt cx="1085401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7241485" y="31242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686999" y="3308866"/>
              <a:ext cx="5544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14600" y="4475018"/>
          <a:ext cx="21336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err="1">
                          <a:latin typeface="Consolas"/>
                          <a:cs typeface="Consolas"/>
                        </a:rPr>
                        <a:t>eax</a:t>
                      </a:r>
                      <a:endParaRPr lang="en-US" sz="200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>
                          <a:latin typeface="Consolas"/>
                          <a:cs typeface="Consolas"/>
                        </a:rPr>
                        <a:t>ebx</a:t>
                      </a:r>
                      <a:endParaRPr lang="en-US" sz="200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>
                          <a:latin typeface="Consolas"/>
                          <a:cs typeface="Consolas"/>
                        </a:rPr>
                        <a:t>eip</a:t>
                      </a:r>
                      <a:endParaRPr lang="en-US" sz="200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810000" y="447501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v</a:t>
            </a:r>
            <a:r>
              <a:rPr lang="en-US" sz="2000" baseline="-2500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0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a</a:t>
            </a:r>
            <a:r>
              <a:rPr lang="en-US" sz="2000" baseline="-2500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990000"/>
                </a:solidFill>
              </a:rPr>
              <a:t>a</a:t>
            </a:r>
            <a:r>
              <a:rPr lang="en-US" sz="2000" baseline="-25000">
                <a:solidFill>
                  <a:srgbClr val="99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232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746E-6 8.98356E-7 L 2.23746E-6 -0.059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8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Gadgets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51167" y="2471880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Desired Logic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55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v</a:t>
                      </a:r>
                      <a:r>
                        <a:rPr lang="en-US" sz="2400" baseline="-2500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v</a:t>
                      </a:r>
                      <a:r>
                        <a:rPr lang="en-US" sz="2400" baseline="-2500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60059" y="3400815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Stack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67000" y="1939748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err="1">
                <a:latin typeface="Consolas"/>
                <a:cs typeface="Consolas"/>
              </a:rPr>
              <a:t>Mem</a:t>
            </a:r>
            <a:r>
              <a:rPr lang="en-US" sz="2800">
                <a:latin typeface="Consolas"/>
                <a:cs typeface="Consolas"/>
              </a:rPr>
              <a:t>[v2] = v1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339300" y="4114802"/>
            <a:ext cx="3733800" cy="2229000"/>
            <a:chOff x="2705100" y="4110335"/>
            <a:chExt cx="3733800" cy="1729891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 fontScale="92500" lnSpcReduction="20000"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>
                  <a:latin typeface="Consolas"/>
                  <a:cs typeface="Consolas"/>
                </a:rPr>
                <a:t>a</a:t>
              </a:r>
              <a:r>
                <a:rPr lang="en-US" sz="2400" baseline="-25000">
                  <a:latin typeface="Consolas"/>
                  <a:cs typeface="Consolas"/>
                </a:rPr>
                <a:t>1</a:t>
              </a:r>
              <a:r>
                <a:rPr lang="en-US" sz="2400">
                  <a:latin typeface="Consolas"/>
                  <a:cs typeface="Consolas"/>
                </a:rPr>
                <a:t>: pop </a:t>
              </a:r>
              <a:r>
                <a:rPr lang="en-US" sz="2400" err="1">
                  <a:latin typeface="Consolas"/>
                  <a:cs typeface="Consolas"/>
                </a:rPr>
                <a:t>eax</a:t>
              </a:r>
              <a:r>
                <a:rPr lang="en-US" sz="2400">
                  <a:latin typeface="Consolas"/>
                  <a:cs typeface="Consolas"/>
                </a:rPr>
                <a:t>; </a:t>
              </a:r>
            </a:p>
            <a:p>
              <a:pPr marL="0" indent="0">
                <a:buNone/>
              </a:pPr>
              <a:r>
                <a:rPr lang="en-US" sz="2400">
                  <a:solidFill>
                    <a:srgbClr val="000000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>
                  <a:solidFill>
                    <a:srgbClr val="000000"/>
                  </a:solidFill>
                  <a:latin typeface="Consolas"/>
                  <a:cs typeface="Consolas"/>
                </a:rPr>
                <a:t>2</a:t>
              </a:r>
              <a:r>
                <a:rPr lang="en-US" sz="2400">
                  <a:solidFill>
                    <a:srgbClr val="000000"/>
                  </a:solidFill>
                  <a:latin typeface="Consolas"/>
                  <a:cs typeface="Consolas"/>
                </a:rPr>
                <a:t>: ret</a:t>
              </a:r>
            </a:p>
            <a:p>
              <a:pPr marL="0" indent="0">
                <a:buNone/>
              </a:pPr>
              <a:r>
                <a:rPr lang="en-US" sz="2400">
                  <a:solidFill>
                    <a:srgbClr val="C00000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>
                  <a:solidFill>
                    <a:srgbClr val="C00000"/>
                  </a:solidFill>
                  <a:latin typeface="Consolas"/>
                  <a:cs typeface="Consolas"/>
                </a:rPr>
                <a:t>3</a:t>
              </a:r>
              <a:r>
                <a:rPr lang="en-US" sz="2400">
                  <a:solidFill>
                    <a:srgbClr val="C00000"/>
                  </a:solidFill>
                  <a:latin typeface="Consolas"/>
                  <a:cs typeface="Consolas"/>
                </a:rPr>
                <a:t>: pop </a:t>
              </a:r>
              <a:r>
                <a:rPr lang="en-US" sz="2400" err="1">
                  <a:solidFill>
                    <a:srgbClr val="C00000"/>
                  </a:solidFill>
                  <a:latin typeface="Consolas"/>
                  <a:cs typeface="Consolas"/>
                </a:rPr>
                <a:t>ebx</a:t>
              </a:r>
              <a:r>
                <a:rPr lang="en-US" sz="2400">
                  <a:solidFill>
                    <a:srgbClr val="C00000"/>
                  </a:solidFill>
                  <a:latin typeface="Consolas"/>
                  <a:cs typeface="Consolas"/>
                </a:rPr>
                <a:t>; </a:t>
              </a:r>
            </a:p>
            <a:p>
              <a:pPr marL="0" indent="0">
                <a:buNone/>
              </a:pPr>
              <a:r>
                <a:rPr lang="en-US" sz="2400">
                  <a:latin typeface="Consolas"/>
                  <a:cs typeface="Consolas"/>
                </a:rPr>
                <a:t>a</a:t>
              </a:r>
              <a:r>
                <a:rPr lang="en-US" sz="2400" baseline="-25000">
                  <a:latin typeface="Consolas"/>
                  <a:cs typeface="Consolas"/>
                </a:rPr>
                <a:t>4</a:t>
              </a:r>
              <a:r>
                <a:rPr lang="en-US" sz="2400">
                  <a:latin typeface="Consolas"/>
                  <a:cs typeface="Consolas"/>
                </a:rPr>
                <a:t>: ret</a:t>
              </a:r>
            </a:p>
            <a:p>
              <a:pPr marL="0" indent="0">
                <a:buNone/>
              </a:pPr>
              <a:r>
                <a:rPr lang="en-US" sz="2400">
                  <a:latin typeface="Consolas"/>
                  <a:cs typeface="Consolas"/>
                </a:rPr>
                <a:t>a</a:t>
              </a:r>
              <a:r>
                <a:rPr lang="en-US" sz="2400" baseline="-25000">
                  <a:latin typeface="Consolas"/>
                  <a:cs typeface="Consolas"/>
                </a:rPr>
                <a:t>5</a:t>
              </a:r>
              <a:r>
                <a:rPr lang="en-US" sz="2400">
                  <a:latin typeface="Consolas"/>
                  <a:cs typeface="Consolas"/>
                </a:rPr>
                <a:t>: </a:t>
              </a:r>
              <a:r>
                <a:rPr lang="en-US" sz="2400" err="1">
                  <a:latin typeface="Consolas"/>
                  <a:cs typeface="Consolas"/>
                </a:rPr>
                <a:t>mov</a:t>
              </a:r>
              <a:r>
                <a:rPr lang="en-US" sz="2400">
                  <a:latin typeface="Consolas"/>
                  <a:cs typeface="Consolas"/>
                </a:rPr>
                <a:t> [</a:t>
              </a:r>
              <a:r>
                <a:rPr lang="en-US" sz="2400" err="1">
                  <a:latin typeface="Consolas"/>
                  <a:cs typeface="Consolas"/>
                </a:rPr>
                <a:t>ebx</a:t>
              </a:r>
              <a:r>
                <a:rPr lang="en-US" sz="2400">
                  <a:latin typeface="Consolas"/>
                  <a:cs typeface="Consolas"/>
                </a:rPr>
                <a:t>], </a:t>
              </a:r>
              <a:r>
                <a:rPr lang="en-US" sz="2400" err="1">
                  <a:latin typeface="Consolas"/>
                  <a:cs typeface="Consolas"/>
                </a:rPr>
                <a:t>eax</a:t>
              </a:r>
              <a:endParaRPr lang="en-US" sz="2400">
                <a:latin typeface="Consolas"/>
                <a:cs typeface="Consola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4629" y="5481935"/>
              <a:ext cx="2728632" cy="358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Implementation 2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211000" y="2270260"/>
            <a:ext cx="1085401" cy="369332"/>
            <a:chOff x="6686999" y="3124200"/>
            <a:chExt cx="1085401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7241485" y="31242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686999" y="3308866"/>
              <a:ext cx="5544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14600" y="4475018"/>
          <a:ext cx="21336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err="1">
                          <a:latin typeface="Consolas"/>
                          <a:cs typeface="Consolas"/>
                        </a:rPr>
                        <a:t>eax</a:t>
                      </a:r>
                      <a:endParaRPr lang="en-US" sz="200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>
                          <a:latin typeface="Consolas"/>
                          <a:cs typeface="Consolas"/>
                        </a:rPr>
                        <a:t>ebx</a:t>
                      </a:r>
                      <a:endParaRPr lang="en-US" sz="200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>
                          <a:latin typeface="Consolas"/>
                          <a:cs typeface="Consolas"/>
                        </a:rPr>
                        <a:t>eip</a:t>
                      </a:r>
                      <a:endParaRPr lang="en-US" sz="200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810000" y="447501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v</a:t>
            </a:r>
            <a:r>
              <a:rPr lang="en-US" sz="2000" baseline="-2500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0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a</a:t>
            </a:r>
            <a:r>
              <a:rPr lang="en-US" sz="2000" baseline="-2500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0" y="48576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v</a:t>
            </a:r>
            <a:r>
              <a:rPr lang="en-US" sz="2000" baseline="-25000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6647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746E-6 8.98356E-7 L 2.23746E-6 -0.059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Gadgets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51167" y="2471880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Desired Logic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55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v</a:t>
                      </a:r>
                      <a:r>
                        <a:rPr lang="en-US" sz="2400" baseline="-2500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v</a:t>
                      </a:r>
                      <a:r>
                        <a:rPr lang="en-US" sz="2400" baseline="-2500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60059" y="3400815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Stack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67000" y="1939748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err="1">
                <a:latin typeface="Consolas"/>
                <a:cs typeface="Consolas"/>
              </a:rPr>
              <a:t>Mem</a:t>
            </a:r>
            <a:r>
              <a:rPr lang="en-US" sz="2800">
                <a:latin typeface="Consolas"/>
                <a:cs typeface="Consolas"/>
              </a:rPr>
              <a:t>[v2] = v1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339300" y="4114802"/>
            <a:ext cx="3733800" cy="2229000"/>
            <a:chOff x="2705100" y="4110335"/>
            <a:chExt cx="3733800" cy="1729891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 fontScale="92500" lnSpcReduction="20000"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>
                  <a:latin typeface="Consolas"/>
                  <a:cs typeface="Consolas"/>
                </a:rPr>
                <a:t>a</a:t>
              </a:r>
              <a:r>
                <a:rPr lang="en-US" sz="2400" baseline="-25000">
                  <a:latin typeface="Consolas"/>
                  <a:cs typeface="Consolas"/>
                </a:rPr>
                <a:t>1</a:t>
              </a:r>
              <a:r>
                <a:rPr lang="en-US" sz="2400">
                  <a:latin typeface="Consolas"/>
                  <a:cs typeface="Consolas"/>
                </a:rPr>
                <a:t>: pop </a:t>
              </a:r>
              <a:r>
                <a:rPr lang="en-US" sz="2400" err="1">
                  <a:latin typeface="Consolas"/>
                  <a:cs typeface="Consolas"/>
                </a:rPr>
                <a:t>eax</a:t>
              </a:r>
              <a:r>
                <a:rPr lang="en-US" sz="2400">
                  <a:latin typeface="Consolas"/>
                  <a:cs typeface="Consolas"/>
                </a:rPr>
                <a:t>; </a:t>
              </a:r>
            </a:p>
            <a:p>
              <a:pPr marL="0" indent="0">
                <a:buNone/>
              </a:pPr>
              <a:r>
                <a:rPr lang="en-US" sz="2400">
                  <a:latin typeface="Consolas"/>
                  <a:cs typeface="Consolas"/>
                </a:rPr>
                <a:t>a</a:t>
              </a:r>
              <a:r>
                <a:rPr lang="en-US" sz="2400" baseline="-25000">
                  <a:latin typeface="Consolas"/>
                  <a:cs typeface="Consolas"/>
                </a:rPr>
                <a:t>2</a:t>
              </a:r>
              <a:r>
                <a:rPr lang="en-US" sz="2400">
                  <a:latin typeface="Consolas"/>
                  <a:cs typeface="Consolas"/>
                </a:rPr>
                <a:t>: ret</a:t>
              </a:r>
            </a:p>
            <a:p>
              <a:pPr marL="0" indent="0">
                <a:buNone/>
              </a:pPr>
              <a:r>
                <a:rPr lang="en-US" sz="2400">
                  <a:latin typeface="Consolas"/>
                  <a:cs typeface="Consolas"/>
                </a:rPr>
                <a:t>a</a:t>
              </a:r>
              <a:r>
                <a:rPr lang="en-US" sz="2400" baseline="-25000">
                  <a:latin typeface="Consolas"/>
                  <a:cs typeface="Consolas"/>
                </a:rPr>
                <a:t>3</a:t>
              </a:r>
              <a:r>
                <a:rPr lang="en-US" sz="2400">
                  <a:latin typeface="Consolas"/>
                  <a:cs typeface="Consolas"/>
                </a:rPr>
                <a:t>: pop </a:t>
              </a:r>
              <a:r>
                <a:rPr lang="en-US" sz="2400" err="1">
                  <a:latin typeface="Consolas"/>
                  <a:cs typeface="Consolas"/>
                </a:rPr>
                <a:t>ebx</a:t>
              </a:r>
              <a:r>
                <a:rPr lang="en-US" sz="2400">
                  <a:latin typeface="Consolas"/>
                  <a:cs typeface="Consolas"/>
                </a:rPr>
                <a:t>; </a:t>
              </a:r>
            </a:p>
            <a:p>
              <a:pPr marL="0" indent="0">
                <a:buNone/>
              </a:pPr>
              <a:r>
                <a:rPr lang="en-US" sz="2400">
                  <a:solidFill>
                    <a:srgbClr val="C00000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>
                  <a:solidFill>
                    <a:srgbClr val="C00000"/>
                  </a:solidFill>
                  <a:latin typeface="Consolas"/>
                  <a:cs typeface="Consolas"/>
                </a:rPr>
                <a:t>4</a:t>
              </a:r>
              <a:r>
                <a:rPr lang="en-US" sz="2400">
                  <a:solidFill>
                    <a:srgbClr val="C00000"/>
                  </a:solidFill>
                  <a:latin typeface="Consolas"/>
                  <a:cs typeface="Consolas"/>
                </a:rPr>
                <a:t>: ret</a:t>
              </a:r>
            </a:p>
            <a:p>
              <a:pPr marL="0" indent="0">
                <a:buNone/>
              </a:pPr>
              <a:r>
                <a:rPr lang="en-US" sz="2400">
                  <a:latin typeface="Consolas"/>
                  <a:cs typeface="Consolas"/>
                </a:rPr>
                <a:t>a</a:t>
              </a:r>
              <a:r>
                <a:rPr lang="en-US" sz="2400" baseline="-25000">
                  <a:latin typeface="Consolas"/>
                  <a:cs typeface="Consolas"/>
                </a:rPr>
                <a:t>5</a:t>
              </a:r>
              <a:r>
                <a:rPr lang="en-US" sz="2400">
                  <a:latin typeface="Consolas"/>
                  <a:cs typeface="Consolas"/>
                </a:rPr>
                <a:t>: </a:t>
              </a:r>
              <a:r>
                <a:rPr lang="en-US" sz="2400" err="1">
                  <a:latin typeface="Consolas"/>
                  <a:cs typeface="Consolas"/>
                </a:rPr>
                <a:t>mov</a:t>
              </a:r>
              <a:r>
                <a:rPr lang="en-US" sz="2400">
                  <a:latin typeface="Consolas"/>
                  <a:cs typeface="Consolas"/>
                </a:rPr>
                <a:t> [</a:t>
              </a:r>
              <a:r>
                <a:rPr lang="en-US" sz="2400" err="1">
                  <a:latin typeface="Consolas"/>
                  <a:cs typeface="Consolas"/>
                </a:rPr>
                <a:t>ebx</a:t>
              </a:r>
              <a:r>
                <a:rPr lang="en-US" sz="2400">
                  <a:latin typeface="Consolas"/>
                  <a:cs typeface="Consolas"/>
                </a:rPr>
                <a:t>], </a:t>
              </a:r>
              <a:r>
                <a:rPr lang="en-US" sz="2400" err="1">
                  <a:latin typeface="Consolas"/>
                  <a:cs typeface="Consolas"/>
                </a:rPr>
                <a:t>eax</a:t>
              </a:r>
              <a:endParaRPr lang="en-US" sz="2400">
                <a:latin typeface="Consolas"/>
                <a:cs typeface="Consola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4629" y="5481935"/>
              <a:ext cx="2728632" cy="358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Implementation 2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211000" y="1801392"/>
            <a:ext cx="1085401" cy="369332"/>
            <a:chOff x="6686999" y="3124200"/>
            <a:chExt cx="1085401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7241485" y="31242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686999" y="3308866"/>
              <a:ext cx="5544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14600" y="4475018"/>
          <a:ext cx="21336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err="1">
                          <a:latin typeface="Consolas"/>
                          <a:cs typeface="Consolas"/>
                        </a:rPr>
                        <a:t>eax</a:t>
                      </a:r>
                      <a:endParaRPr lang="en-US" sz="200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>
                          <a:latin typeface="Consolas"/>
                          <a:cs typeface="Consolas"/>
                        </a:rPr>
                        <a:t>ebx</a:t>
                      </a:r>
                      <a:endParaRPr lang="en-US" sz="200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>
                          <a:latin typeface="Consolas"/>
                          <a:cs typeface="Consolas"/>
                        </a:rPr>
                        <a:t>eip</a:t>
                      </a:r>
                      <a:endParaRPr lang="en-US" sz="200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810000" y="447501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v</a:t>
            </a:r>
            <a:r>
              <a:rPr lang="en-US" sz="2000" baseline="-2500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0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a</a:t>
            </a:r>
            <a:r>
              <a:rPr lang="en-US" sz="2000" baseline="-25000"/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990000"/>
                </a:solidFill>
              </a:rPr>
              <a:t>a</a:t>
            </a:r>
            <a:r>
              <a:rPr lang="en-US" sz="2000" baseline="-25000">
                <a:solidFill>
                  <a:srgbClr val="990000"/>
                </a:solidFill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0" y="48576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v</a:t>
            </a:r>
            <a:r>
              <a:rPr lang="en-US" sz="2000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272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746E-6 8.98356E-7 L 2.23746E-6 -0.059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8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Gadgets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51167" y="2471880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Desired Logic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55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v</a:t>
                      </a:r>
                      <a:r>
                        <a:rPr lang="en-US" sz="2400" baseline="-2500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v</a:t>
                      </a:r>
                      <a:r>
                        <a:rPr lang="en-US" sz="2400" baseline="-2500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60059" y="3400815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Stack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67000" y="1939748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err="1">
                <a:latin typeface="Consolas"/>
                <a:cs typeface="Consolas"/>
              </a:rPr>
              <a:t>Mem</a:t>
            </a:r>
            <a:r>
              <a:rPr lang="en-US" sz="2800">
                <a:latin typeface="Consolas"/>
                <a:cs typeface="Consolas"/>
              </a:rPr>
              <a:t>[v2] = v1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339300" y="4114802"/>
            <a:ext cx="3733800" cy="2229000"/>
            <a:chOff x="2705100" y="4110335"/>
            <a:chExt cx="3733800" cy="1729891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 anchorCtr="0">
              <a:normAutofit fontScale="92500" lnSpcReduction="20000"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>
                  <a:latin typeface="Consolas"/>
                  <a:cs typeface="Consolas"/>
                </a:rPr>
                <a:t>a</a:t>
              </a:r>
              <a:r>
                <a:rPr lang="en-US" sz="2400" baseline="-25000">
                  <a:latin typeface="Consolas"/>
                  <a:cs typeface="Consolas"/>
                </a:rPr>
                <a:t>1</a:t>
              </a:r>
              <a:r>
                <a:rPr lang="en-US" sz="2400">
                  <a:latin typeface="Consolas"/>
                  <a:cs typeface="Consolas"/>
                </a:rPr>
                <a:t>: pop </a:t>
              </a:r>
              <a:r>
                <a:rPr lang="en-US" sz="2400" err="1">
                  <a:latin typeface="Consolas"/>
                  <a:cs typeface="Consolas"/>
                </a:rPr>
                <a:t>eax</a:t>
              </a:r>
              <a:r>
                <a:rPr lang="en-US" sz="2400">
                  <a:latin typeface="Consolas"/>
                  <a:cs typeface="Consolas"/>
                </a:rPr>
                <a:t>; </a:t>
              </a:r>
            </a:p>
            <a:p>
              <a:pPr marL="0" indent="0">
                <a:buNone/>
              </a:pPr>
              <a:r>
                <a:rPr lang="en-US" sz="2400">
                  <a:latin typeface="Consolas"/>
                  <a:cs typeface="Consolas"/>
                </a:rPr>
                <a:t>a</a:t>
              </a:r>
              <a:r>
                <a:rPr lang="en-US" sz="2400" baseline="-25000">
                  <a:latin typeface="Consolas"/>
                  <a:cs typeface="Consolas"/>
                </a:rPr>
                <a:t>2</a:t>
              </a:r>
              <a:r>
                <a:rPr lang="en-US" sz="2400">
                  <a:latin typeface="Consolas"/>
                  <a:cs typeface="Consolas"/>
                </a:rPr>
                <a:t>: ret</a:t>
              </a:r>
            </a:p>
            <a:p>
              <a:pPr marL="0" indent="0">
                <a:buNone/>
              </a:pPr>
              <a:r>
                <a:rPr lang="en-US" sz="2400">
                  <a:latin typeface="Consolas"/>
                  <a:cs typeface="Consolas"/>
                </a:rPr>
                <a:t>a</a:t>
              </a:r>
              <a:r>
                <a:rPr lang="en-US" sz="2400" baseline="-25000">
                  <a:latin typeface="Consolas"/>
                  <a:cs typeface="Consolas"/>
                </a:rPr>
                <a:t>3</a:t>
              </a:r>
              <a:r>
                <a:rPr lang="en-US" sz="2400">
                  <a:latin typeface="Consolas"/>
                  <a:cs typeface="Consolas"/>
                </a:rPr>
                <a:t>: pop </a:t>
              </a:r>
              <a:r>
                <a:rPr lang="en-US" sz="2400" err="1">
                  <a:latin typeface="Consolas"/>
                  <a:cs typeface="Consolas"/>
                </a:rPr>
                <a:t>ebx</a:t>
              </a:r>
              <a:r>
                <a:rPr lang="en-US" sz="2400">
                  <a:latin typeface="Consolas"/>
                  <a:cs typeface="Consolas"/>
                </a:rPr>
                <a:t>; </a:t>
              </a:r>
            </a:p>
            <a:p>
              <a:pPr marL="0" indent="0">
                <a:buNone/>
              </a:pPr>
              <a:r>
                <a:rPr lang="en-US" sz="2400">
                  <a:solidFill>
                    <a:srgbClr val="000000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>
                  <a:solidFill>
                    <a:srgbClr val="000000"/>
                  </a:solidFill>
                  <a:latin typeface="Consolas"/>
                  <a:cs typeface="Consolas"/>
                </a:rPr>
                <a:t>4</a:t>
              </a:r>
              <a:r>
                <a:rPr lang="en-US" sz="2400">
                  <a:solidFill>
                    <a:srgbClr val="000000"/>
                  </a:solidFill>
                  <a:latin typeface="Consolas"/>
                  <a:cs typeface="Consolas"/>
                </a:rPr>
                <a:t>: ret</a:t>
              </a:r>
            </a:p>
            <a:p>
              <a:pPr marL="0" indent="0">
                <a:buNone/>
              </a:pPr>
              <a:r>
                <a:rPr lang="en-US" sz="2400">
                  <a:solidFill>
                    <a:srgbClr val="C00000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>
                  <a:solidFill>
                    <a:srgbClr val="C00000"/>
                  </a:solidFill>
                  <a:latin typeface="Consolas"/>
                  <a:cs typeface="Consolas"/>
                </a:rPr>
                <a:t>5</a:t>
              </a:r>
              <a:r>
                <a:rPr lang="en-US" sz="2400">
                  <a:solidFill>
                    <a:srgbClr val="C00000"/>
                  </a:solidFill>
                  <a:latin typeface="Consolas"/>
                  <a:cs typeface="Consolas"/>
                </a:rPr>
                <a:t>: </a:t>
              </a:r>
              <a:r>
                <a:rPr lang="en-US" sz="2400" err="1">
                  <a:solidFill>
                    <a:srgbClr val="C00000"/>
                  </a:solidFill>
                  <a:latin typeface="Consolas"/>
                  <a:cs typeface="Consolas"/>
                </a:rPr>
                <a:t>mov</a:t>
              </a:r>
              <a:r>
                <a:rPr lang="en-US" sz="2400">
                  <a:solidFill>
                    <a:srgbClr val="C00000"/>
                  </a:solidFill>
                  <a:latin typeface="Consolas"/>
                  <a:cs typeface="Consolas"/>
                </a:rPr>
                <a:t> [</a:t>
              </a:r>
              <a:r>
                <a:rPr lang="en-US" sz="2400" err="1">
                  <a:solidFill>
                    <a:srgbClr val="C00000"/>
                  </a:solidFill>
                  <a:latin typeface="Consolas"/>
                  <a:cs typeface="Consolas"/>
                </a:rPr>
                <a:t>ebx</a:t>
              </a:r>
              <a:r>
                <a:rPr lang="en-US" sz="2400">
                  <a:solidFill>
                    <a:srgbClr val="C00000"/>
                  </a:solidFill>
                  <a:latin typeface="Consolas"/>
                  <a:cs typeface="Consolas"/>
                </a:rPr>
                <a:t>], </a:t>
              </a:r>
              <a:r>
                <a:rPr lang="en-US" sz="2400" err="1">
                  <a:solidFill>
                    <a:srgbClr val="C00000"/>
                  </a:solidFill>
                  <a:latin typeface="Consolas"/>
                  <a:cs typeface="Consolas"/>
                </a:rPr>
                <a:t>eax</a:t>
              </a:r>
              <a:endParaRPr lang="en-US" sz="2400">
                <a:solidFill>
                  <a:srgbClr val="C00000"/>
                </a:solidFill>
                <a:latin typeface="Consolas"/>
                <a:cs typeface="Consola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4629" y="5481935"/>
              <a:ext cx="2728632" cy="358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Implementation 2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211000" y="1371600"/>
            <a:ext cx="1085401" cy="369332"/>
            <a:chOff x="6686999" y="3124200"/>
            <a:chExt cx="1085401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7241485" y="31242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686999" y="3308866"/>
              <a:ext cx="5544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14600" y="4475018"/>
          <a:ext cx="21336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err="1">
                          <a:latin typeface="Consolas"/>
                          <a:cs typeface="Consolas"/>
                        </a:rPr>
                        <a:t>eax</a:t>
                      </a:r>
                      <a:endParaRPr lang="en-US" sz="200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>
                          <a:latin typeface="Consolas"/>
                          <a:cs typeface="Consolas"/>
                        </a:rPr>
                        <a:t>ebx</a:t>
                      </a:r>
                      <a:endParaRPr lang="en-US" sz="200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>
                          <a:latin typeface="Consolas"/>
                          <a:cs typeface="Consolas"/>
                        </a:rPr>
                        <a:t>eip</a:t>
                      </a:r>
                      <a:endParaRPr lang="en-US" sz="200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810000" y="447501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v</a:t>
            </a:r>
            <a:r>
              <a:rPr lang="en-US" sz="2000" baseline="-2500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990000"/>
                </a:solidFill>
              </a:rPr>
              <a:t>a</a:t>
            </a:r>
            <a:r>
              <a:rPr lang="en-US" sz="2000" baseline="-25000">
                <a:solidFill>
                  <a:srgbClr val="990000"/>
                </a:solidFill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0" y="48576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v</a:t>
            </a:r>
            <a:r>
              <a:rPr lang="en-US" sz="2000" baseline="-25000"/>
              <a:t>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C75F1C-29E0-6942-A84D-5A2B5D1F06F6}"/>
              </a:ext>
            </a:extLst>
          </p:cNvPr>
          <p:cNvGrpSpPr/>
          <p:nvPr/>
        </p:nvGrpSpPr>
        <p:grpSpPr>
          <a:xfrm>
            <a:off x="5215266" y="5459254"/>
            <a:ext cx="1124034" cy="369332"/>
            <a:chOff x="5018940" y="5301076"/>
            <a:chExt cx="1124034" cy="3693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F5ECB0-BA85-0B4E-B77A-9D55C898F0DE}"/>
                </a:ext>
              </a:extLst>
            </p:cNvPr>
            <p:cNvSpPr txBox="1"/>
            <p:nvPr/>
          </p:nvSpPr>
          <p:spPr>
            <a:xfrm>
              <a:off x="5018940" y="5301076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err="1"/>
                <a:t>eip</a:t>
              </a:r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FF85F32-7BB8-2543-8E6F-A07D44539D23}"/>
                </a:ext>
              </a:extLst>
            </p:cNvPr>
            <p:cNvCxnSpPr/>
            <p:nvPr/>
          </p:nvCxnSpPr>
          <p:spPr>
            <a:xfrm>
              <a:off x="5493750" y="5494228"/>
              <a:ext cx="6492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5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Equivalence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51167" y="2471880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Desired Logic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55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v</a:t>
                      </a:r>
                      <a:r>
                        <a:rPr lang="en-US" sz="2400" baseline="-2500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v</a:t>
                      </a:r>
                      <a:r>
                        <a:rPr lang="en-US" sz="2400" baseline="-2500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60059" y="3400815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Stack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67000" y="1939748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err="1">
                <a:latin typeface="Consolas"/>
                <a:cs typeface="Consolas"/>
              </a:rPr>
              <a:t>Mem</a:t>
            </a:r>
            <a:r>
              <a:rPr lang="en-US" sz="2800">
                <a:latin typeface="Consolas"/>
                <a:cs typeface="Consolas"/>
              </a:rPr>
              <a:t>[v2] = v1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981200" y="4180417"/>
            <a:ext cx="3733800" cy="1833265"/>
            <a:chOff x="2705100" y="4110335"/>
            <a:chExt cx="3733800" cy="1833265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>
                  <a:latin typeface="Consolas"/>
                  <a:cs typeface="Consolas"/>
                </a:rPr>
                <a:t>a</a:t>
              </a:r>
              <a:r>
                <a:rPr lang="en-US" sz="2400" baseline="-25000">
                  <a:latin typeface="Consolas"/>
                  <a:cs typeface="Consolas"/>
                </a:rPr>
                <a:t>1</a:t>
              </a:r>
              <a:r>
                <a:rPr lang="en-US" sz="2400">
                  <a:latin typeface="Consolas"/>
                  <a:cs typeface="Consolas"/>
                </a:rPr>
                <a:t>: </a:t>
              </a:r>
              <a:r>
                <a:rPr lang="en-US" sz="2400" err="1">
                  <a:latin typeface="Consolas"/>
                  <a:cs typeface="Consolas"/>
                </a:rPr>
                <a:t>mov</a:t>
              </a:r>
              <a:r>
                <a:rPr lang="en-US" sz="2400">
                  <a:latin typeface="Consolas"/>
                  <a:cs typeface="Consolas"/>
                </a:rPr>
                <a:t> </a:t>
              </a:r>
              <a:r>
                <a:rPr lang="en-US" sz="2400" err="1">
                  <a:latin typeface="Consolas"/>
                  <a:cs typeface="Consolas"/>
                </a:rPr>
                <a:t>eax</a:t>
              </a:r>
              <a:r>
                <a:rPr lang="en-US" sz="2400">
                  <a:latin typeface="Consolas"/>
                  <a:cs typeface="Consolas"/>
                </a:rPr>
                <a:t>, [</a:t>
              </a:r>
              <a:r>
                <a:rPr lang="en-US" sz="2400" err="1">
                  <a:latin typeface="Consolas"/>
                  <a:cs typeface="Consolas"/>
                </a:rPr>
                <a:t>esp</a:t>
              </a:r>
              <a:r>
                <a:rPr lang="en-US" sz="2400">
                  <a:latin typeface="Consolas"/>
                  <a:cs typeface="Consolas"/>
                </a:rPr>
                <a:t>]</a:t>
              </a:r>
            </a:p>
            <a:p>
              <a:pPr marL="0" indent="0">
                <a:buNone/>
              </a:pPr>
              <a:r>
                <a:rPr lang="en-US" sz="2400">
                  <a:latin typeface="Consolas"/>
                  <a:cs typeface="Consolas"/>
                </a:rPr>
                <a:t>a</a:t>
              </a:r>
              <a:r>
                <a:rPr lang="en-US" sz="2400" baseline="-25000">
                  <a:latin typeface="Consolas"/>
                  <a:cs typeface="Consolas"/>
                </a:rPr>
                <a:t>2</a:t>
              </a:r>
              <a:r>
                <a:rPr lang="en-US" sz="2400">
                  <a:latin typeface="Consolas"/>
                  <a:cs typeface="Consolas"/>
                </a:rPr>
                <a:t>: </a:t>
              </a:r>
              <a:r>
                <a:rPr lang="en-US" sz="2400" err="1">
                  <a:latin typeface="Consolas"/>
                  <a:cs typeface="Consolas"/>
                </a:rPr>
                <a:t>mov</a:t>
              </a:r>
              <a:r>
                <a:rPr lang="en-US" sz="2400">
                  <a:latin typeface="Consolas"/>
                  <a:cs typeface="Consolas"/>
                </a:rPr>
                <a:t> </a:t>
              </a:r>
              <a:r>
                <a:rPr lang="en-US" sz="2400" err="1">
                  <a:latin typeface="Consolas"/>
                  <a:cs typeface="Consolas"/>
                </a:rPr>
                <a:t>ebx</a:t>
              </a:r>
              <a:r>
                <a:rPr lang="en-US" sz="2400">
                  <a:latin typeface="Consolas"/>
                  <a:cs typeface="Consolas"/>
                </a:rPr>
                <a:t>, [esp+8]</a:t>
              </a:r>
            </a:p>
            <a:p>
              <a:pPr marL="0" indent="0">
                <a:buNone/>
              </a:pPr>
              <a:r>
                <a:rPr lang="en-US" sz="2400">
                  <a:latin typeface="Consolas"/>
                  <a:cs typeface="Consolas"/>
                </a:rPr>
                <a:t>a</a:t>
              </a:r>
              <a:r>
                <a:rPr lang="en-US" sz="2400" baseline="-25000">
                  <a:latin typeface="Consolas"/>
                  <a:cs typeface="Consolas"/>
                </a:rPr>
                <a:t>3</a:t>
              </a:r>
              <a:r>
                <a:rPr lang="en-US" sz="2400">
                  <a:latin typeface="Consolas"/>
                  <a:cs typeface="Consolas"/>
                </a:rPr>
                <a:t>: </a:t>
              </a:r>
              <a:r>
                <a:rPr lang="en-US" sz="2400" err="1">
                  <a:latin typeface="Consolas"/>
                  <a:cs typeface="Consolas"/>
                </a:rPr>
                <a:t>mov</a:t>
              </a:r>
              <a:r>
                <a:rPr lang="en-US" sz="2400">
                  <a:latin typeface="Consolas"/>
                  <a:cs typeface="Consolas"/>
                </a:rPr>
                <a:t> [</a:t>
              </a:r>
              <a:r>
                <a:rPr lang="en-US" sz="2400" err="1">
                  <a:latin typeface="Consolas"/>
                  <a:cs typeface="Consolas"/>
                </a:rPr>
                <a:t>ebx</a:t>
              </a:r>
              <a:r>
                <a:rPr lang="en-US" sz="2400">
                  <a:latin typeface="Consolas"/>
                  <a:cs typeface="Consolas"/>
                </a:rPr>
                <a:t>], </a:t>
              </a:r>
              <a:r>
                <a:rPr lang="en-US" sz="2400" err="1">
                  <a:latin typeface="Consolas"/>
                  <a:cs typeface="Consolas"/>
                </a:rPr>
                <a:t>eax</a:t>
              </a:r>
              <a:endParaRPr lang="en-US" sz="2400">
                <a:latin typeface="Consolas"/>
                <a:cs typeface="Consola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4629" y="5481935"/>
              <a:ext cx="2814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Implementation 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39300" y="4180417"/>
            <a:ext cx="3733800" cy="1833265"/>
            <a:chOff x="2705100" y="4110335"/>
            <a:chExt cx="3733800" cy="183326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>
                  <a:latin typeface="Consolas"/>
                  <a:cs typeface="Consolas"/>
                </a:rPr>
                <a:t>a</a:t>
              </a:r>
              <a:r>
                <a:rPr lang="en-US" sz="2400" baseline="-25000">
                  <a:latin typeface="Consolas"/>
                  <a:cs typeface="Consolas"/>
                </a:rPr>
                <a:t>1</a:t>
              </a:r>
              <a:r>
                <a:rPr lang="en-US" sz="2400">
                  <a:latin typeface="Consolas"/>
                  <a:cs typeface="Consolas"/>
                </a:rPr>
                <a:t>: pop </a:t>
              </a:r>
              <a:r>
                <a:rPr lang="en-US" sz="2400" err="1">
                  <a:latin typeface="Consolas"/>
                  <a:cs typeface="Consolas"/>
                </a:rPr>
                <a:t>eax</a:t>
              </a:r>
              <a:r>
                <a:rPr lang="en-US" sz="2400">
                  <a:latin typeface="Consolas"/>
                  <a:cs typeface="Consolas"/>
                </a:rPr>
                <a:t>; ret</a:t>
              </a:r>
            </a:p>
            <a:p>
              <a:pPr marL="0" indent="0">
                <a:buNone/>
              </a:pPr>
              <a:r>
                <a:rPr lang="en-US" sz="2400">
                  <a:latin typeface="Consolas"/>
                  <a:cs typeface="Consolas"/>
                </a:rPr>
                <a:t>a</a:t>
              </a:r>
              <a:r>
                <a:rPr lang="en-US" sz="2400" baseline="-25000">
                  <a:latin typeface="Consolas"/>
                  <a:cs typeface="Consolas"/>
                </a:rPr>
                <a:t>2</a:t>
              </a:r>
              <a:r>
                <a:rPr lang="en-US" sz="2400">
                  <a:latin typeface="Consolas"/>
                  <a:cs typeface="Consolas"/>
                </a:rPr>
                <a:t>: pop </a:t>
              </a:r>
              <a:r>
                <a:rPr lang="en-US" sz="2400" err="1">
                  <a:latin typeface="Consolas"/>
                  <a:cs typeface="Consolas"/>
                </a:rPr>
                <a:t>ebx</a:t>
              </a:r>
              <a:r>
                <a:rPr lang="en-US" sz="2400">
                  <a:latin typeface="Consolas"/>
                  <a:cs typeface="Consolas"/>
                </a:rPr>
                <a:t>; ret</a:t>
              </a:r>
            </a:p>
            <a:p>
              <a:pPr marL="0" indent="0">
                <a:buNone/>
              </a:pPr>
              <a:r>
                <a:rPr lang="en-US" sz="2400">
                  <a:latin typeface="Consolas"/>
                  <a:cs typeface="Consolas"/>
                </a:rPr>
                <a:t>a</a:t>
              </a:r>
              <a:r>
                <a:rPr lang="en-US" sz="2400" baseline="-25000">
                  <a:latin typeface="Consolas"/>
                  <a:cs typeface="Consolas"/>
                </a:rPr>
                <a:t>3</a:t>
              </a:r>
              <a:r>
                <a:rPr lang="en-US" sz="2400">
                  <a:latin typeface="Consolas"/>
                  <a:cs typeface="Consolas"/>
                </a:rPr>
                <a:t>: </a:t>
              </a:r>
              <a:r>
                <a:rPr lang="en-US" sz="2400" err="1">
                  <a:latin typeface="Consolas"/>
                  <a:cs typeface="Consolas"/>
                </a:rPr>
                <a:t>mov</a:t>
              </a:r>
              <a:r>
                <a:rPr lang="en-US" sz="2400">
                  <a:latin typeface="Consolas"/>
                  <a:cs typeface="Consolas"/>
                </a:rPr>
                <a:t> [</a:t>
              </a:r>
              <a:r>
                <a:rPr lang="en-US" sz="2400" err="1">
                  <a:latin typeface="Consolas"/>
                  <a:cs typeface="Consolas"/>
                </a:rPr>
                <a:t>ebx</a:t>
              </a:r>
              <a:r>
                <a:rPr lang="en-US" sz="2400">
                  <a:latin typeface="Consolas"/>
                  <a:cs typeface="Consolas"/>
                </a:rPr>
                <a:t>], </a:t>
              </a:r>
              <a:r>
                <a:rPr lang="en-US" sz="2400" err="1">
                  <a:latin typeface="Consolas"/>
                  <a:cs typeface="Consolas"/>
                </a:rPr>
                <a:t>eax</a:t>
              </a:r>
              <a:endParaRPr lang="en-US" sz="2400">
                <a:latin typeface="Consolas"/>
                <a:cs typeface="Consola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4629" y="5481935"/>
              <a:ext cx="2814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Implementation 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63486" y="3045724"/>
            <a:ext cx="2303029" cy="2288277"/>
            <a:chOff x="3039485" y="3045723"/>
            <a:chExt cx="2303029" cy="2288277"/>
          </a:xfrm>
        </p:grpSpPr>
        <p:grpSp>
          <p:nvGrpSpPr>
            <p:cNvPr id="20" name="Group 19"/>
            <p:cNvGrpSpPr/>
            <p:nvPr/>
          </p:nvGrpSpPr>
          <p:grpSpPr>
            <a:xfrm>
              <a:off x="3926335" y="4419600"/>
              <a:ext cx="888965" cy="914400"/>
              <a:chOff x="3926335" y="4419600"/>
              <a:chExt cx="888965" cy="914400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3926335" y="4419600"/>
                <a:ext cx="888965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3926335" y="4876800"/>
                <a:ext cx="888965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3926335" y="5334000"/>
                <a:ext cx="888965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ounded Rectangular Callout 20"/>
            <p:cNvSpPr/>
            <p:nvPr/>
          </p:nvSpPr>
          <p:spPr>
            <a:xfrm>
              <a:off x="3039485" y="3045723"/>
              <a:ext cx="2303029" cy="817510"/>
            </a:xfrm>
            <a:prstGeom prst="wedgeRoundRectCallout">
              <a:avLst>
                <a:gd name="adj1" fmla="val 2717"/>
                <a:gd name="adj2" fmla="val 102958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</a:rPr>
                <a:t>semantically equivalent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765486" y="31242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esp</a:t>
            </a:r>
            <a:endParaRPr lang="en-US"/>
          </a:p>
        </p:txBody>
      </p:sp>
      <p:cxnSp>
        <p:nvCxnSpPr>
          <p:cNvPr id="22" name="Straight Arrow Connector 21"/>
          <p:cNvCxnSpPr>
            <a:stCxn id="3" idx="1"/>
          </p:cNvCxnSpPr>
          <p:nvPr/>
        </p:nvCxnSpPr>
        <p:spPr>
          <a:xfrm flipH="1">
            <a:off x="8210999" y="3308866"/>
            <a:ext cx="5544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8915400" y="3628799"/>
            <a:ext cx="1600200" cy="468868"/>
          </a:xfrm>
          <a:prstGeom prst="wedgeRoundRectCallout">
            <a:avLst>
              <a:gd name="adj1" fmla="val -38227"/>
              <a:gd name="adj2" fmla="val 115112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“Gadgets”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52601" y="4167280"/>
            <a:ext cx="3697735" cy="1852521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9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526056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643292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some_function</a:t>
            </a:r>
            <a:r>
              <a:rPr lang="en-US"/>
              <a:t>()</a:t>
            </a:r>
          </a:p>
          <a:p>
            <a:pPr algn="ctr"/>
            <a:r>
              <a:rPr lang="en-US"/>
              <a:t>Open </a:t>
            </a:r>
            <a:r>
              <a:rPr lang="en-US" err="1"/>
              <a:t>a.txt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3927072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234949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8112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12651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68D5C-553B-3F49-80DB-02C1BFC02DD5}"/>
              </a:ext>
            </a:extLst>
          </p:cNvPr>
          <p:cNvGrpSpPr/>
          <p:nvPr/>
        </p:nvGrpSpPr>
        <p:grpSpPr>
          <a:xfrm>
            <a:off x="7396842" y="4458626"/>
            <a:ext cx="1730829" cy="369332"/>
            <a:chOff x="7690757" y="4714718"/>
            <a:chExt cx="173082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B38DC-9504-9847-A4AA-9AAF023B899A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14A4BD-FDEB-214A-8556-6AA4B8F73E45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CF8460-F92F-7D48-86DA-D247EA78A587}"/>
              </a:ext>
            </a:extLst>
          </p:cNvPr>
          <p:cNvSpPr txBox="1"/>
          <p:nvPr/>
        </p:nvSpPr>
        <p:spPr>
          <a:xfrm>
            <a:off x="308544" y="2159423"/>
            <a:ext cx="59762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some_function</a:t>
            </a:r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3200">
                <a:latin typeface="Calibri" panose="020F0502020204030204" pitchFamily="34" charset="0"/>
                <a:cs typeface="Courier New" panose="02070309020205020404" pitchFamily="49" charset="0"/>
              </a:rPr>
              <a:t>prolog</a:t>
            </a:r>
          </a:p>
          <a:p>
            <a:endParaRPr lang="en-US" sz="3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1">
                <a:latin typeface="Consolas" panose="020B0609020204030204" pitchFamily="49" charset="0"/>
                <a:cs typeface="Consolas" panose="020B0609020204030204" pitchFamily="49" charset="0"/>
              </a:rPr>
              <a:t>push %</a:t>
            </a:r>
            <a:r>
              <a:rPr lang="en-US" sz="3200" b="1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 b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mov %</a:t>
            </a:r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, %</a:t>
            </a:r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sub $0x50, %</a:t>
            </a:r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 sz="32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4333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Equivalence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51167" y="2471880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Desired Logic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55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v</a:t>
                      </a:r>
                      <a:r>
                        <a:rPr lang="en-US" sz="2400" baseline="-2500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v</a:t>
                      </a:r>
                      <a:r>
                        <a:rPr lang="en-US" sz="2400" baseline="-2500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60059" y="3400815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Stack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67000" y="1939748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err="1">
                <a:latin typeface="Consolas"/>
                <a:cs typeface="Consolas"/>
              </a:rPr>
              <a:t>Mem</a:t>
            </a:r>
            <a:r>
              <a:rPr lang="en-US" sz="2800">
                <a:latin typeface="Consolas"/>
                <a:cs typeface="Consolas"/>
              </a:rPr>
              <a:t>[v2] = v1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339300" y="4180417"/>
            <a:ext cx="3733800" cy="1833265"/>
            <a:chOff x="2705100" y="4110335"/>
            <a:chExt cx="3733800" cy="183326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>
                  <a:latin typeface="Consolas"/>
                  <a:cs typeface="Consolas"/>
                </a:rPr>
                <a:t>a</a:t>
              </a:r>
              <a:r>
                <a:rPr lang="en-US" sz="2400" baseline="-25000">
                  <a:latin typeface="Consolas"/>
                  <a:cs typeface="Consolas"/>
                </a:rPr>
                <a:t>1</a:t>
              </a:r>
              <a:r>
                <a:rPr lang="en-US" sz="2400">
                  <a:latin typeface="Consolas"/>
                  <a:cs typeface="Consolas"/>
                </a:rPr>
                <a:t>: pop </a:t>
              </a:r>
              <a:r>
                <a:rPr lang="en-US" sz="2400" err="1">
                  <a:latin typeface="Consolas"/>
                  <a:cs typeface="Consolas"/>
                </a:rPr>
                <a:t>eax</a:t>
              </a:r>
              <a:r>
                <a:rPr lang="en-US" sz="2400">
                  <a:latin typeface="Consolas"/>
                  <a:cs typeface="Consolas"/>
                </a:rPr>
                <a:t>; ret</a:t>
              </a:r>
            </a:p>
            <a:p>
              <a:pPr marL="0" indent="0">
                <a:buNone/>
              </a:pPr>
              <a:r>
                <a:rPr lang="en-US" sz="2400">
                  <a:latin typeface="Consolas"/>
                  <a:cs typeface="Consolas"/>
                </a:rPr>
                <a:t>a</a:t>
              </a:r>
              <a:r>
                <a:rPr lang="en-US" sz="2400" baseline="-25000">
                  <a:latin typeface="Consolas"/>
                  <a:cs typeface="Consolas"/>
                </a:rPr>
                <a:t>2</a:t>
              </a:r>
              <a:r>
                <a:rPr lang="en-US" sz="2400">
                  <a:latin typeface="Consolas"/>
                  <a:cs typeface="Consolas"/>
                </a:rPr>
                <a:t>: pop </a:t>
              </a:r>
              <a:r>
                <a:rPr lang="en-US" sz="2400" err="1">
                  <a:latin typeface="Consolas"/>
                  <a:cs typeface="Consolas"/>
                </a:rPr>
                <a:t>ebx</a:t>
              </a:r>
              <a:r>
                <a:rPr lang="en-US" sz="2400">
                  <a:latin typeface="Consolas"/>
                  <a:cs typeface="Consolas"/>
                </a:rPr>
                <a:t>; ret</a:t>
              </a:r>
            </a:p>
            <a:p>
              <a:pPr marL="0" indent="0">
                <a:buNone/>
              </a:pPr>
              <a:r>
                <a:rPr lang="en-US" sz="2400">
                  <a:latin typeface="Consolas"/>
                  <a:cs typeface="Consolas"/>
                </a:rPr>
                <a:t>a</a:t>
              </a:r>
              <a:r>
                <a:rPr lang="en-US" sz="2400" baseline="-25000">
                  <a:latin typeface="Consolas"/>
                  <a:cs typeface="Consolas"/>
                </a:rPr>
                <a:t>3</a:t>
              </a:r>
              <a:r>
                <a:rPr lang="en-US" sz="2400">
                  <a:latin typeface="Consolas"/>
                  <a:cs typeface="Consolas"/>
                </a:rPr>
                <a:t>: </a:t>
              </a:r>
              <a:r>
                <a:rPr lang="en-US" sz="2400" err="1">
                  <a:latin typeface="Consolas"/>
                  <a:cs typeface="Consolas"/>
                </a:rPr>
                <a:t>mov</a:t>
              </a:r>
              <a:r>
                <a:rPr lang="en-US" sz="2400">
                  <a:latin typeface="Consolas"/>
                  <a:cs typeface="Consolas"/>
                </a:rPr>
                <a:t> [</a:t>
              </a:r>
              <a:r>
                <a:rPr lang="en-US" sz="2400" err="1">
                  <a:latin typeface="Consolas"/>
                  <a:cs typeface="Consolas"/>
                </a:rPr>
                <a:t>ebx</a:t>
              </a:r>
              <a:r>
                <a:rPr lang="en-US" sz="2400">
                  <a:latin typeface="Consolas"/>
                  <a:cs typeface="Consolas"/>
                </a:rPr>
                <a:t>], </a:t>
              </a:r>
              <a:r>
                <a:rPr lang="en-US" sz="2400" err="1">
                  <a:latin typeface="Consolas"/>
                  <a:cs typeface="Consolas"/>
                </a:rPr>
                <a:t>eax</a:t>
              </a:r>
              <a:endParaRPr lang="en-US" sz="2400">
                <a:latin typeface="Consolas"/>
                <a:cs typeface="Consola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4629" y="5481935"/>
              <a:ext cx="2814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Implementation 2</a:t>
              </a:r>
            </a:p>
          </p:txBody>
        </p:sp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1625635" y="3733800"/>
            <a:ext cx="3733800" cy="22798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latin typeface="Consolas"/>
                <a:cs typeface="Consolas"/>
              </a:rPr>
              <a:t>a</a:t>
            </a:r>
            <a:r>
              <a:rPr lang="en-US" sz="2400" baseline="-25000">
                <a:latin typeface="Consolas"/>
                <a:cs typeface="Consolas"/>
              </a:rPr>
              <a:t>1</a:t>
            </a:r>
            <a:r>
              <a:rPr lang="en-US" sz="2400">
                <a:latin typeface="Consolas"/>
                <a:cs typeface="Consolas"/>
              </a:rPr>
              <a:t>: pop </a:t>
            </a:r>
            <a:r>
              <a:rPr lang="en-US" sz="2400" err="1">
                <a:latin typeface="Consolas"/>
                <a:cs typeface="Consolas"/>
              </a:rPr>
              <a:t>eax</a:t>
            </a:r>
            <a:r>
              <a:rPr lang="en-US" sz="2400">
                <a:latin typeface="Consolas"/>
                <a:cs typeface="Consolas"/>
              </a:rPr>
              <a:t>; ret</a:t>
            </a:r>
          </a:p>
          <a:p>
            <a:pPr marL="0" indent="0">
              <a:buNone/>
            </a:pPr>
            <a:r>
              <a:rPr lang="en-US" sz="2400">
                <a:latin typeface="Consolas"/>
                <a:cs typeface="Consolas"/>
              </a:rPr>
              <a:t>...</a:t>
            </a:r>
          </a:p>
          <a:p>
            <a:pPr marL="0" indent="0">
              <a:buNone/>
            </a:pPr>
            <a:r>
              <a:rPr lang="en-US" sz="2400">
                <a:latin typeface="Consolas"/>
                <a:cs typeface="Consolas"/>
              </a:rPr>
              <a:t>a</a:t>
            </a:r>
            <a:r>
              <a:rPr lang="en-US" sz="2400" baseline="-25000">
                <a:latin typeface="Consolas"/>
                <a:cs typeface="Consolas"/>
              </a:rPr>
              <a:t>3</a:t>
            </a:r>
            <a:r>
              <a:rPr lang="en-US" sz="2400">
                <a:latin typeface="Consolas"/>
                <a:cs typeface="Consolas"/>
              </a:rPr>
              <a:t>: </a:t>
            </a:r>
            <a:r>
              <a:rPr lang="en-US" sz="2400" err="1">
                <a:latin typeface="Consolas"/>
                <a:cs typeface="Consolas"/>
              </a:rPr>
              <a:t>mov</a:t>
            </a:r>
            <a:r>
              <a:rPr lang="en-US" sz="2400">
                <a:latin typeface="Consolas"/>
                <a:cs typeface="Consolas"/>
              </a:rPr>
              <a:t> [</a:t>
            </a:r>
            <a:r>
              <a:rPr lang="en-US" sz="2400" err="1">
                <a:latin typeface="Consolas"/>
                <a:cs typeface="Consolas"/>
              </a:rPr>
              <a:t>ebx</a:t>
            </a:r>
            <a:r>
              <a:rPr lang="en-US" sz="2400">
                <a:latin typeface="Consolas"/>
                <a:cs typeface="Consolas"/>
              </a:rPr>
              <a:t>], </a:t>
            </a:r>
            <a:r>
              <a:rPr lang="en-US" sz="2400" err="1">
                <a:latin typeface="Consolas"/>
                <a:cs typeface="Consolas"/>
              </a:rPr>
              <a:t>eax</a:t>
            </a:r>
            <a:br>
              <a:rPr lang="en-US" sz="2400">
                <a:latin typeface="Consolas"/>
                <a:cs typeface="Consolas"/>
              </a:rPr>
            </a:br>
            <a:r>
              <a:rPr lang="en-US" sz="2400">
                <a:latin typeface="Consolas"/>
                <a:cs typeface="Consolas"/>
              </a:rPr>
              <a:t>...</a:t>
            </a:r>
          </a:p>
          <a:p>
            <a:pPr marL="0" indent="0">
              <a:buNone/>
            </a:pPr>
            <a:r>
              <a:rPr lang="en-US" sz="2400">
                <a:latin typeface="Consolas"/>
                <a:cs typeface="Consolas"/>
              </a:rPr>
              <a:t>a</a:t>
            </a:r>
            <a:r>
              <a:rPr lang="en-US" sz="2400" baseline="-25000">
                <a:latin typeface="Consolas"/>
                <a:cs typeface="Consolas"/>
              </a:rPr>
              <a:t>2</a:t>
            </a:r>
            <a:r>
              <a:rPr lang="en-US" sz="2400">
                <a:latin typeface="Consolas"/>
                <a:cs typeface="Consolas"/>
              </a:rPr>
              <a:t>: pop </a:t>
            </a:r>
            <a:r>
              <a:rPr lang="en-US" sz="2400" err="1">
                <a:latin typeface="Consolas"/>
                <a:cs typeface="Consolas"/>
              </a:rPr>
              <a:t>ebx</a:t>
            </a:r>
            <a:r>
              <a:rPr lang="en-US" sz="2400">
                <a:latin typeface="Consolas"/>
                <a:cs typeface="Consolas"/>
              </a:rPr>
              <a:t>; ret</a:t>
            </a:r>
          </a:p>
          <a:p>
            <a:pPr marL="0" indent="0">
              <a:buNone/>
            </a:pPr>
            <a:endParaRPr lang="en-US" sz="2400">
              <a:latin typeface="Consolas"/>
              <a:cs typeface="Consolas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4800600" y="4876800"/>
            <a:ext cx="1143000" cy="381000"/>
          </a:xfrm>
          <a:prstGeom prst="lef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648201" y="3276600"/>
            <a:ext cx="2150629" cy="928492"/>
          </a:xfrm>
          <a:prstGeom prst="wedgeRoundRectCallout">
            <a:avLst>
              <a:gd name="adj1" fmla="val -14067"/>
              <a:gd name="adj2" fmla="val 106671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Address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independent!</a:t>
            </a:r>
          </a:p>
        </p:txBody>
      </p:sp>
    </p:spTree>
    <p:extLst>
      <p:ext uri="{BB962C8B-B14F-4D97-AF65-F5344CB8AC3E}">
        <p14:creationId xmlns:p14="http://schemas.microsoft.com/office/powerpoint/2010/main" val="161944579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0331-FE38-5942-B429-6E8761C01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Return-Oriented Programming (ROP)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4AB1F-024D-0645-93EB-0441481F4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098DB3-9417-DC42-99EA-C7AC802BE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1" y="3334681"/>
            <a:ext cx="4953000" cy="2638126"/>
          </a:xfrm>
        </p:spPr>
        <p:txBody>
          <a:bodyPr>
            <a:normAutofit/>
          </a:bodyPr>
          <a:lstStyle/>
          <a:p>
            <a:r>
              <a:rPr lang="en-US"/>
              <a:t>Find needed instruction gadgets at addresses a</a:t>
            </a:r>
            <a:r>
              <a:rPr lang="en-US" baseline="-25000"/>
              <a:t>1</a:t>
            </a:r>
            <a:r>
              <a:rPr lang="en-US"/>
              <a:t>, a</a:t>
            </a:r>
            <a:r>
              <a:rPr lang="en-US" baseline="-25000"/>
              <a:t>2</a:t>
            </a:r>
            <a:r>
              <a:rPr lang="en-US"/>
              <a:t>, and a</a:t>
            </a:r>
            <a:r>
              <a:rPr lang="en-US" baseline="-25000"/>
              <a:t>3 </a:t>
            </a:r>
            <a:r>
              <a:rPr lang="en-US"/>
              <a:t>in </a:t>
            </a:r>
            <a:r>
              <a:rPr lang="en-US" i="1"/>
              <a:t>existing</a:t>
            </a:r>
            <a:r>
              <a:rPr lang="en-US"/>
              <a:t> code</a:t>
            </a:r>
          </a:p>
          <a:p>
            <a:r>
              <a:rPr lang="en-US"/>
              <a:t>Overwrite stack to execute a</a:t>
            </a:r>
            <a:r>
              <a:rPr lang="en-US" baseline="-25000"/>
              <a:t>1</a:t>
            </a:r>
            <a:r>
              <a:rPr lang="en-US"/>
              <a:t>, a</a:t>
            </a:r>
            <a:r>
              <a:rPr lang="en-US" baseline="-25000"/>
              <a:t>2</a:t>
            </a:r>
            <a:r>
              <a:rPr lang="en-US"/>
              <a:t>, and then a</a:t>
            </a:r>
            <a:r>
              <a:rPr lang="en-US" baseline="-2500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B8BAD-1EF3-EB4F-BC11-D53F2724ECB8}"/>
              </a:ext>
            </a:extLst>
          </p:cNvPr>
          <p:cNvSpPr txBox="1"/>
          <p:nvPr/>
        </p:nvSpPr>
        <p:spPr>
          <a:xfrm>
            <a:off x="2235184" y="2347601"/>
            <a:ext cx="272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Desired </a:t>
            </a:r>
            <a:r>
              <a:rPr lang="en-US" sz="2400" b="1" i="1"/>
              <a:t>Shellcode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6AB6FA-939B-7046-A1E9-793FCA6AA5CC}"/>
              </a:ext>
            </a:extLst>
          </p:cNvPr>
          <p:cNvSpPr/>
          <p:nvPr/>
        </p:nvSpPr>
        <p:spPr>
          <a:xfrm>
            <a:off x="1957442" y="1815469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err="1">
                <a:latin typeface="Consolas"/>
                <a:cs typeface="Consolas"/>
              </a:rPr>
              <a:t>Mem</a:t>
            </a:r>
            <a:r>
              <a:rPr lang="en-US" sz="2800">
                <a:latin typeface="Consolas"/>
                <a:cs typeface="Consolas"/>
              </a:rPr>
              <a:t>[v2] = v1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19226B3-9577-6A4D-A3C7-E864992567BC}"/>
              </a:ext>
            </a:extLst>
          </p:cNvPr>
          <p:cNvGraphicFramePr>
            <a:graphicFrameLocks noGrp="1"/>
          </p:cNvGraphicFramePr>
          <p:nvPr/>
        </p:nvGraphicFramePr>
        <p:xfrm>
          <a:off x="8458200" y="1400703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err="1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3E29C8BA-CC21-8049-94F9-B54B2F7CE0A9}"/>
              </a:ext>
            </a:extLst>
          </p:cNvPr>
          <p:cNvGrpSpPr/>
          <p:nvPr/>
        </p:nvGrpSpPr>
        <p:grpSpPr>
          <a:xfrm>
            <a:off x="9940443" y="3031382"/>
            <a:ext cx="1032104" cy="369332"/>
            <a:chOff x="7959243" y="3429000"/>
            <a:chExt cx="1032104" cy="36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9091DC-5215-174F-AD89-627A0E61B125}"/>
                </a:ext>
              </a:extLst>
            </p:cNvPr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ebp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672A4DC-3ABA-564F-948F-EC456AC9A3B9}"/>
                </a:ext>
              </a:extLst>
            </p:cNvPr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162E11-3EDB-D442-9927-80E7BE60BBA1}"/>
              </a:ext>
            </a:extLst>
          </p:cNvPr>
          <p:cNvGrpSpPr/>
          <p:nvPr/>
        </p:nvGrpSpPr>
        <p:grpSpPr>
          <a:xfrm>
            <a:off x="9940443" y="6018240"/>
            <a:ext cx="1006456" cy="369332"/>
            <a:chOff x="7959243" y="3429000"/>
            <a:chExt cx="1006456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83C16C-C423-A240-847C-938828B8CB5F}"/>
                </a:ext>
              </a:extLst>
            </p:cNvPr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D992CB7-BB87-7848-A7F4-D4D6C29B0458}"/>
                </a:ext>
              </a:extLst>
            </p:cNvPr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rc 15">
            <a:extLst>
              <a:ext uri="{FF2B5EF4-FFF2-40B4-BE49-F238E27FC236}">
                <a16:creationId xmlns:a16="http://schemas.microsoft.com/office/drawing/2014/main" id="{F648288C-3687-4444-8DAB-CB22E1D4DC5D}"/>
              </a:ext>
            </a:extLst>
          </p:cNvPr>
          <p:cNvSpPr/>
          <p:nvPr/>
        </p:nvSpPr>
        <p:spPr>
          <a:xfrm>
            <a:off x="8108696" y="5482669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193BBA68-3D29-CE45-89C1-E4941FAAD66D}"/>
              </a:ext>
            </a:extLst>
          </p:cNvPr>
          <p:cNvCxnSpPr/>
          <p:nvPr/>
        </p:nvCxnSpPr>
        <p:spPr>
          <a:xfrm flipV="1">
            <a:off x="9919758" y="5331355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61276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8C3A0-501D-8B4E-A848-7570D989C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Return-Oriented Programming (ROP)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8DA03-091D-7445-90D9-1FCFFD6C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8A41D-CB7C-304E-A4E8-62A747FFB694}"/>
              </a:ext>
            </a:extLst>
          </p:cNvPr>
          <p:cNvSpPr txBox="1"/>
          <p:nvPr/>
        </p:nvSpPr>
        <p:spPr>
          <a:xfrm>
            <a:off x="1435083" y="2471879"/>
            <a:ext cx="272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Desired </a:t>
            </a:r>
            <a:r>
              <a:rPr lang="en-US" sz="2400" b="1" i="1"/>
              <a:t>Shellcode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20DBE42-380B-9946-BE48-DA5B26CF664A}"/>
              </a:ext>
            </a:extLst>
          </p:cNvPr>
          <p:cNvSpPr/>
          <p:nvPr/>
        </p:nvSpPr>
        <p:spPr>
          <a:xfrm>
            <a:off x="1157341" y="1939747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err="1">
                <a:latin typeface="Consolas"/>
                <a:cs typeface="Consolas"/>
              </a:rPr>
              <a:t>Mem</a:t>
            </a:r>
            <a:r>
              <a:rPr lang="en-US" sz="2800">
                <a:latin typeface="Consolas"/>
                <a:cs typeface="Consolas"/>
              </a:rPr>
              <a:t>[v2] = v1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04E5F86-8B75-2E47-86B6-24E12734110D}"/>
              </a:ext>
            </a:extLst>
          </p:cNvPr>
          <p:cNvGraphicFramePr>
            <a:graphicFrameLocks noGrp="1"/>
          </p:cNvGraphicFramePr>
          <p:nvPr/>
        </p:nvGraphicFramePr>
        <p:xfrm>
          <a:off x="8468542" y="1506007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err="1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D1460BF9-476E-534C-8F17-A774A8555904}"/>
              </a:ext>
            </a:extLst>
          </p:cNvPr>
          <p:cNvGrpSpPr/>
          <p:nvPr/>
        </p:nvGrpSpPr>
        <p:grpSpPr>
          <a:xfrm>
            <a:off x="9950785" y="3136686"/>
            <a:ext cx="1032104" cy="369332"/>
            <a:chOff x="7959243" y="3429000"/>
            <a:chExt cx="1032104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68E7C5-679D-6B46-BD9E-4BB4FEF641D9}"/>
                </a:ext>
              </a:extLst>
            </p:cNvPr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ebp</a:t>
              </a:r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32F6334-ABA7-264B-AF36-65A094914041}"/>
                </a:ext>
              </a:extLst>
            </p:cNvPr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090D13-551F-D249-8911-F2C258DB2571}"/>
              </a:ext>
            </a:extLst>
          </p:cNvPr>
          <p:cNvGrpSpPr/>
          <p:nvPr/>
        </p:nvGrpSpPr>
        <p:grpSpPr>
          <a:xfrm>
            <a:off x="9950785" y="6123544"/>
            <a:ext cx="1006456" cy="369332"/>
            <a:chOff x="7959243" y="3429000"/>
            <a:chExt cx="1006456" cy="369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0391C3-76CC-C545-AFAA-D3A9290CCCC7}"/>
                </a:ext>
              </a:extLst>
            </p:cNvPr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4C71B59-6204-3642-BFE9-A899CEA09FDF}"/>
                </a:ext>
              </a:extLst>
            </p:cNvPr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c 13">
            <a:extLst>
              <a:ext uri="{FF2B5EF4-FFF2-40B4-BE49-F238E27FC236}">
                <a16:creationId xmlns:a16="http://schemas.microsoft.com/office/drawing/2014/main" id="{1187F22B-6BAC-8C48-9FB5-64828800E5CF}"/>
              </a:ext>
            </a:extLst>
          </p:cNvPr>
          <p:cNvSpPr/>
          <p:nvPr/>
        </p:nvSpPr>
        <p:spPr>
          <a:xfrm>
            <a:off x="8119038" y="5587973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FA9E431E-17E0-3D44-9150-918BAF34B561}"/>
              </a:ext>
            </a:extLst>
          </p:cNvPr>
          <p:cNvCxnSpPr/>
          <p:nvPr/>
        </p:nvCxnSpPr>
        <p:spPr>
          <a:xfrm flipV="1">
            <a:off x="9930100" y="5436659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191C179-8473-AC41-9420-09D4C14AC2E8}"/>
              </a:ext>
            </a:extLst>
          </p:cNvPr>
          <p:cNvGraphicFramePr>
            <a:graphicFrameLocks noGrp="1"/>
          </p:cNvGraphicFramePr>
          <p:nvPr/>
        </p:nvGraphicFramePr>
        <p:xfrm>
          <a:off x="8458200" y="1154219"/>
          <a:ext cx="148224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2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15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US" sz="1800" b="0" baseline="-2500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5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en-US" sz="1800" baseline="-2500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5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US" sz="1800" b="0" baseline="-2500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5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en-US" sz="1800" baseline="-25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15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US" sz="1800" baseline="-25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CFFFD71-EC03-9549-A12F-E718A05FA353}"/>
              </a:ext>
            </a:extLst>
          </p:cNvPr>
          <p:cNvGraphicFramePr>
            <a:graphicFrameLocks noGrp="1"/>
          </p:cNvGraphicFramePr>
          <p:nvPr/>
        </p:nvGraphicFramePr>
        <p:xfrm>
          <a:off x="8458200" y="2983019"/>
          <a:ext cx="1482242" cy="2604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2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04954">
                <a:tc>
                  <a:txBody>
                    <a:bodyPr/>
                    <a:lstStyle/>
                    <a:p>
                      <a:pPr algn="ctr"/>
                      <a:endParaRPr lang="en-US" sz="1800" b="0" baseline="-25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BDA658C-2D9F-6A4F-90D0-40E40360ECEA}"/>
              </a:ext>
            </a:extLst>
          </p:cNvPr>
          <p:cNvSpPr txBox="1">
            <a:spLocks/>
          </p:cNvSpPr>
          <p:nvPr/>
        </p:nvSpPr>
        <p:spPr>
          <a:xfrm>
            <a:off x="1157341" y="3810000"/>
            <a:ext cx="3733800" cy="1447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>
                <a:latin typeface="Consolas"/>
                <a:cs typeface="Consolas"/>
              </a:rPr>
              <a:t>a</a:t>
            </a:r>
            <a:r>
              <a:rPr lang="en-US" sz="2400" baseline="-25000">
                <a:latin typeface="Consolas"/>
                <a:cs typeface="Consolas"/>
              </a:rPr>
              <a:t>1</a:t>
            </a:r>
            <a:r>
              <a:rPr lang="en-US" sz="2400">
                <a:latin typeface="Consolas"/>
                <a:cs typeface="Consolas"/>
              </a:rPr>
              <a:t>: pop </a:t>
            </a:r>
            <a:r>
              <a:rPr lang="en-US" sz="2400" err="1">
                <a:latin typeface="Consolas"/>
                <a:cs typeface="Consolas"/>
              </a:rPr>
              <a:t>eax</a:t>
            </a:r>
            <a:r>
              <a:rPr lang="en-US" sz="2400">
                <a:latin typeface="Consolas"/>
                <a:cs typeface="Consolas"/>
              </a:rPr>
              <a:t>; ret</a:t>
            </a:r>
          </a:p>
          <a:p>
            <a:pPr marL="0" indent="0">
              <a:buFont typeface="Arial"/>
              <a:buNone/>
            </a:pPr>
            <a:r>
              <a:rPr lang="en-US" sz="2400">
                <a:latin typeface="Consolas"/>
                <a:cs typeface="Consolas"/>
              </a:rPr>
              <a:t>a</a:t>
            </a:r>
            <a:r>
              <a:rPr lang="en-US" sz="2400" baseline="-25000">
                <a:latin typeface="Consolas"/>
                <a:cs typeface="Consolas"/>
              </a:rPr>
              <a:t>2</a:t>
            </a:r>
            <a:r>
              <a:rPr lang="en-US" sz="2400">
                <a:latin typeface="Consolas"/>
                <a:cs typeface="Consolas"/>
              </a:rPr>
              <a:t>: pop </a:t>
            </a:r>
            <a:r>
              <a:rPr lang="en-US" sz="2400" err="1">
                <a:latin typeface="Consolas"/>
                <a:cs typeface="Consolas"/>
              </a:rPr>
              <a:t>ebx</a:t>
            </a:r>
            <a:r>
              <a:rPr lang="en-US" sz="2400">
                <a:latin typeface="Consolas"/>
                <a:cs typeface="Consolas"/>
              </a:rPr>
              <a:t>; ret</a:t>
            </a:r>
          </a:p>
          <a:p>
            <a:pPr marL="0" indent="0">
              <a:buFont typeface="Arial"/>
              <a:buNone/>
            </a:pPr>
            <a:r>
              <a:rPr lang="en-US" sz="2400">
                <a:latin typeface="Consolas"/>
                <a:cs typeface="Consolas"/>
              </a:rPr>
              <a:t>a</a:t>
            </a:r>
            <a:r>
              <a:rPr lang="en-US" sz="2400" baseline="-25000">
                <a:latin typeface="Consolas"/>
                <a:cs typeface="Consolas"/>
              </a:rPr>
              <a:t>3</a:t>
            </a:r>
            <a:r>
              <a:rPr lang="en-US" sz="2400">
                <a:latin typeface="Consolas"/>
                <a:cs typeface="Consolas"/>
              </a:rPr>
              <a:t>: </a:t>
            </a:r>
            <a:r>
              <a:rPr lang="en-US" sz="2400" err="1">
                <a:latin typeface="Consolas"/>
                <a:cs typeface="Consolas"/>
              </a:rPr>
              <a:t>mov</a:t>
            </a:r>
            <a:r>
              <a:rPr lang="en-US" sz="2400">
                <a:latin typeface="Consolas"/>
                <a:cs typeface="Consolas"/>
              </a:rPr>
              <a:t> [</a:t>
            </a:r>
            <a:r>
              <a:rPr lang="en-US" sz="2400" err="1">
                <a:latin typeface="Consolas"/>
                <a:cs typeface="Consolas"/>
              </a:rPr>
              <a:t>ebx</a:t>
            </a:r>
            <a:r>
              <a:rPr lang="en-US" sz="2400">
                <a:latin typeface="Consolas"/>
                <a:cs typeface="Consolas"/>
              </a:rPr>
              <a:t>], </a:t>
            </a:r>
            <a:r>
              <a:rPr lang="en-US" sz="2400" err="1">
                <a:latin typeface="Consolas"/>
                <a:cs typeface="Consolas"/>
              </a:rPr>
              <a:t>eax</a:t>
            </a:r>
            <a:endParaRPr lang="en-US" sz="2400">
              <a:latin typeface="Consolas"/>
              <a:cs typeface="Consola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0924379-7372-7548-A4B1-A63975E1045B}"/>
              </a:ext>
            </a:extLst>
          </p:cNvPr>
          <p:cNvSpPr/>
          <p:nvPr/>
        </p:nvSpPr>
        <p:spPr>
          <a:xfrm>
            <a:off x="685800" y="5561514"/>
            <a:ext cx="4267200" cy="535571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Desired store executed!</a:t>
            </a:r>
          </a:p>
        </p:txBody>
      </p:sp>
    </p:spTree>
    <p:extLst>
      <p:ext uri="{BB962C8B-B14F-4D97-AF65-F5344CB8AC3E}">
        <p14:creationId xmlns:p14="http://schemas.microsoft.com/office/powerpoint/2010/main" val="391062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69017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807414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Saved_ebp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4091194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399071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97533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290633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68D5C-553B-3F49-80DB-02C1BFC02DD5}"/>
              </a:ext>
            </a:extLst>
          </p:cNvPr>
          <p:cNvGrpSpPr/>
          <p:nvPr/>
        </p:nvGrpSpPr>
        <p:grpSpPr>
          <a:xfrm>
            <a:off x="7429499" y="5308611"/>
            <a:ext cx="1730829" cy="369332"/>
            <a:chOff x="7690757" y="4714718"/>
            <a:chExt cx="173082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B38DC-9504-9847-A4AA-9AAF023B899A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14A4BD-FDEB-214A-8556-6AA4B8F73E45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CF8460-F92F-7D48-86DA-D247EA78A587}"/>
              </a:ext>
            </a:extLst>
          </p:cNvPr>
          <p:cNvSpPr txBox="1"/>
          <p:nvPr/>
        </p:nvSpPr>
        <p:spPr>
          <a:xfrm>
            <a:off x="308544" y="2159423"/>
            <a:ext cx="59762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some_function</a:t>
            </a:r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3200">
                <a:latin typeface="Calibri" panose="020F0502020204030204" pitchFamily="34" charset="0"/>
                <a:cs typeface="Courier New" panose="02070309020205020404" pitchFamily="49" charset="0"/>
              </a:rPr>
              <a:t>prolog</a:t>
            </a:r>
          </a:p>
          <a:p>
            <a:endParaRPr lang="en-US" sz="3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1">
                <a:latin typeface="Consolas" panose="020B0609020204030204" pitchFamily="49" charset="0"/>
                <a:cs typeface="Consolas" panose="020B0609020204030204" pitchFamily="49" charset="0"/>
              </a:rPr>
              <a:t>push %</a:t>
            </a:r>
            <a:r>
              <a:rPr lang="en-US" sz="3200" b="1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 b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mov %</a:t>
            </a:r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, %</a:t>
            </a:r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sub $0x50, %</a:t>
            </a:r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 sz="32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38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69017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807414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Saved_ebp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4091194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399071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97533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290633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68D5C-553B-3F49-80DB-02C1BFC02DD5}"/>
              </a:ext>
            </a:extLst>
          </p:cNvPr>
          <p:cNvGrpSpPr/>
          <p:nvPr/>
        </p:nvGrpSpPr>
        <p:grpSpPr>
          <a:xfrm>
            <a:off x="7429499" y="5308611"/>
            <a:ext cx="1730829" cy="369332"/>
            <a:chOff x="7690757" y="4714718"/>
            <a:chExt cx="173082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B38DC-9504-9847-A4AA-9AAF023B899A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14A4BD-FDEB-214A-8556-6AA4B8F73E45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CF8460-F92F-7D48-86DA-D247EA78A587}"/>
              </a:ext>
            </a:extLst>
          </p:cNvPr>
          <p:cNvSpPr txBox="1"/>
          <p:nvPr/>
        </p:nvSpPr>
        <p:spPr>
          <a:xfrm>
            <a:off x="308544" y="2159423"/>
            <a:ext cx="59762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some_function</a:t>
            </a:r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3200">
                <a:latin typeface="Calibri" panose="020F0502020204030204" pitchFamily="34" charset="0"/>
                <a:cs typeface="Courier New" panose="02070309020205020404" pitchFamily="49" charset="0"/>
              </a:rPr>
              <a:t>prolog</a:t>
            </a:r>
          </a:p>
          <a:p>
            <a:endParaRPr lang="en-US" sz="3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push %</a:t>
            </a:r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 b="1">
                <a:latin typeface="Consolas" panose="020B0609020204030204" pitchFamily="49" charset="0"/>
                <a:cs typeface="Consolas" panose="020B0609020204030204" pitchFamily="49" charset="0"/>
              </a:rPr>
              <a:t>mov %</a:t>
            </a:r>
            <a:r>
              <a:rPr lang="en-US" sz="3200" b="1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3200" b="1">
                <a:latin typeface="Consolas" panose="020B0609020204030204" pitchFamily="49" charset="0"/>
                <a:cs typeface="Consolas" panose="020B0609020204030204" pitchFamily="49" charset="0"/>
              </a:rPr>
              <a:t>, %</a:t>
            </a:r>
            <a:r>
              <a:rPr lang="en-US" sz="3200" b="1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 b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sub $0x50, %</a:t>
            </a:r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 sz="32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11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61984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73707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Saved_ebp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4020856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328733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904999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22029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68D5C-553B-3F49-80DB-02C1BFC02DD5}"/>
              </a:ext>
            </a:extLst>
          </p:cNvPr>
          <p:cNvGrpSpPr/>
          <p:nvPr/>
        </p:nvGrpSpPr>
        <p:grpSpPr>
          <a:xfrm>
            <a:off x="7429499" y="5238273"/>
            <a:ext cx="1730829" cy="369332"/>
            <a:chOff x="7690757" y="4714718"/>
            <a:chExt cx="173082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B38DC-9504-9847-A4AA-9AAF023B899A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14A4BD-FDEB-214A-8556-6AA4B8F73E45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CF8460-F92F-7D48-86DA-D247EA78A587}"/>
              </a:ext>
            </a:extLst>
          </p:cNvPr>
          <p:cNvSpPr txBox="1"/>
          <p:nvPr/>
        </p:nvSpPr>
        <p:spPr>
          <a:xfrm>
            <a:off x="308544" y="2159423"/>
            <a:ext cx="59762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some_function</a:t>
            </a:r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3200">
                <a:latin typeface="Calibri" panose="020F0502020204030204" pitchFamily="34" charset="0"/>
                <a:cs typeface="Courier New" panose="02070309020205020404" pitchFamily="49" charset="0"/>
              </a:rPr>
              <a:t>prolog</a:t>
            </a:r>
          </a:p>
          <a:p>
            <a:endParaRPr lang="en-US" sz="3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push %</a:t>
            </a:r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 b="1">
                <a:latin typeface="Consolas" panose="020B0609020204030204" pitchFamily="49" charset="0"/>
                <a:cs typeface="Consolas" panose="020B0609020204030204" pitchFamily="49" charset="0"/>
              </a:rPr>
              <a:t>mov %</a:t>
            </a:r>
            <a:r>
              <a:rPr lang="en-US" sz="3200" b="1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3200" b="1">
                <a:latin typeface="Consolas" panose="020B0609020204030204" pitchFamily="49" charset="0"/>
                <a:cs typeface="Consolas" panose="020B0609020204030204" pitchFamily="49" charset="0"/>
              </a:rPr>
              <a:t>, %</a:t>
            </a:r>
            <a:r>
              <a:rPr lang="en-US" sz="3200" b="1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 b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sub $0x50, %</a:t>
            </a:r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 sz="32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B7E47-24F3-5A49-B44B-AF48CA839798}"/>
              </a:ext>
            </a:extLst>
          </p:cNvPr>
          <p:cNvGrpSpPr/>
          <p:nvPr/>
        </p:nvGrpSpPr>
        <p:grpSpPr>
          <a:xfrm>
            <a:off x="5698670" y="5277420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B4B244-2CE8-0E4B-A808-77E2E11E6146}"/>
                </a:ext>
              </a:extLst>
            </p:cNvPr>
            <p:cNvSpPr txBox="1"/>
            <p:nvPr/>
          </p:nvSpPr>
          <p:spPr>
            <a:xfrm>
              <a:off x="7690757" y="4714718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ebp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241FCDB-2605-A54E-960B-465D151D8657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7521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37486" y="261984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37486" y="473707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Saved_ebp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37486" y="4020856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38436" y="3328733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37486" y="1904999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37486" y="122029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68D5C-553B-3F49-80DB-02C1BFC02DD5}"/>
              </a:ext>
            </a:extLst>
          </p:cNvPr>
          <p:cNvGrpSpPr/>
          <p:nvPr/>
        </p:nvGrpSpPr>
        <p:grpSpPr>
          <a:xfrm>
            <a:off x="7417776" y="5238273"/>
            <a:ext cx="1730829" cy="369332"/>
            <a:chOff x="7690757" y="4714718"/>
            <a:chExt cx="173082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B38DC-9504-9847-A4AA-9AAF023B899A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14A4BD-FDEB-214A-8556-6AA4B8F73E45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CF8460-F92F-7D48-86DA-D247EA78A587}"/>
              </a:ext>
            </a:extLst>
          </p:cNvPr>
          <p:cNvSpPr txBox="1"/>
          <p:nvPr/>
        </p:nvSpPr>
        <p:spPr>
          <a:xfrm>
            <a:off x="308544" y="2159423"/>
            <a:ext cx="59762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some_function</a:t>
            </a:r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3200">
                <a:latin typeface="Calibri" panose="020F0502020204030204" pitchFamily="34" charset="0"/>
                <a:cs typeface="Courier New" panose="02070309020205020404" pitchFamily="49" charset="0"/>
              </a:rPr>
              <a:t>prolog</a:t>
            </a:r>
          </a:p>
          <a:p>
            <a:endParaRPr lang="en-US" sz="3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push %</a:t>
            </a:r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mov %</a:t>
            </a:r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, %</a:t>
            </a:r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 b="1">
                <a:latin typeface="Consolas" panose="020B0609020204030204" pitchFamily="49" charset="0"/>
                <a:cs typeface="Consolas" panose="020B0609020204030204" pitchFamily="49" charset="0"/>
              </a:rPr>
              <a:t>sub $0x50, %</a:t>
            </a:r>
            <a:r>
              <a:rPr lang="en-US" sz="3200" b="1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 sz="3200" b="1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B7E47-24F3-5A49-B44B-AF48CA839798}"/>
              </a:ext>
            </a:extLst>
          </p:cNvPr>
          <p:cNvGrpSpPr/>
          <p:nvPr/>
        </p:nvGrpSpPr>
        <p:grpSpPr>
          <a:xfrm>
            <a:off x="5686947" y="5277420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B4B244-2CE8-0E4B-A808-77E2E11E6146}"/>
                </a:ext>
              </a:extLst>
            </p:cNvPr>
            <p:cNvSpPr txBox="1"/>
            <p:nvPr/>
          </p:nvSpPr>
          <p:spPr>
            <a:xfrm>
              <a:off x="7690757" y="4714718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ebp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241FCDB-2605-A54E-960B-465D151D8657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979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Assignment: Unit-5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800"/>
              <a:t>ASLR:</a:t>
            </a:r>
            <a:r>
              <a:rPr lang="ko-KR" altLang="en-US" sz="2800"/>
              <a:t> </a:t>
            </a:r>
            <a:r>
              <a:rPr lang="en-US" altLang="ko-KR" sz="2800"/>
              <a:t>connect</a:t>
            </a:r>
            <a:r>
              <a:rPr lang="ko-KR" altLang="en-US" sz="2800"/>
              <a:t> </a:t>
            </a:r>
            <a:r>
              <a:rPr lang="en-US" altLang="ko-KR" sz="2800"/>
              <a:t>to</a:t>
            </a:r>
            <a:r>
              <a:rPr lang="ko-KR" altLang="en-US" sz="2800"/>
              <a:t> </a:t>
            </a:r>
            <a:r>
              <a:rPr lang="en-US" altLang="ko-KR" sz="2800">
                <a:latin typeface="Consolas" panose="020B0609020204030204" pitchFamily="49" charset="0"/>
                <a:cs typeface="Consolas" panose="020B0609020204030204" pitchFamily="49" charset="0"/>
              </a:rPr>
              <a:t>ctf-vm2.utdallas.edu</a:t>
            </a:r>
            <a:endParaRPr lang="en-US" sz="2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sz="2800"/>
              <a:t>Challenges are in </a:t>
            </a:r>
            <a:r>
              <a:rPr lang="en-US" sz="2800">
                <a:latin typeface="Consolas" panose="020B0609020204030204" pitchFamily="49" charset="0"/>
                <a:ea typeface="Courier New" charset="0"/>
                <a:cs typeface="Courier New" charset="0"/>
              </a:rPr>
              <a:t>/home/labs/unit5 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sz="2400">
                <a:latin typeface="Consolas" panose="020B0609020204030204" pitchFamily="49" charset="0"/>
                <a:ea typeface="Courier New" charset="0"/>
                <a:cs typeface="Courier New" charset="0"/>
              </a:rPr>
              <a:t>Run fetch unit5</a:t>
            </a:r>
            <a:endParaRPr lang="en-US">
              <a:latin typeface="Courier New" charset="0"/>
              <a:cs typeface="Courier New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sz="2800"/>
              <a:t>Overview</a:t>
            </a:r>
          </a:p>
          <a:p>
            <a:pPr marL="685800" lvl="2">
              <a:spcBef>
                <a:spcPts val="1000"/>
              </a:spcBef>
            </a:pPr>
            <a:r>
              <a:rPr lang="en-US" sz="2200"/>
              <a:t>Rop-2: </a:t>
            </a:r>
            <a:r>
              <a:rPr lang="en-US" sz="220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open(), read(), write()</a:t>
            </a:r>
          </a:p>
          <a:p>
            <a:pPr marL="685800" lvl="2">
              <a:spcBef>
                <a:spcPts val="1000"/>
              </a:spcBef>
            </a:pPr>
            <a:r>
              <a:rPr lang="en-US" sz="2200"/>
              <a:t>Rop-3: Call </a:t>
            </a:r>
            <a:r>
              <a:rPr lang="en-US" sz="220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mprotect</a:t>
            </a:r>
            <a:r>
              <a:rPr lang="en-US" sz="220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() </a:t>
            </a:r>
            <a:r>
              <a:rPr lang="en-US" sz="2200"/>
              <a:t>to grant execute permission on data and run shellcode…</a:t>
            </a:r>
          </a:p>
          <a:p>
            <a:pPr marL="685800" lvl="2">
              <a:spcBef>
                <a:spcPts val="1000"/>
              </a:spcBef>
            </a:pPr>
            <a:r>
              <a:rPr lang="en-US" sz="2200"/>
              <a:t>Rop-4: Build a string by returning to </a:t>
            </a:r>
            <a:r>
              <a:rPr lang="en-US" sz="220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strcpy</a:t>
            </a:r>
            <a:r>
              <a:rPr lang="en-US" sz="220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  <a:r>
              <a:rPr lang="en-US" sz="2200">
                <a:latin typeface="Consolas" panose="020B0609020204030204" pitchFamily="49" charset="0"/>
              </a:rPr>
              <a:t> </a:t>
            </a:r>
            <a:r>
              <a:rPr lang="en-US" sz="2200"/>
              <a:t>multiple times..</a:t>
            </a:r>
          </a:p>
          <a:p>
            <a:pPr marL="685800" lvl="2">
              <a:spcBef>
                <a:spcPts val="1000"/>
              </a:spcBef>
            </a:pPr>
            <a:r>
              <a:rPr lang="en-US" sz="2200"/>
              <a:t>Rop-5: Leak GOT and overwrite that via ROP</a:t>
            </a:r>
          </a:p>
          <a:p>
            <a:pPr marL="685800" lvl="2">
              <a:spcBef>
                <a:spcPts val="1000"/>
              </a:spcBef>
            </a:pPr>
            <a:r>
              <a:rPr lang="en-US" sz="2200"/>
              <a:t>Rop-6: No ‘</a:t>
            </a:r>
            <a:r>
              <a:rPr lang="en-US" sz="220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pop %</a:t>
            </a:r>
            <a:r>
              <a:rPr lang="en-US" sz="220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rdx</a:t>
            </a:r>
            <a:r>
              <a:rPr lang="en-US" sz="2200"/>
              <a:t>’ …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17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61984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73707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Saved_ebp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4020856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328733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904999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22029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68D5C-553B-3F49-80DB-02C1BFC02DD5}"/>
              </a:ext>
            </a:extLst>
          </p:cNvPr>
          <p:cNvGrpSpPr/>
          <p:nvPr/>
        </p:nvGrpSpPr>
        <p:grpSpPr>
          <a:xfrm>
            <a:off x="7609113" y="6492875"/>
            <a:ext cx="1730829" cy="369332"/>
            <a:chOff x="7690757" y="4714718"/>
            <a:chExt cx="173082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B38DC-9504-9847-A4AA-9AAF023B899A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14A4BD-FDEB-214A-8556-6AA4B8F73E45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CF8460-F92F-7D48-86DA-D247EA78A587}"/>
              </a:ext>
            </a:extLst>
          </p:cNvPr>
          <p:cNvSpPr txBox="1"/>
          <p:nvPr/>
        </p:nvSpPr>
        <p:spPr>
          <a:xfrm>
            <a:off x="308544" y="2159423"/>
            <a:ext cx="59762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some_function</a:t>
            </a:r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3200">
                <a:latin typeface="Calibri" panose="020F0502020204030204" pitchFamily="34" charset="0"/>
                <a:cs typeface="Courier New" panose="02070309020205020404" pitchFamily="49" charset="0"/>
              </a:rPr>
              <a:t>prolog</a:t>
            </a:r>
          </a:p>
          <a:p>
            <a:endParaRPr lang="en-US" sz="3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push %</a:t>
            </a:r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mov %</a:t>
            </a:r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, %</a:t>
            </a:r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 b="1">
                <a:latin typeface="Consolas" panose="020B0609020204030204" pitchFamily="49" charset="0"/>
                <a:cs typeface="Consolas" panose="020B0609020204030204" pitchFamily="49" charset="0"/>
              </a:rPr>
              <a:t>sub $0x50, %</a:t>
            </a:r>
            <a:r>
              <a:rPr lang="en-US" sz="3200" b="1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 sz="3200" b="1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B7E47-24F3-5A49-B44B-AF48CA839798}"/>
              </a:ext>
            </a:extLst>
          </p:cNvPr>
          <p:cNvGrpSpPr/>
          <p:nvPr/>
        </p:nvGrpSpPr>
        <p:grpSpPr>
          <a:xfrm>
            <a:off x="7609113" y="5253226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B4B244-2CE8-0E4B-A808-77E2E11E6146}"/>
                </a:ext>
              </a:extLst>
            </p:cNvPr>
            <p:cNvSpPr txBox="1"/>
            <p:nvPr/>
          </p:nvSpPr>
          <p:spPr>
            <a:xfrm>
              <a:off x="7690757" y="4714718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ebp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241FCDB-2605-A54E-960B-465D151D8657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055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514333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631569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Saved_ebp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3915349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223226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799492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11478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68D5C-553B-3F49-80DB-02C1BFC02DD5}"/>
              </a:ext>
            </a:extLst>
          </p:cNvPr>
          <p:cNvGrpSpPr/>
          <p:nvPr/>
        </p:nvGrpSpPr>
        <p:grpSpPr>
          <a:xfrm>
            <a:off x="7609113" y="6546016"/>
            <a:ext cx="1730829" cy="369332"/>
            <a:chOff x="7690757" y="4714718"/>
            <a:chExt cx="173082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B38DC-9504-9847-A4AA-9AAF023B899A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14A4BD-FDEB-214A-8556-6AA4B8F73E45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CF8460-F92F-7D48-86DA-D247EA78A587}"/>
              </a:ext>
            </a:extLst>
          </p:cNvPr>
          <p:cNvSpPr txBox="1"/>
          <p:nvPr/>
        </p:nvSpPr>
        <p:spPr>
          <a:xfrm>
            <a:off x="308544" y="2159423"/>
            <a:ext cx="59762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some_function</a:t>
            </a:r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3200">
                <a:latin typeface="Calibri" panose="020F0502020204030204" pitchFamily="34" charset="0"/>
                <a:cs typeface="Courier New" panose="02070309020205020404" pitchFamily="49" charset="0"/>
              </a:rPr>
              <a:t>epilog</a:t>
            </a:r>
          </a:p>
          <a:p>
            <a:endParaRPr lang="en-US" sz="3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leave</a:t>
            </a:r>
          </a:p>
          <a:p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B7E47-24F3-5A49-B44B-AF48CA839798}"/>
              </a:ext>
            </a:extLst>
          </p:cNvPr>
          <p:cNvGrpSpPr/>
          <p:nvPr/>
        </p:nvGrpSpPr>
        <p:grpSpPr>
          <a:xfrm>
            <a:off x="7609113" y="5147719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B4B244-2CE8-0E4B-A808-77E2E11E6146}"/>
                </a:ext>
              </a:extLst>
            </p:cNvPr>
            <p:cNvSpPr txBox="1"/>
            <p:nvPr/>
          </p:nvSpPr>
          <p:spPr>
            <a:xfrm>
              <a:off x="7690757" y="4714718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ebp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241FCDB-2605-A54E-960B-465D151D8657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2090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56122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678461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Saved_ebp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3962241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27011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84638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16168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68D5C-553B-3F49-80DB-02C1BFC02DD5}"/>
              </a:ext>
            </a:extLst>
          </p:cNvPr>
          <p:cNvGrpSpPr/>
          <p:nvPr/>
        </p:nvGrpSpPr>
        <p:grpSpPr>
          <a:xfrm>
            <a:off x="7609113" y="6492875"/>
            <a:ext cx="1730829" cy="369332"/>
            <a:chOff x="7690757" y="4714718"/>
            <a:chExt cx="173082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B38DC-9504-9847-A4AA-9AAF023B899A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14A4BD-FDEB-214A-8556-6AA4B8F73E45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CF8460-F92F-7D48-86DA-D247EA78A587}"/>
              </a:ext>
            </a:extLst>
          </p:cNvPr>
          <p:cNvSpPr txBox="1"/>
          <p:nvPr/>
        </p:nvSpPr>
        <p:spPr>
          <a:xfrm>
            <a:off x="308544" y="2159423"/>
            <a:ext cx="59762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some_function</a:t>
            </a:r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320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sz="3200">
                <a:solidFill>
                  <a:schemeClr val="accent1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epilog</a:t>
            </a:r>
          </a:p>
          <a:p>
            <a:endParaRPr lang="en-US" sz="3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1">
                <a:latin typeface="Consolas" panose="020B0609020204030204" pitchFamily="49" charset="0"/>
                <a:cs typeface="Consolas" panose="020B0609020204030204" pitchFamily="49" charset="0"/>
              </a:rPr>
              <a:t>leave</a:t>
            </a:r>
          </a:p>
          <a:p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B7E47-24F3-5A49-B44B-AF48CA839798}"/>
              </a:ext>
            </a:extLst>
          </p:cNvPr>
          <p:cNvGrpSpPr/>
          <p:nvPr/>
        </p:nvGrpSpPr>
        <p:grpSpPr>
          <a:xfrm>
            <a:off x="7609113" y="5194611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B4B244-2CE8-0E4B-A808-77E2E11E6146}"/>
                </a:ext>
              </a:extLst>
            </p:cNvPr>
            <p:cNvSpPr txBox="1"/>
            <p:nvPr/>
          </p:nvSpPr>
          <p:spPr>
            <a:xfrm>
              <a:off x="7690757" y="4714718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ebp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241FCDB-2605-A54E-960B-465D151D8657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3C112B4-35C1-EF4D-9647-A2C22BABFEBE}"/>
              </a:ext>
            </a:extLst>
          </p:cNvPr>
          <p:cNvSpPr/>
          <p:nvPr/>
        </p:nvSpPr>
        <p:spPr>
          <a:xfrm>
            <a:off x="2081679" y="3197674"/>
            <a:ext cx="4772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mov $</a:t>
            </a:r>
            <a:r>
              <a:rPr lang="en-US" sz="240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sz="240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$</a:t>
            </a:r>
            <a:r>
              <a:rPr lang="en-US" sz="240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240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pop $</a:t>
            </a:r>
            <a:r>
              <a:rPr lang="en-US" sz="240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240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33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61984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73707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Saved_ebp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4020856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328733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904999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22029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68D5C-553B-3F49-80DB-02C1BFC02DD5}"/>
              </a:ext>
            </a:extLst>
          </p:cNvPr>
          <p:cNvGrpSpPr/>
          <p:nvPr/>
        </p:nvGrpSpPr>
        <p:grpSpPr>
          <a:xfrm>
            <a:off x="7560127" y="4537756"/>
            <a:ext cx="1730829" cy="369332"/>
            <a:chOff x="7690757" y="4714718"/>
            <a:chExt cx="173082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B38DC-9504-9847-A4AA-9AAF023B899A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14A4BD-FDEB-214A-8556-6AA4B8F73E45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B7E47-24F3-5A49-B44B-AF48CA839798}"/>
              </a:ext>
            </a:extLst>
          </p:cNvPr>
          <p:cNvGrpSpPr/>
          <p:nvPr/>
        </p:nvGrpSpPr>
        <p:grpSpPr>
          <a:xfrm>
            <a:off x="7619270" y="-33852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B4B244-2CE8-0E4B-A808-77E2E11E6146}"/>
                </a:ext>
              </a:extLst>
            </p:cNvPr>
            <p:cNvSpPr txBox="1"/>
            <p:nvPr/>
          </p:nvSpPr>
          <p:spPr>
            <a:xfrm>
              <a:off x="7690757" y="4714718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ebp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241FCDB-2605-A54E-960B-465D151D8657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8CACD83-12D5-C211-2456-59DF45D38D52}"/>
              </a:ext>
            </a:extLst>
          </p:cNvPr>
          <p:cNvSpPr txBox="1"/>
          <p:nvPr/>
        </p:nvSpPr>
        <p:spPr>
          <a:xfrm>
            <a:off x="308544" y="2159423"/>
            <a:ext cx="59762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some_function</a:t>
            </a:r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320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sz="3200">
                <a:solidFill>
                  <a:schemeClr val="accent1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epilog</a:t>
            </a:r>
          </a:p>
          <a:p>
            <a:endParaRPr lang="en-US" sz="3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1">
                <a:latin typeface="Consolas" panose="020B0609020204030204" pitchFamily="49" charset="0"/>
                <a:cs typeface="Consolas" panose="020B0609020204030204" pitchFamily="49" charset="0"/>
              </a:rPr>
              <a:t>leave</a:t>
            </a:r>
          </a:p>
          <a:p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17E58B-F691-F276-4A35-24F139FDDAE8}"/>
              </a:ext>
            </a:extLst>
          </p:cNvPr>
          <p:cNvSpPr/>
          <p:nvPr/>
        </p:nvSpPr>
        <p:spPr>
          <a:xfrm>
            <a:off x="2081679" y="3197674"/>
            <a:ext cx="4772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mov $</a:t>
            </a:r>
            <a:r>
              <a:rPr lang="en-US" sz="240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sz="240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$</a:t>
            </a:r>
            <a:r>
              <a:rPr lang="en-US" sz="240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240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pop $</a:t>
            </a:r>
            <a:r>
              <a:rPr lang="en-US" sz="240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240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043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5846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701907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Saved_ebp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3985687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293564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86983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185126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68D5C-553B-3F49-80DB-02C1BFC02DD5}"/>
              </a:ext>
            </a:extLst>
          </p:cNvPr>
          <p:cNvGrpSpPr/>
          <p:nvPr/>
        </p:nvGrpSpPr>
        <p:grpSpPr>
          <a:xfrm>
            <a:off x="7560127" y="4502587"/>
            <a:ext cx="1730829" cy="369332"/>
            <a:chOff x="7690757" y="4714718"/>
            <a:chExt cx="173082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B38DC-9504-9847-A4AA-9AAF023B899A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14A4BD-FDEB-214A-8556-6AA4B8F73E45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B7E47-24F3-5A49-B44B-AF48CA839798}"/>
              </a:ext>
            </a:extLst>
          </p:cNvPr>
          <p:cNvGrpSpPr/>
          <p:nvPr/>
        </p:nvGrpSpPr>
        <p:grpSpPr>
          <a:xfrm>
            <a:off x="7544929" y="1317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B4B244-2CE8-0E4B-A808-77E2E11E6146}"/>
                </a:ext>
              </a:extLst>
            </p:cNvPr>
            <p:cNvSpPr txBox="1"/>
            <p:nvPr/>
          </p:nvSpPr>
          <p:spPr>
            <a:xfrm>
              <a:off x="7690757" y="4714718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ebp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241FCDB-2605-A54E-960B-465D151D8657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521DDB0-E995-C70F-16DC-7D734E9C81B0}"/>
              </a:ext>
            </a:extLst>
          </p:cNvPr>
          <p:cNvSpPr txBox="1"/>
          <p:nvPr/>
        </p:nvSpPr>
        <p:spPr>
          <a:xfrm>
            <a:off x="308544" y="2159423"/>
            <a:ext cx="59762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some_function</a:t>
            </a:r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320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sz="3200">
                <a:solidFill>
                  <a:schemeClr val="accent1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epilog</a:t>
            </a:r>
          </a:p>
          <a:p>
            <a:endParaRPr lang="en-US" sz="3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leave</a:t>
            </a:r>
          </a:p>
          <a:p>
            <a:r>
              <a:rPr lang="en-US" sz="3200" b="1"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0AA165-7500-46AB-D737-3094282CC681}"/>
              </a:ext>
            </a:extLst>
          </p:cNvPr>
          <p:cNvSpPr/>
          <p:nvPr/>
        </p:nvSpPr>
        <p:spPr>
          <a:xfrm>
            <a:off x="2081679" y="3197674"/>
            <a:ext cx="4772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mov $</a:t>
            </a:r>
            <a:r>
              <a:rPr lang="en-US" sz="240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sz="240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$</a:t>
            </a:r>
            <a:r>
              <a:rPr lang="en-US" sz="240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240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pop $</a:t>
            </a:r>
            <a:r>
              <a:rPr lang="en-US" sz="240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240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49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61984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73707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Saved_ebp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4020856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328733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904999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22029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68D5C-553B-3F49-80DB-02C1BFC02DD5}"/>
              </a:ext>
            </a:extLst>
          </p:cNvPr>
          <p:cNvGrpSpPr/>
          <p:nvPr/>
        </p:nvGrpSpPr>
        <p:grpSpPr>
          <a:xfrm>
            <a:off x="7560127" y="3836190"/>
            <a:ext cx="1730829" cy="369332"/>
            <a:chOff x="7690757" y="4714718"/>
            <a:chExt cx="173082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B38DC-9504-9847-A4AA-9AAF023B899A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14A4BD-FDEB-214A-8556-6AA4B8F73E45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B7E47-24F3-5A49-B44B-AF48CA839798}"/>
              </a:ext>
            </a:extLst>
          </p:cNvPr>
          <p:cNvGrpSpPr/>
          <p:nvPr/>
        </p:nvGrpSpPr>
        <p:grpSpPr>
          <a:xfrm>
            <a:off x="7560127" y="150814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B4B244-2CE8-0E4B-A808-77E2E11E6146}"/>
                </a:ext>
              </a:extLst>
            </p:cNvPr>
            <p:cNvSpPr txBox="1"/>
            <p:nvPr/>
          </p:nvSpPr>
          <p:spPr>
            <a:xfrm>
              <a:off x="7690757" y="4714718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ebp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241FCDB-2605-A54E-960B-465D151D8657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D9C30E0-5B47-9E44-8641-7E8C98A0CFE5}"/>
              </a:ext>
            </a:extLst>
          </p:cNvPr>
          <p:cNvSpPr txBox="1"/>
          <p:nvPr/>
        </p:nvSpPr>
        <p:spPr>
          <a:xfrm>
            <a:off x="3519461" y="4548601"/>
            <a:ext cx="491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cs typeface="Courier New" panose="02070309020205020404" pitchFamily="49" charset="0"/>
              </a:rPr>
              <a:t>Execute</a:t>
            </a: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  <a:t>read(3, buffer, 100)!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6BC891-37A8-78E8-963C-91F571D7E26A}"/>
              </a:ext>
            </a:extLst>
          </p:cNvPr>
          <p:cNvSpPr txBox="1"/>
          <p:nvPr/>
        </p:nvSpPr>
        <p:spPr>
          <a:xfrm>
            <a:off x="308544" y="2159423"/>
            <a:ext cx="59762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err="1">
                <a:latin typeface="Consolas" panose="020B0609020204030204" pitchFamily="49" charset="0"/>
                <a:cs typeface="Consolas" panose="020B0609020204030204" pitchFamily="49" charset="0"/>
              </a:rPr>
              <a:t>some_function</a:t>
            </a:r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320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sz="3200">
                <a:solidFill>
                  <a:schemeClr val="accent1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epilog</a:t>
            </a:r>
          </a:p>
          <a:p>
            <a:endParaRPr lang="en-US" sz="3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>
                <a:latin typeface="Consolas" panose="020B0609020204030204" pitchFamily="49" charset="0"/>
                <a:cs typeface="Consolas" panose="020B0609020204030204" pitchFamily="49" charset="0"/>
              </a:rPr>
              <a:t>leave</a:t>
            </a:r>
          </a:p>
          <a:p>
            <a:r>
              <a:rPr lang="en-US" sz="3200" b="1"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6D0559-D522-E728-BD15-A970D1A94C07}"/>
              </a:ext>
            </a:extLst>
          </p:cNvPr>
          <p:cNvSpPr/>
          <p:nvPr/>
        </p:nvSpPr>
        <p:spPr>
          <a:xfrm>
            <a:off x="2081679" y="3197674"/>
            <a:ext cx="4772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mov $</a:t>
            </a:r>
            <a:r>
              <a:rPr lang="en-US" sz="240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sz="240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$</a:t>
            </a:r>
            <a:r>
              <a:rPr lang="en-US" sz="240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240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pop $</a:t>
            </a:r>
            <a:r>
              <a:rPr lang="en-US" sz="240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240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60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A041-1D3E-2A49-AA28-80CB65748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Return 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14F80-BA3C-5549-913F-A12F789A5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86600" cy="4351338"/>
          </a:xfrm>
        </p:spPr>
        <p:txBody>
          <a:bodyPr/>
          <a:lstStyle/>
          <a:p>
            <a:r>
              <a:rPr lang="en-US"/>
              <a:t>From the return address, if you return to a function</a:t>
            </a:r>
          </a:p>
          <a:p>
            <a:pPr lvl="1"/>
            <a:r>
              <a:rPr lang="en-US"/>
              <a:t>Then after finishing the function’s execution</a:t>
            </a:r>
          </a:p>
          <a:p>
            <a:pPr lvl="1"/>
            <a:r>
              <a:rPr lang="en-US"/>
              <a:t>The processor will return to the next address…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US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some_function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read();</a:t>
            </a:r>
          </a:p>
          <a:p>
            <a:pPr marL="0" indent="0">
              <a:buNone/>
            </a:pPr>
            <a:r>
              <a:rPr lang="en-US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printf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5CB5DC-5AA8-4C40-92BD-B5E897DDBB7D}"/>
              </a:ext>
            </a:extLst>
          </p:cNvPr>
          <p:cNvSpPr/>
          <p:nvPr/>
        </p:nvSpPr>
        <p:spPr>
          <a:xfrm>
            <a:off x="9549209" y="2080582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3E76D-4ADC-E94F-9010-BAFE1D1DA428}"/>
              </a:ext>
            </a:extLst>
          </p:cNvPr>
          <p:cNvSpPr/>
          <p:nvPr/>
        </p:nvSpPr>
        <p:spPr>
          <a:xfrm>
            <a:off x="9549209" y="419781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some_function</a:t>
            </a:r>
            <a:r>
              <a:rPr lang="en-US"/>
              <a:t>()</a:t>
            </a:r>
          </a:p>
          <a:p>
            <a:pPr algn="ctr"/>
            <a:r>
              <a:rPr lang="en-US"/>
              <a:t>Open </a:t>
            </a:r>
            <a:r>
              <a:rPr lang="en-US" err="1"/>
              <a:t>a.txt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95EAE-0AA1-5E49-97FD-6B4AE73FE9A6}"/>
              </a:ext>
            </a:extLst>
          </p:cNvPr>
          <p:cNvSpPr/>
          <p:nvPr/>
        </p:nvSpPr>
        <p:spPr>
          <a:xfrm>
            <a:off x="9549209" y="3481598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D4657-DAE0-5C4D-9937-BC2382A69446}"/>
              </a:ext>
            </a:extLst>
          </p:cNvPr>
          <p:cNvSpPr/>
          <p:nvPr/>
        </p:nvSpPr>
        <p:spPr>
          <a:xfrm>
            <a:off x="9550159" y="2789475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52465A-9944-5646-B1C0-B20F0676DE5C}"/>
              </a:ext>
            </a:extLst>
          </p:cNvPr>
          <p:cNvSpPr/>
          <p:nvPr/>
        </p:nvSpPr>
        <p:spPr>
          <a:xfrm>
            <a:off x="9549209" y="136574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A42BF4-EF41-4B4B-B6D2-50E8C8354E2F}"/>
              </a:ext>
            </a:extLst>
          </p:cNvPr>
          <p:cNvSpPr/>
          <p:nvPr/>
        </p:nvSpPr>
        <p:spPr>
          <a:xfrm>
            <a:off x="9549209" y="68103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</p:spTree>
    <p:extLst>
      <p:ext uri="{BB962C8B-B14F-4D97-AF65-F5344CB8AC3E}">
        <p14:creationId xmlns:p14="http://schemas.microsoft.com/office/powerpoint/2010/main" val="1632628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A041-1D3E-2A49-AA28-80CB65748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 (Return-oriented Programming)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14F80-BA3C-5549-913F-A12F789A5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call this execution made by a chain of return as</a:t>
            </a:r>
          </a:p>
          <a:p>
            <a:pPr lvl="1"/>
            <a:r>
              <a:rPr lang="en-US"/>
              <a:t>Return-oriented Programming (ROP)</a:t>
            </a:r>
          </a:p>
          <a:p>
            <a:endParaRPr lang="en-US"/>
          </a:p>
          <a:p>
            <a:r>
              <a:rPr lang="en-US"/>
              <a:t>We can chain arbitrary number of functions</a:t>
            </a:r>
          </a:p>
          <a:p>
            <a:pPr lvl="1"/>
            <a:r>
              <a:rPr lang="en-US"/>
              <a:t>But wait, what about arguments?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5CB5DC-5AA8-4C40-92BD-B5E897DDBB7D}"/>
              </a:ext>
            </a:extLst>
          </p:cNvPr>
          <p:cNvSpPr/>
          <p:nvPr/>
        </p:nvSpPr>
        <p:spPr>
          <a:xfrm>
            <a:off x="9532881" y="273945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3E76D-4ADC-E94F-9010-BAFE1D1DA428}"/>
              </a:ext>
            </a:extLst>
          </p:cNvPr>
          <p:cNvSpPr/>
          <p:nvPr/>
        </p:nvSpPr>
        <p:spPr>
          <a:xfrm>
            <a:off x="9532881" y="485668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some_function</a:t>
            </a:r>
            <a:r>
              <a:rPr lang="en-US"/>
              <a:t>()</a:t>
            </a:r>
          </a:p>
          <a:p>
            <a:pPr algn="ctr"/>
            <a:r>
              <a:rPr lang="en-US"/>
              <a:t>Open </a:t>
            </a:r>
            <a:r>
              <a:rPr lang="en-US" err="1"/>
              <a:t>a.txt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95EAE-0AA1-5E49-97FD-6B4AE73FE9A6}"/>
              </a:ext>
            </a:extLst>
          </p:cNvPr>
          <p:cNvSpPr/>
          <p:nvPr/>
        </p:nvSpPr>
        <p:spPr>
          <a:xfrm>
            <a:off x="9532881" y="4140466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D4657-DAE0-5C4D-9937-BC2382A69446}"/>
              </a:ext>
            </a:extLst>
          </p:cNvPr>
          <p:cNvSpPr/>
          <p:nvPr/>
        </p:nvSpPr>
        <p:spPr>
          <a:xfrm>
            <a:off x="9533831" y="3448343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52465A-9944-5646-B1C0-B20F0676DE5C}"/>
              </a:ext>
            </a:extLst>
          </p:cNvPr>
          <p:cNvSpPr/>
          <p:nvPr/>
        </p:nvSpPr>
        <p:spPr>
          <a:xfrm>
            <a:off x="9532881" y="2024609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A42BF4-EF41-4B4B-B6D2-50E8C8354E2F}"/>
              </a:ext>
            </a:extLst>
          </p:cNvPr>
          <p:cNvSpPr/>
          <p:nvPr/>
        </p:nvSpPr>
        <p:spPr>
          <a:xfrm>
            <a:off x="9532881" y="133990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</p:spTree>
    <p:extLst>
      <p:ext uri="{BB962C8B-B14F-4D97-AF65-F5344CB8AC3E}">
        <p14:creationId xmlns:p14="http://schemas.microsoft.com/office/powerpoint/2010/main" val="3800278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D1B16-AB81-F94A-9D35-3AAB43C9B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ROP-1: Function Arguments..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829B-A291-B449-824D-E319FE8D8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0373"/>
            <a:ext cx="8219400" cy="2996590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Or with any other string with </a:t>
            </a:r>
            <a:r>
              <a:rPr lang="en-US" err="1"/>
              <a:t>symlink</a:t>
            </a:r>
            <a:r>
              <a:rPr lang="en-US"/>
              <a:t> to “</a:t>
            </a:r>
            <a:r>
              <a:rPr lang="en-US">
                <a:latin typeface="Consolas" panose="020B0609020204030204" pitchFamily="49" charset="0"/>
              </a:rPr>
              <a:t>/bin/</a:t>
            </a:r>
            <a:r>
              <a:rPr lang="en-US" err="1">
                <a:latin typeface="Consolas" panose="020B0609020204030204" pitchFamily="49" charset="0"/>
              </a:rPr>
              <a:t>sh</a:t>
            </a:r>
            <a:r>
              <a:rPr lang="en-US">
                <a:latin typeface="Consolas" panose="020B0609020204030204" pitchFamily="49" charset="0"/>
              </a:rPr>
              <a:t>”</a:t>
            </a:r>
          </a:p>
          <a:p>
            <a:endParaRPr lang="en-US"/>
          </a:p>
          <a:p>
            <a:r>
              <a:rPr lang="en-US"/>
              <a:t>We can first set the return address as</a:t>
            </a:r>
          </a:p>
          <a:p>
            <a:pPr marL="457200" lvl="1" indent="0">
              <a:buNone/>
            </a:pPr>
            <a:r>
              <a:rPr lang="en-US" err="1">
                <a:latin typeface="Consolas" panose="020B0609020204030204" pitchFamily="49" charset="0"/>
              </a:rPr>
              <a:t>setregid</a:t>
            </a:r>
            <a:r>
              <a:rPr lang="en-US">
                <a:latin typeface="Consolas" panose="020B0609020204030204" pitchFamily="49" charset="0"/>
              </a:rPr>
              <a:t>();</a:t>
            </a:r>
          </a:p>
          <a:p>
            <a:endParaRPr lang="en-US"/>
          </a:p>
          <a:p>
            <a:r>
              <a:rPr lang="en-US"/>
              <a:t>Then, 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set +8 </a:t>
            </a:r>
            <a:r>
              <a:rPr lang="en-US"/>
              <a:t>and 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+12 </a:t>
            </a:r>
            <a:r>
              <a:rPr lang="en-US"/>
              <a:t>as 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50000</a:t>
            </a:r>
            <a:r>
              <a:rPr lang="en-US"/>
              <a:t> for its arguments</a:t>
            </a:r>
          </a:p>
          <a:p>
            <a:endParaRPr lang="en-US"/>
          </a:p>
          <a:p>
            <a:r>
              <a:rPr lang="en-US"/>
              <a:t>And then, we put </a:t>
            </a:r>
            <a:r>
              <a:rPr lang="en-US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execve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/>
              <a:t>at 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+4</a:t>
            </a:r>
            <a:r>
              <a:rPr lang="en-US"/>
              <a:t>, to chain the call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16F1A3-EF54-5846-860D-A7283CBB44A1}"/>
              </a:ext>
            </a:extLst>
          </p:cNvPr>
          <p:cNvSpPr/>
          <p:nvPr/>
        </p:nvSpPr>
        <p:spPr>
          <a:xfrm>
            <a:off x="9532881" y="3454043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B180B1-C03A-464F-9D62-6911D6EFF534}"/>
              </a:ext>
            </a:extLst>
          </p:cNvPr>
          <p:cNvSpPr/>
          <p:nvPr/>
        </p:nvSpPr>
        <p:spPr>
          <a:xfrm>
            <a:off x="9532881" y="485668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64B212-B65C-4446-BD4D-6BB10794A899}"/>
              </a:ext>
            </a:extLst>
          </p:cNvPr>
          <p:cNvSpPr/>
          <p:nvPr/>
        </p:nvSpPr>
        <p:spPr>
          <a:xfrm>
            <a:off x="9532881" y="4140466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1E310-9CB3-E342-AF5A-1EB0B6027F4F}"/>
              </a:ext>
            </a:extLst>
          </p:cNvPr>
          <p:cNvSpPr/>
          <p:nvPr/>
        </p:nvSpPr>
        <p:spPr>
          <a:xfrm>
            <a:off x="9532881" y="2112276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68BB3F-2287-FE43-BA7B-9FA30DABDAE1}"/>
              </a:ext>
            </a:extLst>
          </p:cNvPr>
          <p:cNvSpPr/>
          <p:nvPr/>
        </p:nvSpPr>
        <p:spPr>
          <a:xfrm>
            <a:off x="9532881" y="276264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D8FD1B-7BAA-BC4F-99ED-198EE306B397}"/>
              </a:ext>
            </a:extLst>
          </p:cNvPr>
          <p:cNvSpPr/>
          <p:nvPr/>
        </p:nvSpPr>
        <p:spPr>
          <a:xfrm>
            <a:off x="9532881" y="1421966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YYYY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7D7034-E7E4-2F42-8EDB-D6FA7C9967F5}"/>
              </a:ext>
            </a:extLst>
          </p:cNvPr>
          <p:cNvSpPr/>
          <p:nvPr/>
        </p:nvSpPr>
        <p:spPr>
          <a:xfrm>
            <a:off x="838200" y="182095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err="1">
                <a:latin typeface="Consolas" panose="020B0609020204030204" pitchFamily="49" charset="0"/>
              </a:rPr>
              <a:t>setregid</a:t>
            </a:r>
            <a:r>
              <a:rPr lang="en-US" sz="2400">
                <a:latin typeface="Consolas" panose="020B0609020204030204" pitchFamily="49" charset="0"/>
              </a:rPr>
              <a:t>(50000, 50000);</a:t>
            </a:r>
          </a:p>
          <a:p>
            <a:r>
              <a:rPr lang="en-US" sz="2400" err="1">
                <a:latin typeface="Consolas" panose="020B0609020204030204" pitchFamily="49" charset="0"/>
              </a:rPr>
              <a:t>execve</a:t>
            </a:r>
            <a:r>
              <a:rPr lang="en-US" sz="2400">
                <a:latin typeface="Consolas" panose="020B0609020204030204" pitchFamily="49" charset="0"/>
              </a:rPr>
              <a:t>(“/bin/</a:t>
            </a:r>
            <a:r>
              <a:rPr lang="en-US" sz="2400" err="1">
                <a:latin typeface="Consolas" panose="020B0609020204030204" pitchFamily="49" charset="0"/>
              </a:rPr>
              <a:t>sh</a:t>
            </a:r>
            <a:r>
              <a:rPr lang="en-US" sz="2400">
                <a:latin typeface="Consolas" panose="020B0609020204030204" pitchFamily="49" charset="0"/>
              </a:rPr>
              <a:t>”, 0, 0);</a:t>
            </a:r>
          </a:p>
        </p:txBody>
      </p:sp>
    </p:spTree>
    <p:extLst>
      <p:ext uri="{BB962C8B-B14F-4D97-AF65-F5344CB8AC3E}">
        <p14:creationId xmlns:p14="http://schemas.microsoft.com/office/powerpoint/2010/main" val="1674169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FCAAEA7-F149-724C-9775-41FEE36D4B39}"/>
              </a:ext>
            </a:extLst>
          </p:cNvPr>
          <p:cNvSpPr/>
          <p:nvPr/>
        </p:nvSpPr>
        <p:spPr>
          <a:xfrm>
            <a:off x="838200" y="1820955"/>
            <a:ext cx="4218542" cy="89657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D1B16-AB81-F94A-9D35-3AAB43C9B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ROP-1: Function Arguments..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829B-A291-B449-824D-E319FE8D8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3599"/>
            <a:ext cx="10515600" cy="3203363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And then, we put </a:t>
            </a:r>
            <a:r>
              <a:rPr lang="en-US" err="1">
                <a:solidFill>
                  <a:schemeClr val="tx2"/>
                </a:solidFill>
                <a:latin typeface="Consolas" panose="020B0609020204030204" pitchFamily="49" charset="0"/>
              </a:rPr>
              <a:t>execve</a:t>
            </a:r>
            <a:r>
              <a:rPr lang="en-US">
                <a:solidFill>
                  <a:schemeClr val="tx2"/>
                </a:solidFill>
                <a:latin typeface="Consolas" panose="020B0609020204030204" pitchFamily="49" charset="0"/>
              </a:rPr>
              <a:t>()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/>
              <a:t>at </a:t>
            </a:r>
            <a:r>
              <a:rPr lang="en-US">
                <a:solidFill>
                  <a:schemeClr val="tx2"/>
                </a:solidFill>
              </a:rPr>
              <a:t>+4</a:t>
            </a:r>
            <a:r>
              <a:rPr lang="en-US"/>
              <a:t>, to chain the call</a:t>
            </a:r>
          </a:p>
          <a:p>
            <a:r>
              <a:rPr lang="en-US"/>
              <a:t>Seems we call</a:t>
            </a:r>
          </a:p>
          <a:p>
            <a:pPr marL="457200" lvl="1" indent="0">
              <a:buNone/>
            </a:pPr>
            <a:b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</a:br>
            <a:r>
              <a:rPr lang="en-US" err="1">
                <a:solidFill>
                  <a:srgbClr val="C00000"/>
                </a:solidFill>
                <a:latin typeface="Consolas" panose="020B0609020204030204" pitchFamily="49" charset="0"/>
              </a:rPr>
              <a:t>execve</a:t>
            </a:r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  <a:t>(50000, XXXX, YYYY);</a:t>
            </a:r>
          </a:p>
          <a:p>
            <a:pPr lvl="1"/>
            <a:endParaRPr lang="en-US"/>
          </a:p>
          <a:p>
            <a:pPr lvl="1"/>
            <a:r>
              <a:rPr lang="en-US"/>
              <a:t>This will always fail because </a:t>
            </a:r>
            <a:r>
              <a:rPr lang="en-US">
                <a:solidFill>
                  <a:srgbClr val="C00000"/>
                </a:solidFill>
              </a:rPr>
              <a:t>50000</a:t>
            </a:r>
            <a:r>
              <a:rPr lang="en-US"/>
              <a:t> is not a valid address</a:t>
            </a:r>
          </a:p>
          <a:p>
            <a:endParaRPr lang="en-US"/>
          </a:p>
          <a:p>
            <a:r>
              <a:rPr lang="en-US"/>
              <a:t>So, if you have some function arguments</a:t>
            </a:r>
          </a:p>
          <a:p>
            <a:pPr lvl="1"/>
            <a:r>
              <a:rPr lang="en-US"/>
              <a:t>You can’t chain multiple functions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16F1A3-EF54-5846-860D-A7283CBB44A1}"/>
              </a:ext>
            </a:extLst>
          </p:cNvPr>
          <p:cNvSpPr/>
          <p:nvPr/>
        </p:nvSpPr>
        <p:spPr>
          <a:xfrm>
            <a:off x="9532881" y="343237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B180B1-C03A-464F-9D62-6911D6EFF534}"/>
              </a:ext>
            </a:extLst>
          </p:cNvPr>
          <p:cNvSpPr/>
          <p:nvPr/>
        </p:nvSpPr>
        <p:spPr>
          <a:xfrm>
            <a:off x="9532881" y="485668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64B212-B65C-4446-BD4D-6BB10794A899}"/>
              </a:ext>
            </a:extLst>
          </p:cNvPr>
          <p:cNvSpPr/>
          <p:nvPr/>
        </p:nvSpPr>
        <p:spPr>
          <a:xfrm>
            <a:off x="9532881" y="4140466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1E310-9CB3-E342-AF5A-1EB0B6027F4F}"/>
              </a:ext>
            </a:extLst>
          </p:cNvPr>
          <p:cNvSpPr/>
          <p:nvPr/>
        </p:nvSpPr>
        <p:spPr>
          <a:xfrm>
            <a:off x="9532880" y="2024429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68BB3F-2287-FE43-BA7B-9FA30DABDAE1}"/>
              </a:ext>
            </a:extLst>
          </p:cNvPr>
          <p:cNvSpPr/>
          <p:nvPr/>
        </p:nvSpPr>
        <p:spPr>
          <a:xfrm>
            <a:off x="9532881" y="271753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D8FD1B-7BAA-BC4F-99ED-198EE306B397}"/>
              </a:ext>
            </a:extLst>
          </p:cNvPr>
          <p:cNvSpPr/>
          <p:nvPr/>
        </p:nvSpPr>
        <p:spPr>
          <a:xfrm>
            <a:off x="9532881" y="133990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YYYY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07E98B-6C1F-964B-8D92-16A806337BFB}"/>
              </a:ext>
            </a:extLst>
          </p:cNvPr>
          <p:cNvSpPr/>
          <p:nvPr/>
        </p:nvSpPr>
        <p:spPr>
          <a:xfrm>
            <a:off x="9532881" y="65520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ZZZZ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3C5272-1B4B-7941-BAB5-C0C6648EEF9D}"/>
              </a:ext>
            </a:extLst>
          </p:cNvPr>
          <p:cNvSpPr txBox="1"/>
          <p:nvPr/>
        </p:nvSpPr>
        <p:spPr>
          <a:xfrm>
            <a:off x="5760376" y="5620853"/>
            <a:ext cx="862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Consolas" panose="020B0609020204030204" pitchFamily="49" charset="0"/>
              </a:rPr>
              <a:t>No!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B1B611-EC6E-C343-8F21-60F606C23039}"/>
              </a:ext>
            </a:extLst>
          </p:cNvPr>
          <p:cNvSpPr/>
          <p:nvPr/>
        </p:nvSpPr>
        <p:spPr>
          <a:xfrm>
            <a:off x="838200" y="182095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err="1">
                <a:latin typeface="Consolas" panose="020B0609020204030204" pitchFamily="49" charset="0"/>
              </a:rPr>
              <a:t>setregid</a:t>
            </a:r>
            <a:r>
              <a:rPr lang="en-US" sz="2400">
                <a:latin typeface="Consolas" panose="020B0609020204030204" pitchFamily="49" charset="0"/>
              </a:rPr>
              <a:t>(50000, 50000);</a:t>
            </a:r>
          </a:p>
          <a:p>
            <a:r>
              <a:rPr lang="en-US" sz="2400" err="1">
                <a:latin typeface="Consolas" panose="020B0609020204030204" pitchFamily="49" charset="0"/>
              </a:rPr>
              <a:t>execve</a:t>
            </a:r>
            <a:r>
              <a:rPr lang="en-US" sz="2400">
                <a:latin typeface="Consolas" panose="020B0609020204030204" pitchFamily="49" charset="0"/>
              </a:rPr>
              <a:t>(“/bin/</a:t>
            </a:r>
            <a:r>
              <a:rPr lang="en-US" sz="2400" err="1">
                <a:latin typeface="Consolas" panose="020B0609020204030204" pitchFamily="49" charset="0"/>
              </a:rPr>
              <a:t>sh</a:t>
            </a:r>
            <a:r>
              <a:rPr lang="en-US" sz="2400">
                <a:latin typeface="Consolas" panose="020B0609020204030204" pitchFamily="49" charset="0"/>
              </a:rPr>
              <a:t>”, 0, 0);</a:t>
            </a:r>
          </a:p>
        </p:txBody>
      </p:sp>
    </p:spTree>
    <p:extLst>
      <p:ext uri="{BB962C8B-B14F-4D97-AF65-F5344CB8AC3E}">
        <p14:creationId xmlns:p14="http://schemas.microsoft.com/office/powerpoint/2010/main" val="32906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B0CD0-6D81-B440-9065-DEC9BB4D9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Unit5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4C36-44F7-EA4F-A1D0-E1A7D323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attacker can still </a:t>
            </a:r>
          </a:p>
          <a:p>
            <a:pPr lvl="1"/>
            <a:r>
              <a:rPr lang="en-US" dirty="0"/>
              <a:t>Overwrite some memory location</a:t>
            </a:r>
          </a:p>
          <a:p>
            <a:pPr lvl="1"/>
            <a:r>
              <a:rPr lang="en-US" dirty="0"/>
              <a:t>Hijack the control flow – e.g., overflow to overwrite RET address</a:t>
            </a:r>
          </a:p>
          <a:p>
            <a:pPr lvl="1"/>
            <a:r>
              <a:rPr lang="en-US" dirty="0"/>
              <a:t>Stably locate (some/limited) code gadgets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The attackers </a:t>
            </a:r>
            <a:r>
              <a:rPr lang="en-US" dirty="0">
                <a:solidFill>
                  <a:srgbClr val="C00000"/>
                </a:solidFill>
              </a:rPr>
              <a:t>cannot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Run their code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76EF0-853D-3748-867D-6D89FE46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7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AED6-F1FA-684E-96DD-B0B4C1C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Calibri" panose="020F0502020204030204" pitchFamily="34" charset="0"/>
                <a:cs typeface="Kannada MN" pitchFamily="2" charset="0"/>
              </a:rPr>
              <a:t>What Do You Want to Put for XXXX?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1A1D-6A69-8E47-BB45-4871DDFB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Let’s take a look at the stack on the right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8DDC5-6C6E-DE48-A485-68DE0180DEFB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2FD3-1A35-C244-B6D4-E1625EC74E1D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C91B0-B025-5340-BE92-97CBA23B8D32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63538-125C-3846-907A-31F8E848F48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129E3-782D-1E4B-9680-49B415AD0DB5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6C058-E195-AC46-9796-6E6A217FD3B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A2873-2D81-5D41-B330-FA7145502300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EBAA9-1209-5843-B9D5-950E60C69EC8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8592-D6F4-7F41-8E32-EFD0210C44B3}"/>
              </a:ext>
            </a:extLst>
          </p:cNvPr>
          <p:cNvGrpSpPr/>
          <p:nvPr/>
        </p:nvGrpSpPr>
        <p:grpSpPr>
          <a:xfrm>
            <a:off x="7289674" y="5999844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26637-D01B-914F-959A-6EA41739410E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881F39-4A3B-8A41-810A-71A6CBE0544D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049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AED6-F1FA-684E-96DD-B0B4C1C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What Do You Want to Put for XXXX?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1A1D-6A69-8E47-BB45-4871DDFB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Let’s look at the stack on the right</a:t>
            </a:r>
          </a:p>
          <a:p>
            <a:endParaRPr lang="en-US"/>
          </a:p>
          <a:p>
            <a:r>
              <a:rPr lang="en-US"/>
              <a:t>At return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8DDC5-6C6E-DE48-A485-68DE0180DEFB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2FD3-1A35-C244-B6D4-E1625EC74E1D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C91B0-B025-5340-BE92-97CBA23B8D32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63538-125C-3846-907A-31F8E848F48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129E3-782D-1E4B-9680-49B415AD0DB5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6C058-E195-AC46-9796-6E6A217FD3B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A2873-2D81-5D41-B330-FA7145502300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EBAA9-1209-5843-B9D5-950E60C69EC8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8592-D6F4-7F41-8E32-EFD0210C44B3}"/>
              </a:ext>
            </a:extLst>
          </p:cNvPr>
          <p:cNvGrpSpPr/>
          <p:nvPr/>
        </p:nvGrpSpPr>
        <p:grpSpPr>
          <a:xfrm>
            <a:off x="7289674" y="5999844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26637-D01B-914F-959A-6EA41739410E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881F39-4A3B-8A41-810A-71A6CBE0544D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6504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AED6-F1FA-684E-96DD-B0B4C1C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What Do You Want to Put for XXXX?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1A1D-6A69-8E47-BB45-4871DDFB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Let’s look at the stack on the right</a:t>
            </a:r>
          </a:p>
          <a:p>
            <a:endParaRPr lang="en-US"/>
          </a:p>
          <a:p>
            <a:r>
              <a:rPr lang="en-US"/>
              <a:t>At return</a:t>
            </a:r>
          </a:p>
          <a:p>
            <a:pPr marL="457200" lvl="1" indent="0">
              <a:buNone/>
            </a:pPr>
            <a:r>
              <a:rPr lang="en-US" err="1">
                <a:latin typeface="Consolas" panose="020B0609020204030204" pitchFamily="49" charset="0"/>
              </a:rPr>
              <a:t>setregid</a:t>
            </a:r>
            <a:r>
              <a:rPr lang="en-US">
                <a:latin typeface="Consolas" panose="020B0609020204030204" pitchFamily="49" charset="0"/>
              </a:rPr>
              <a:t>(50000, 50000)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8DDC5-6C6E-DE48-A485-68DE0180DEFB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2FD3-1A35-C244-B6D4-E1625EC74E1D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C91B0-B025-5340-BE92-97CBA23B8D32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63538-125C-3846-907A-31F8E848F48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129E3-782D-1E4B-9680-49B415AD0DB5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6C058-E195-AC46-9796-6E6A217FD3B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A2873-2D81-5D41-B330-FA7145502300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EBAA9-1209-5843-B9D5-950E60C69EC8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8592-D6F4-7F41-8E32-EFD0210C44B3}"/>
              </a:ext>
            </a:extLst>
          </p:cNvPr>
          <p:cNvGrpSpPr/>
          <p:nvPr/>
        </p:nvGrpSpPr>
        <p:grpSpPr>
          <a:xfrm>
            <a:off x="7534603" y="5335297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26637-D01B-914F-959A-6EA41739410E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881F39-4A3B-8A41-810A-71A6CBE0544D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3420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543D5C3-4EF9-D047-9982-2B9FBBA673F7}"/>
              </a:ext>
            </a:extLst>
          </p:cNvPr>
          <p:cNvSpPr/>
          <p:nvPr/>
        </p:nvSpPr>
        <p:spPr>
          <a:xfrm>
            <a:off x="1213302" y="5001881"/>
            <a:ext cx="2044803" cy="1175082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AAED6-F1FA-684E-96DD-B0B4C1C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What Do You Want to Put for ‘XXXX’?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1A1D-6A69-8E47-BB45-4871DDFB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Let’s take a look at the stack on the right</a:t>
            </a:r>
          </a:p>
          <a:p>
            <a:endParaRPr lang="en-US" dirty="0"/>
          </a:p>
          <a:p>
            <a:r>
              <a:rPr lang="en-US" dirty="0"/>
              <a:t>At return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setregid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(50000, 50000);</a:t>
            </a:r>
          </a:p>
          <a:p>
            <a:pPr lvl="1"/>
            <a:endParaRPr lang="en-US" dirty="0"/>
          </a:p>
          <a:p>
            <a:r>
              <a:rPr lang="en-US" dirty="0"/>
              <a:t>What if we run the following instruction sequence</a:t>
            </a:r>
            <a:br>
              <a:rPr lang="en-US" dirty="0"/>
            </a:br>
            <a:r>
              <a:rPr lang="en-US" dirty="0"/>
              <a:t>for XXXX?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pop %</a:t>
            </a:r>
            <a:r>
              <a:rPr lang="en-US" dirty="0" err="1">
                <a:latin typeface="Consolas" panose="020B0609020204030204" pitchFamily="49" charset="0"/>
              </a:rPr>
              <a:t>edi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pop %</a:t>
            </a:r>
            <a:r>
              <a:rPr lang="en-US" dirty="0" err="1">
                <a:latin typeface="Consolas" panose="020B0609020204030204" pitchFamily="49" charset="0"/>
              </a:rPr>
              <a:t>ebp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8DDC5-6C6E-DE48-A485-68DE0180DEFB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2FD3-1A35-C244-B6D4-E1625EC74E1D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C91B0-B025-5340-BE92-97CBA23B8D32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63538-125C-3846-907A-31F8E848F48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pop-pop-ret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129E3-782D-1E4B-9680-49B415AD0DB5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6C058-E195-AC46-9796-6E6A217FD3B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A2873-2D81-5D41-B330-FA7145502300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EBAA9-1209-5843-B9D5-950E60C69EC8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8592-D6F4-7F41-8E32-EFD0210C44B3}"/>
              </a:ext>
            </a:extLst>
          </p:cNvPr>
          <p:cNvGrpSpPr/>
          <p:nvPr/>
        </p:nvGrpSpPr>
        <p:grpSpPr>
          <a:xfrm>
            <a:off x="7534603" y="5335297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26637-D01B-914F-959A-6EA41739410E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881F39-4A3B-8A41-810A-71A6CBE0544D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2515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AED6-F1FA-684E-96DD-B0B4C1C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What Do You Want to Put for XXXX?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1A1D-6A69-8E47-BB45-4871DDFB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Let’s take a look at the stack on the right</a:t>
            </a:r>
          </a:p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edi</a:t>
            </a:r>
            <a:endParaRPr lang="en-US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8DDC5-6C6E-DE48-A485-68DE0180DEFB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2FD3-1A35-C244-B6D4-E1625EC74E1D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C91B0-B025-5340-BE92-97CBA23B8D32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63538-125C-3846-907A-31F8E848F48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pop-pop-ret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129E3-782D-1E4B-9680-49B415AD0DB5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6C058-E195-AC46-9796-6E6A217FD3B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A2873-2D81-5D41-B330-FA7145502300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EBAA9-1209-5843-B9D5-950E60C69EC8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8592-D6F4-7F41-8E32-EFD0210C44B3}"/>
              </a:ext>
            </a:extLst>
          </p:cNvPr>
          <p:cNvGrpSpPr/>
          <p:nvPr/>
        </p:nvGrpSpPr>
        <p:grpSpPr>
          <a:xfrm>
            <a:off x="7534603" y="4650502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26637-D01B-914F-959A-6EA41739410E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881F39-4A3B-8A41-810A-71A6CBE0544D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B83DEA1-A731-C749-B419-A0C592512E4C}"/>
              </a:ext>
            </a:extLst>
          </p:cNvPr>
          <p:cNvSpPr/>
          <p:nvPr/>
        </p:nvSpPr>
        <p:spPr>
          <a:xfrm>
            <a:off x="838200" y="2777780"/>
            <a:ext cx="2251229" cy="1474624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50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AED6-F1FA-684E-96DD-B0B4C1C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What Do You Want to Put for XXXX?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1A1D-6A69-8E47-BB45-4871DDFB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Let’s take a look at the stack on the right</a:t>
            </a:r>
          </a:p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b="1" err="1">
                <a:latin typeface="Consolas" panose="020B0609020204030204" pitchFamily="49" charset="0"/>
                <a:cs typeface="Courier New" panose="02070309020205020404" pitchFamily="49" charset="0"/>
              </a:rPr>
              <a:t>edi</a:t>
            </a:r>
            <a:endParaRPr lang="en-US" b="1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8DDC5-6C6E-DE48-A485-68DE0180DEFB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2FD3-1A35-C244-B6D4-E1625EC74E1D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C91B0-B025-5340-BE92-97CBA23B8D32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63538-125C-3846-907A-31F8E848F48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pop-pop-ret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129E3-782D-1E4B-9680-49B415AD0DB5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6C058-E195-AC46-9796-6E6A217FD3B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A2873-2D81-5D41-B330-FA7145502300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EBAA9-1209-5843-B9D5-950E60C69EC8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8592-D6F4-7F41-8E32-EFD0210C44B3}"/>
              </a:ext>
            </a:extLst>
          </p:cNvPr>
          <p:cNvGrpSpPr/>
          <p:nvPr/>
        </p:nvGrpSpPr>
        <p:grpSpPr>
          <a:xfrm>
            <a:off x="7681560" y="3964065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26637-D01B-914F-959A-6EA41739410E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881F39-4A3B-8A41-810A-71A6CBE0544D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9785FD0-67AF-5B4F-871B-A1511AFC162E}"/>
              </a:ext>
            </a:extLst>
          </p:cNvPr>
          <p:cNvSpPr/>
          <p:nvPr/>
        </p:nvSpPr>
        <p:spPr>
          <a:xfrm>
            <a:off x="838200" y="2777780"/>
            <a:ext cx="2251229" cy="1474624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72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AED6-F1FA-684E-96DD-B0B4C1C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What Do You Want to Put for XXXX?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1A1D-6A69-8E47-BB45-4871DDFB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Let’s take a look at the stack on the right</a:t>
            </a:r>
          </a:p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b="1" err="1">
                <a:latin typeface="Consolas" panose="020B0609020204030204" pitchFamily="49" charset="0"/>
                <a:cs typeface="Courier New" panose="02070309020205020404" pitchFamily="49" charset="0"/>
              </a:rPr>
              <a:t>edi</a:t>
            </a: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 = 50000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8DDC5-6C6E-DE48-A485-68DE0180DEFB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2FD3-1A35-C244-B6D4-E1625EC74E1D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C91B0-B025-5340-BE92-97CBA23B8D32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63538-125C-3846-907A-31F8E848F48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pop-pop-ret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129E3-782D-1E4B-9680-49B415AD0DB5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6C058-E195-AC46-9796-6E6A217FD3B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A2873-2D81-5D41-B330-FA7145502300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EBAA9-1209-5843-B9D5-950E60C69EC8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8592-D6F4-7F41-8E32-EFD0210C44B3}"/>
              </a:ext>
            </a:extLst>
          </p:cNvPr>
          <p:cNvGrpSpPr/>
          <p:nvPr/>
        </p:nvGrpSpPr>
        <p:grpSpPr>
          <a:xfrm>
            <a:off x="7550931" y="4035862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26637-D01B-914F-959A-6EA41739410E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881F39-4A3B-8A41-810A-71A6CBE0544D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FD76E-FD9B-6C49-9AC6-D6C6D5BD8DD3}"/>
              </a:ext>
            </a:extLst>
          </p:cNvPr>
          <p:cNvSpPr/>
          <p:nvPr/>
        </p:nvSpPr>
        <p:spPr>
          <a:xfrm>
            <a:off x="838200" y="2777780"/>
            <a:ext cx="3414204" cy="1474624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35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AED6-F1FA-684E-96DD-B0B4C1C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What Do You Want to Put for XXXX?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1A1D-6A69-8E47-BB45-4871DDFB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Let’s take a look at the stack on the right</a:t>
            </a:r>
          </a:p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edi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 50000</a:t>
            </a:r>
          </a:p>
          <a:p>
            <a:pPr marL="0" indent="0">
              <a:buNone/>
            </a:pP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b="1" err="1">
                <a:latin typeface="Consolas" panose="020B0609020204030204" pitchFamily="49" charset="0"/>
                <a:cs typeface="Courier New" panose="02070309020205020404" pitchFamily="49" charset="0"/>
              </a:rPr>
              <a:t>ebp</a:t>
            </a:r>
            <a:endParaRPr lang="en-US" b="1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8DDC5-6C6E-DE48-A485-68DE0180DEFB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2FD3-1A35-C244-B6D4-E1625EC74E1D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C91B0-B025-5340-BE92-97CBA23B8D32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63538-125C-3846-907A-31F8E848F48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pop-pop-ret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129E3-782D-1E4B-9680-49B415AD0DB5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6C058-E195-AC46-9796-6E6A217FD3B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A2873-2D81-5D41-B330-FA7145502300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EBAA9-1209-5843-B9D5-950E60C69EC8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8592-D6F4-7F41-8E32-EFD0210C44B3}"/>
              </a:ext>
            </a:extLst>
          </p:cNvPr>
          <p:cNvGrpSpPr/>
          <p:nvPr/>
        </p:nvGrpSpPr>
        <p:grpSpPr>
          <a:xfrm>
            <a:off x="7518274" y="3999431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26637-D01B-914F-959A-6EA41739410E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881F39-4A3B-8A41-810A-71A6CBE0544D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566ECAB-5480-9045-B13C-5C147BCB41DC}"/>
              </a:ext>
            </a:extLst>
          </p:cNvPr>
          <p:cNvSpPr/>
          <p:nvPr/>
        </p:nvSpPr>
        <p:spPr>
          <a:xfrm>
            <a:off x="838200" y="2777780"/>
            <a:ext cx="3414204" cy="1474624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34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AED6-F1FA-684E-96DD-B0B4C1C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What Do You Want to Put for XXXX?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1A1D-6A69-8E47-BB45-4871DDFB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Let’s take a look at the stack on the right</a:t>
            </a:r>
          </a:p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edi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 50000</a:t>
            </a:r>
          </a:p>
          <a:p>
            <a:pPr marL="0" indent="0">
              <a:buNone/>
            </a:pP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b="1" err="1">
                <a:latin typeface="Consolas" panose="020B0609020204030204" pitchFamily="49" charset="0"/>
                <a:cs typeface="Courier New" panose="02070309020205020404" pitchFamily="49" charset="0"/>
              </a:rPr>
              <a:t>ebp</a:t>
            </a:r>
            <a:endParaRPr lang="en-US" b="1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8DDC5-6C6E-DE48-A485-68DE0180DEFB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2FD3-1A35-C244-B6D4-E1625EC74E1D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C91B0-B025-5340-BE92-97CBA23B8D32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63538-125C-3846-907A-31F8E848F48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pop-pop-ret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129E3-782D-1E4B-9680-49B415AD0DB5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6C058-E195-AC46-9796-6E6A217FD3B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A2873-2D81-5D41-B330-FA7145502300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EBAA9-1209-5843-B9D5-950E60C69EC8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8592-D6F4-7F41-8E32-EFD0210C44B3}"/>
              </a:ext>
            </a:extLst>
          </p:cNvPr>
          <p:cNvGrpSpPr/>
          <p:nvPr/>
        </p:nvGrpSpPr>
        <p:grpSpPr>
          <a:xfrm>
            <a:off x="7534603" y="3297865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26637-D01B-914F-959A-6EA41739410E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881F39-4A3B-8A41-810A-71A6CBE0544D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19DB4DD-3B19-ED46-B24F-224DD8B1B4C3}"/>
              </a:ext>
            </a:extLst>
          </p:cNvPr>
          <p:cNvSpPr/>
          <p:nvPr/>
        </p:nvSpPr>
        <p:spPr>
          <a:xfrm>
            <a:off x="838200" y="2777780"/>
            <a:ext cx="3414204" cy="1474624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29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AED6-F1FA-684E-96DD-B0B4C1C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What Do You Want to Put for XXXX?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1A1D-6A69-8E47-BB45-4871DDFB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Let’s take a look at the stack on the right</a:t>
            </a:r>
          </a:p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edi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 50000</a:t>
            </a:r>
          </a:p>
          <a:p>
            <a:pPr marL="0" indent="0">
              <a:buNone/>
            </a:pP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b="1" err="1">
                <a:latin typeface="Consolas" panose="020B0609020204030204" pitchFamily="49" charset="0"/>
                <a:cs typeface="Courier New" panose="02070309020205020404" pitchFamily="49" charset="0"/>
              </a:rPr>
              <a:t>ebp</a:t>
            </a: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 = 50000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8DDC5-6C6E-DE48-A485-68DE0180DEFB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2FD3-1A35-C244-B6D4-E1625EC74E1D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C91B0-B025-5340-BE92-97CBA23B8D32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63538-125C-3846-907A-31F8E848F48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pop-pop-ret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129E3-782D-1E4B-9680-49B415AD0DB5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6C058-E195-AC46-9796-6E6A217FD3B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A2873-2D81-5D41-B330-FA7145502300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EBAA9-1209-5843-B9D5-950E60C69EC8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8592-D6F4-7F41-8E32-EFD0210C44B3}"/>
              </a:ext>
            </a:extLst>
          </p:cNvPr>
          <p:cNvGrpSpPr/>
          <p:nvPr/>
        </p:nvGrpSpPr>
        <p:grpSpPr>
          <a:xfrm>
            <a:off x="7534603" y="3297865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26637-D01B-914F-959A-6EA41739410E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881F39-4A3B-8A41-810A-71A6CBE0544D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FD0959B-D2D8-4E43-B421-98BE6C4F7245}"/>
              </a:ext>
            </a:extLst>
          </p:cNvPr>
          <p:cNvSpPr/>
          <p:nvPr/>
        </p:nvSpPr>
        <p:spPr>
          <a:xfrm>
            <a:off x="838200" y="2777780"/>
            <a:ext cx="3414204" cy="1474624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7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A0350-D392-E748-A41C-02305071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DC8E5-767E-1F47-9D45-ACF5582EC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Data Execution Prevention</a:t>
            </a:r>
          </a:p>
          <a:p>
            <a:pPr lvl="1"/>
            <a:r>
              <a:rPr lang="en-US"/>
              <a:t>Call existing functions in the program</a:t>
            </a:r>
          </a:p>
          <a:p>
            <a:pPr lvl="1"/>
            <a:r>
              <a:rPr lang="en-US"/>
              <a:t>Call library functions</a:t>
            </a:r>
          </a:p>
          <a:p>
            <a:pPr marL="457200" lvl="1" indent="0">
              <a:buNone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Code-reuse attack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/>
              <a:t>Stack Cookie</a:t>
            </a:r>
          </a:p>
          <a:p>
            <a:pPr lvl="1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Information leak</a:t>
            </a:r>
          </a:p>
          <a:p>
            <a:pPr lvl="1"/>
            <a:r>
              <a:rPr lang="en-US"/>
              <a:t>Side-channel attack</a:t>
            </a:r>
          </a:p>
          <a:p>
            <a:pPr lvl="1"/>
            <a:r>
              <a:rPr lang="en-US"/>
              <a:t>Non-sequential overwrite</a:t>
            </a:r>
          </a:p>
          <a:p>
            <a:r>
              <a:rPr lang="en-US"/>
              <a:t>ASLR</a:t>
            </a:r>
          </a:p>
          <a:p>
            <a:pPr lvl="1"/>
            <a:r>
              <a:rPr lang="en-US"/>
              <a:t> 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Information leak </a:t>
            </a:r>
            <a:r>
              <a:rPr lang="en-US"/>
              <a:t>(leak any address of stack or library)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1FF7FF-75F4-994B-872D-0E1BFEA08306}"/>
              </a:ext>
            </a:extLst>
          </p:cNvPr>
          <p:cNvSpPr txBox="1"/>
          <p:nvPr/>
        </p:nvSpPr>
        <p:spPr>
          <a:xfrm>
            <a:off x="8904514" y="34834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7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AED6-F1FA-684E-96DD-B0B4C1C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What Do You Want to Put for XXXX?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1A1D-6A69-8E47-BB45-4871DDFB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Let’s take a look at the stack on the right</a:t>
            </a:r>
          </a:p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edi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 50000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 50000</a:t>
            </a:r>
          </a:p>
          <a:p>
            <a:pPr marL="0" indent="0">
              <a:buNone/>
            </a:pP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8DDC5-6C6E-DE48-A485-68DE0180DEFB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2FD3-1A35-C244-B6D4-E1625EC74E1D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C91B0-B025-5340-BE92-97CBA23B8D32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63538-125C-3846-907A-31F8E848F48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pop-pop-ret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129E3-782D-1E4B-9680-49B415AD0DB5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6C058-E195-AC46-9796-6E6A217FD3B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A2873-2D81-5D41-B330-FA7145502300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EBAA9-1209-5843-B9D5-950E60C69EC8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8592-D6F4-7F41-8E32-EFD0210C44B3}"/>
              </a:ext>
            </a:extLst>
          </p:cNvPr>
          <p:cNvGrpSpPr/>
          <p:nvPr/>
        </p:nvGrpSpPr>
        <p:grpSpPr>
          <a:xfrm>
            <a:off x="7534603" y="3297865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26637-D01B-914F-959A-6EA41739410E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881F39-4A3B-8A41-810A-71A6CBE0544D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7F8A6FA-7EDC-9A48-AD89-66D5E0E28CA2}"/>
              </a:ext>
            </a:extLst>
          </p:cNvPr>
          <p:cNvSpPr/>
          <p:nvPr/>
        </p:nvSpPr>
        <p:spPr>
          <a:xfrm>
            <a:off x="838200" y="2777780"/>
            <a:ext cx="3414204" cy="1474624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84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AED6-F1FA-684E-96DD-B0B4C1C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What Do You Want to Put for XXXX?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1A1D-6A69-8E47-BB45-4871DDFB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Let’s take a look at the stack on the right</a:t>
            </a:r>
          </a:p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edi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 50000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 50000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endParaRPr lang="en-US" b="1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err="1">
                <a:latin typeface="Consolas" panose="020B0609020204030204" pitchFamily="49" charset="0"/>
                <a:cs typeface="Courier New" panose="02070309020205020404" pitchFamily="49" charset="0"/>
              </a:rPr>
              <a:t>execve</a:t>
            </a: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(“/bin/</a:t>
            </a:r>
            <a:r>
              <a:rPr lang="en-US" b="1" err="1">
                <a:latin typeface="Consolas" panose="020B0609020204030204" pitchFamily="49" charset="0"/>
                <a:cs typeface="Courier New" panose="02070309020205020404" pitchFamily="49" charset="0"/>
              </a:rPr>
              <a:t>sh</a:t>
            </a: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”, 0, 0);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8DDC5-6C6E-DE48-A485-68DE0180DEFB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2FD3-1A35-C244-B6D4-E1625EC74E1D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C91B0-B025-5340-BE92-97CBA23B8D32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63538-125C-3846-907A-31F8E848F48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pop-pop-ret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129E3-782D-1E4B-9680-49B415AD0DB5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6C058-E195-AC46-9796-6E6A217FD3B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A2873-2D81-5D41-B330-FA7145502300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EBAA9-1209-5843-B9D5-950E60C69EC8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8592-D6F4-7F41-8E32-EFD0210C44B3}"/>
              </a:ext>
            </a:extLst>
          </p:cNvPr>
          <p:cNvGrpSpPr/>
          <p:nvPr/>
        </p:nvGrpSpPr>
        <p:grpSpPr>
          <a:xfrm>
            <a:off x="7469288" y="2593114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26637-D01B-914F-959A-6EA41739410E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881F39-4A3B-8A41-810A-71A6CBE0544D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4A601D7-1F15-2143-ABAB-2DAF24C6DD42}"/>
              </a:ext>
            </a:extLst>
          </p:cNvPr>
          <p:cNvSpPr/>
          <p:nvPr/>
        </p:nvSpPr>
        <p:spPr>
          <a:xfrm>
            <a:off x="838200" y="2777780"/>
            <a:ext cx="3414204" cy="1474624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275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9D61-E1AC-FA4D-A232-C210DB41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ROP: We Can Chain Any # of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5183F-E5C9-CC45-9C9B-4589B392F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25625"/>
            <a:ext cx="11253600" cy="4351338"/>
          </a:xfrm>
        </p:spPr>
        <p:txBody>
          <a:bodyPr>
            <a:normAutofit lnSpcReduction="10000"/>
          </a:bodyPr>
          <a:lstStyle/>
          <a:p>
            <a:r>
              <a:rPr lang="en-US" sz="2400"/>
              <a:t>Function with one argument</a:t>
            </a:r>
          </a:p>
          <a:p>
            <a:pPr marL="457200" lvl="1" indent="0">
              <a:buNone/>
            </a:pPr>
            <a:r>
              <a:rPr lang="en-US" sz="2000">
                <a:latin typeface="Consolas" panose="020B0609020204030204" pitchFamily="49" charset="0"/>
              </a:rPr>
              <a:t>[</a:t>
            </a:r>
            <a:r>
              <a:rPr lang="en-US" sz="2000" err="1">
                <a:latin typeface="Consolas" panose="020B0609020204030204" pitchFamily="49" charset="0"/>
              </a:rPr>
              <a:t>func</a:t>
            </a:r>
            <a:r>
              <a:rPr lang="en-US" sz="2000">
                <a:latin typeface="Consolas" panose="020B0609020204030204" pitchFamily="49" charset="0"/>
              </a:rPr>
              <a:t>] [pop-ret] [arg1][</a:t>
            </a:r>
            <a:r>
              <a:rPr lang="en-US" sz="2000" err="1">
                <a:latin typeface="Consolas" panose="020B0609020204030204" pitchFamily="49" charset="0"/>
              </a:rPr>
              <a:t>next_function</a:t>
            </a:r>
            <a:r>
              <a:rPr lang="en-US" sz="2000">
                <a:latin typeface="Consolas" panose="020B0609020204030204" pitchFamily="49" charset="0"/>
              </a:rPr>
              <a:t>]</a:t>
            </a:r>
          </a:p>
          <a:p>
            <a:endParaRPr lang="en-US" sz="2400"/>
          </a:p>
          <a:p>
            <a:r>
              <a:rPr lang="en-US" sz="2400"/>
              <a:t>Function with two arguments</a:t>
            </a:r>
          </a:p>
          <a:p>
            <a:pPr marL="457200" lvl="1" indent="0">
              <a:buNone/>
            </a:pPr>
            <a:r>
              <a:rPr lang="en-US" sz="2000">
                <a:latin typeface="Consolas" panose="020B0609020204030204" pitchFamily="49" charset="0"/>
              </a:rPr>
              <a:t>[</a:t>
            </a:r>
            <a:r>
              <a:rPr lang="en-US" sz="2000" err="1">
                <a:latin typeface="Consolas" panose="020B0609020204030204" pitchFamily="49" charset="0"/>
              </a:rPr>
              <a:t>func</a:t>
            </a:r>
            <a:r>
              <a:rPr lang="en-US" sz="2000">
                <a:latin typeface="Consolas" panose="020B0609020204030204" pitchFamily="49" charset="0"/>
              </a:rPr>
              <a:t>] [pop-pop-ret] [arg1][arg2] [</a:t>
            </a:r>
            <a:r>
              <a:rPr lang="en-US" sz="2000" err="1">
                <a:latin typeface="Consolas" panose="020B0609020204030204" pitchFamily="49" charset="0"/>
              </a:rPr>
              <a:t>next_function</a:t>
            </a:r>
            <a:r>
              <a:rPr lang="en-US" sz="2000">
                <a:latin typeface="Consolas" panose="020B0609020204030204" pitchFamily="49" charset="0"/>
              </a:rPr>
              <a:t>]</a:t>
            </a:r>
          </a:p>
          <a:p>
            <a:endParaRPr lang="en-US" sz="2400"/>
          </a:p>
          <a:p>
            <a:r>
              <a:rPr lang="en-US" sz="2400"/>
              <a:t>Function with three arguments</a:t>
            </a:r>
          </a:p>
          <a:p>
            <a:pPr marL="457200" lvl="1" indent="0">
              <a:buNone/>
            </a:pPr>
            <a:r>
              <a:rPr lang="en-US" sz="2000">
                <a:latin typeface="Consolas" panose="020B0609020204030204" pitchFamily="49" charset="0"/>
              </a:rPr>
              <a:t>[</a:t>
            </a:r>
            <a:r>
              <a:rPr lang="en-US" sz="2000" err="1">
                <a:latin typeface="Consolas" panose="020B0609020204030204" pitchFamily="49" charset="0"/>
              </a:rPr>
              <a:t>func</a:t>
            </a:r>
            <a:r>
              <a:rPr lang="en-US" sz="2000">
                <a:latin typeface="Consolas" panose="020B0609020204030204" pitchFamily="49" charset="0"/>
              </a:rPr>
              <a:t>] [pop-pop-pop-ret] [arg1][arg2] [arg3][</a:t>
            </a:r>
            <a:r>
              <a:rPr lang="en-US" sz="2000" err="1">
                <a:latin typeface="Consolas" panose="020B0609020204030204" pitchFamily="49" charset="0"/>
              </a:rPr>
              <a:t>next_function</a:t>
            </a:r>
            <a:r>
              <a:rPr lang="en-US" sz="2000">
                <a:latin typeface="Consolas" panose="020B0609020204030204" pitchFamily="49" charset="0"/>
              </a:rPr>
              <a:t>]</a:t>
            </a:r>
          </a:p>
          <a:p>
            <a:endParaRPr lang="en-US" sz="2400"/>
          </a:p>
          <a:p>
            <a:r>
              <a:rPr lang="en-US" sz="2400"/>
              <a:t>Function with four arguments</a:t>
            </a:r>
          </a:p>
          <a:p>
            <a:pPr marL="457200" lvl="1" indent="0">
              <a:buNone/>
            </a:pPr>
            <a:r>
              <a:rPr lang="en-US" sz="2000">
                <a:latin typeface="Consolas" panose="020B0609020204030204" pitchFamily="49" charset="0"/>
              </a:rPr>
              <a:t>[</a:t>
            </a:r>
            <a:r>
              <a:rPr lang="en-US" sz="2000" err="1">
                <a:latin typeface="Consolas" panose="020B0609020204030204" pitchFamily="49" charset="0"/>
              </a:rPr>
              <a:t>func</a:t>
            </a:r>
            <a:r>
              <a:rPr lang="en-US" sz="2000">
                <a:latin typeface="Consolas" panose="020B0609020204030204" pitchFamily="49" charset="0"/>
              </a:rPr>
              <a:t>] [pop-pop-pop-pop-ret] [arg1][arg2] [arg3][arg4][</a:t>
            </a:r>
            <a:r>
              <a:rPr lang="en-US" sz="2000" err="1">
                <a:latin typeface="Consolas" panose="020B0609020204030204" pitchFamily="49" charset="0"/>
              </a:rPr>
              <a:t>next_function</a:t>
            </a:r>
            <a:r>
              <a:rPr lang="en-US" sz="2000">
                <a:latin typeface="Consolas" panose="020B0609020204030204" pitchFamily="49" charset="0"/>
              </a:rPr>
              <a:t>]</a:t>
            </a:r>
          </a:p>
          <a:p>
            <a:pPr lvl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703170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D97A6-7B02-5B4F-9A4F-2B5B0C586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i386 (32</a:t>
            </a:r>
            <a:r>
              <a:rPr lang="en-US" altLang="ko-KR"/>
              <a:t>-</a:t>
            </a:r>
            <a:r>
              <a:rPr lang="en-US"/>
              <a:t>bit) Calling Convention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2B043-4B58-584D-B112-DAC281AD2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85800" cy="4351338"/>
          </a:xfrm>
        </p:spPr>
        <p:txBody>
          <a:bodyPr/>
          <a:lstStyle/>
          <a:p>
            <a:r>
              <a:rPr lang="en-US"/>
              <a:t>Arguments on the stack</a:t>
            </a:r>
          </a:p>
          <a:p>
            <a:pPr lvl="1"/>
            <a:endParaRPr lang="en-US"/>
          </a:p>
          <a:p>
            <a:pPr marL="457200" lvl="1" indent="0">
              <a:buNone/>
            </a:pPr>
            <a:r>
              <a:rPr lang="en-US">
                <a:solidFill>
                  <a:schemeClr val="accent1"/>
                </a:solidFill>
              </a:rPr>
              <a:t>[</a:t>
            </a:r>
            <a:r>
              <a:rPr lang="en-US" err="1">
                <a:solidFill>
                  <a:schemeClr val="accent1"/>
                </a:solidFill>
              </a:rPr>
              <a:t>func</a:t>
            </a:r>
            <a:r>
              <a:rPr lang="en-US">
                <a:solidFill>
                  <a:schemeClr val="accent1"/>
                </a:solidFill>
              </a:rPr>
              <a:t>] [pop-N-ret] [arg1] [arg2] [arg3] […]</a:t>
            </a:r>
          </a:p>
          <a:p>
            <a:pPr lvl="1"/>
            <a:endParaRPr lang="en-US"/>
          </a:p>
          <a:p>
            <a:r>
              <a:rPr lang="en-US"/>
              <a:t>Pop-N-ret is important</a:t>
            </a:r>
          </a:p>
          <a:p>
            <a:pPr lvl="1"/>
            <a:r>
              <a:rPr lang="en-US">
                <a:latin typeface="Consolas" panose="020B0609020204030204" pitchFamily="49" charset="0"/>
              </a:rPr>
              <a:t>pop ret </a:t>
            </a:r>
            <a:r>
              <a:rPr lang="en-US"/>
              <a:t>– can call functions with 1 </a:t>
            </a:r>
            <a:r>
              <a:rPr lang="en-US" err="1"/>
              <a:t>arg</a:t>
            </a:r>
            <a:endParaRPr lang="en-US"/>
          </a:p>
          <a:p>
            <a:pPr lvl="1"/>
            <a:r>
              <a:rPr lang="en-US">
                <a:latin typeface="Consolas" panose="020B0609020204030204" pitchFamily="49" charset="0"/>
              </a:rPr>
              <a:t>pop pop ret </a:t>
            </a:r>
            <a:r>
              <a:rPr lang="en-US"/>
              <a:t>– can call functions with 2 </a:t>
            </a:r>
            <a:r>
              <a:rPr lang="en-US" err="1"/>
              <a:t>args</a:t>
            </a:r>
            <a:endParaRPr lang="en-US"/>
          </a:p>
          <a:p>
            <a:pPr lvl="1"/>
            <a:r>
              <a:rPr lang="en-US">
                <a:latin typeface="Consolas" panose="020B0609020204030204" pitchFamily="49" charset="0"/>
              </a:rPr>
              <a:t>pop pop pop ret </a:t>
            </a:r>
            <a:r>
              <a:rPr lang="en-US"/>
              <a:t>– can call functions with 3 </a:t>
            </a:r>
            <a:r>
              <a:rPr lang="en-US" err="1"/>
              <a:t>args</a:t>
            </a:r>
            <a:endParaRPr lang="en-US"/>
          </a:p>
          <a:p>
            <a:pPr lvl="1"/>
            <a:r>
              <a:rPr lang="en-US">
                <a:latin typeface="Consolas" panose="020B0609020204030204" pitchFamily="49" charset="0"/>
              </a:rPr>
              <a:t>pop… ret </a:t>
            </a:r>
            <a:r>
              <a:rPr lang="en-US"/>
              <a:t>–can call functions with </a:t>
            </a:r>
            <a:r>
              <a:rPr lang="en-US" i="1"/>
              <a:t>N</a:t>
            </a:r>
            <a:r>
              <a:rPr lang="en-US"/>
              <a:t> </a:t>
            </a:r>
            <a:r>
              <a:rPr lang="en-US" err="1"/>
              <a:t>args</a:t>
            </a:r>
            <a:r>
              <a:rPr lang="en-US"/>
              <a:t>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AB1E4-9C64-954C-83FD-75181A590EBC}"/>
              </a:ext>
            </a:extLst>
          </p:cNvPr>
          <p:cNvSpPr/>
          <p:nvPr/>
        </p:nvSpPr>
        <p:spPr>
          <a:xfrm>
            <a:off x="9357635" y="5220423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50001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5C1FD3-C8AD-9142-B288-C6DC282558E8}"/>
              </a:ext>
            </a:extLst>
          </p:cNvPr>
          <p:cNvSpPr/>
          <p:nvPr/>
        </p:nvSpPr>
        <p:spPr>
          <a:xfrm>
            <a:off x="9357638" y="5538240"/>
            <a:ext cx="2333297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CFB666-0467-2A42-B79D-95A58E724EF7}"/>
              </a:ext>
            </a:extLst>
          </p:cNvPr>
          <p:cNvSpPr/>
          <p:nvPr/>
        </p:nvSpPr>
        <p:spPr>
          <a:xfrm>
            <a:off x="9357635" y="3789792"/>
            <a:ext cx="2333297" cy="3657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2B0B97-19E6-7A4C-8F73-9F249DD44D5D}"/>
              </a:ext>
            </a:extLst>
          </p:cNvPr>
          <p:cNvSpPr/>
          <p:nvPr/>
        </p:nvSpPr>
        <p:spPr>
          <a:xfrm>
            <a:off x="9357635" y="4853619"/>
            <a:ext cx="2333297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E0C99C-8155-E847-BD53-0465E9314391}"/>
              </a:ext>
            </a:extLst>
          </p:cNvPr>
          <p:cNvSpPr/>
          <p:nvPr/>
        </p:nvSpPr>
        <p:spPr>
          <a:xfrm>
            <a:off x="9357635" y="4487337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50001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A30CEF-514F-194C-9A99-E795232BF8FC}"/>
              </a:ext>
            </a:extLst>
          </p:cNvPr>
          <p:cNvSpPr/>
          <p:nvPr/>
        </p:nvSpPr>
        <p:spPr>
          <a:xfrm>
            <a:off x="9357635" y="4142106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CCC99F-CE63-D144-B6AA-FE94C044FD7E}"/>
              </a:ext>
            </a:extLst>
          </p:cNvPr>
          <p:cNvSpPr/>
          <p:nvPr/>
        </p:nvSpPr>
        <p:spPr>
          <a:xfrm>
            <a:off x="9357634" y="3066257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ADDR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65C7CB-805F-B84A-81A9-F7BB2E63724C}"/>
              </a:ext>
            </a:extLst>
          </p:cNvPr>
          <p:cNvSpPr/>
          <p:nvPr/>
        </p:nvSpPr>
        <p:spPr>
          <a:xfrm>
            <a:off x="9357634" y="3417309"/>
            <a:ext cx="2333297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9C8AC3-FF00-9143-ACD1-BE1406C1C6B9}"/>
              </a:ext>
            </a:extLst>
          </p:cNvPr>
          <p:cNvSpPr/>
          <p:nvPr/>
        </p:nvSpPr>
        <p:spPr>
          <a:xfrm>
            <a:off x="9357630" y="1599759"/>
            <a:ext cx="2333297" cy="3657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rdx</a:t>
            </a:r>
            <a:r>
              <a:rPr lang="en-US"/>
              <a:t>, ret;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312693-DD61-964A-B176-37AD67321B93}"/>
              </a:ext>
            </a:extLst>
          </p:cNvPr>
          <p:cNvSpPr/>
          <p:nvPr/>
        </p:nvSpPr>
        <p:spPr>
          <a:xfrm>
            <a:off x="9357633" y="2721026"/>
            <a:ext cx="2333297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DED19A-DE72-2D4D-A62C-004B9FDA79DF}"/>
              </a:ext>
            </a:extLst>
          </p:cNvPr>
          <p:cNvSpPr/>
          <p:nvPr/>
        </p:nvSpPr>
        <p:spPr>
          <a:xfrm>
            <a:off x="9357632" y="2347281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7F0974-EDF8-A84F-9D29-5500EC740A08}"/>
              </a:ext>
            </a:extLst>
          </p:cNvPr>
          <p:cNvSpPr/>
          <p:nvPr/>
        </p:nvSpPr>
        <p:spPr>
          <a:xfrm>
            <a:off x="9357631" y="1979955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82D1C4-7C6D-1F43-A699-1FB84634C3C2}"/>
              </a:ext>
            </a:extLst>
          </p:cNvPr>
          <p:cNvSpPr/>
          <p:nvPr/>
        </p:nvSpPr>
        <p:spPr>
          <a:xfrm>
            <a:off x="9357629" y="1225972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1C69D5-AAB2-D94A-8492-09AD3447CA8D}"/>
              </a:ext>
            </a:extLst>
          </p:cNvPr>
          <p:cNvSpPr/>
          <p:nvPr/>
        </p:nvSpPr>
        <p:spPr>
          <a:xfrm>
            <a:off x="9357629" y="866668"/>
            <a:ext cx="2333297" cy="365760"/>
          </a:xfrm>
          <a:prstGeom prst="rect">
            <a:avLst/>
          </a:prstGeom>
          <a:solidFill>
            <a:srgbClr val="000CFF"/>
          </a:solidFill>
          <a:ln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();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71342B17-92CD-1C41-A2AE-92359B00638E}"/>
              </a:ext>
            </a:extLst>
          </p:cNvPr>
          <p:cNvSpPr/>
          <p:nvPr/>
        </p:nvSpPr>
        <p:spPr>
          <a:xfrm>
            <a:off x="8759955" y="3795993"/>
            <a:ext cx="261719" cy="21142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CB37BE50-406C-5B4F-8DAE-B0233AB5FB8E}"/>
              </a:ext>
            </a:extLst>
          </p:cNvPr>
          <p:cNvSpPr/>
          <p:nvPr/>
        </p:nvSpPr>
        <p:spPr>
          <a:xfrm>
            <a:off x="8758783" y="858762"/>
            <a:ext cx="261719" cy="28708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91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9D61-E1AC-FA4D-A232-C210DB41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 Gadgets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5183F-E5C9-CC45-9C9B-4589B392F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can we find such a many ’pop’s?</a:t>
            </a:r>
          </a:p>
          <a:p>
            <a:r>
              <a:rPr lang="en-US"/>
              <a:t>From disassembly,</a:t>
            </a:r>
          </a:p>
          <a:p>
            <a:pPr lvl="1"/>
            <a:r>
              <a:rPr lang="en-US"/>
              <a:t>Or using a tool: </a:t>
            </a:r>
            <a:r>
              <a:rPr lang="en-US" i="1" err="1"/>
              <a:t>ROPGadgets</a:t>
            </a:r>
            <a:endParaRPr lang="en-US" i="1"/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  <a:p>
            <a:pPr lvl="1"/>
            <a:endParaRPr lang="en-US"/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956DDEC5-5F31-2943-9482-6A9F1B3503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309145"/>
            <a:ext cx="9321800" cy="928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3DC2AA-3BB3-D44E-9F79-812EE42706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24"/>
          <a:stretch/>
        </p:blipFill>
        <p:spPr>
          <a:xfrm>
            <a:off x="838200" y="4238059"/>
            <a:ext cx="10363200" cy="18378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D7E3A2-0EC5-3946-AB85-CFC659755B27}"/>
              </a:ext>
            </a:extLst>
          </p:cNvPr>
          <p:cNvSpPr txBox="1"/>
          <p:nvPr/>
        </p:nvSpPr>
        <p:spPr>
          <a:xfrm>
            <a:off x="5046892" y="4136232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CFF"/>
                </a:solidFill>
              </a:rPr>
              <a:t>1 pop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AE2A27-F7ED-9E41-9E56-2433692A4A65}"/>
              </a:ext>
            </a:extLst>
          </p:cNvPr>
          <p:cNvSpPr txBox="1"/>
          <p:nvPr/>
        </p:nvSpPr>
        <p:spPr>
          <a:xfrm>
            <a:off x="6407607" y="5349989"/>
            <a:ext cx="1026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CFF"/>
                </a:solidFill>
              </a:rPr>
              <a:t>2 pops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5357CF-C4F8-804A-BC9D-CAA27D05DCF0}"/>
              </a:ext>
            </a:extLst>
          </p:cNvPr>
          <p:cNvSpPr txBox="1"/>
          <p:nvPr/>
        </p:nvSpPr>
        <p:spPr>
          <a:xfrm>
            <a:off x="6920792" y="6040430"/>
            <a:ext cx="1026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CFF"/>
                </a:solidFill>
              </a:rPr>
              <a:t>3 pops</a:t>
            </a:r>
          </a:p>
        </p:txBody>
      </p:sp>
    </p:spTree>
    <p:extLst>
      <p:ext uri="{BB962C8B-B14F-4D97-AF65-F5344CB8AC3E}">
        <p14:creationId xmlns:p14="http://schemas.microsoft.com/office/powerpoint/2010/main" val="116597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6783-B23A-C641-99C7-7AC95836B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FD6DF-B25D-D845-9F4D-D0BA97C47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50028"/>
          </a:xfrm>
        </p:spPr>
        <p:txBody>
          <a:bodyPr/>
          <a:lstStyle/>
          <a:p>
            <a:pPr marL="0" indent="0">
              <a:buNone/>
            </a:pPr>
            <a:r>
              <a:rPr lang="en-US" sz="2400" err="1">
                <a:latin typeface="Consolas" panose="020B0609020204030204" pitchFamily="49" charset="0"/>
              </a:rPr>
              <a:t>setregid</a:t>
            </a:r>
            <a:r>
              <a:rPr lang="en-US" sz="2400">
                <a:latin typeface="Consolas" panose="020B0609020204030204" pitchFamily="49" charset="0"/>
              </a:rPr>
              <a:t>(50000, 50000);</a:t>
            </a:r>
          </a:p>
          <a:p>
            <a:pPr marL="0" indent="0">
              <a:buNone/>
            </a:pPr>
            <a:r>
              <a:rPr lang="en-US" sz="2400" err="1">
                <a:latin typeface="Consolas" panose="020B0609020204030204" pitchFamily="49" charset="0"/>
              </a:rPr>
              <a:t>execve</a:t>
            </a:r>
            <a:r>
              <a:rPr lang="en-US" sz="2400">
                <a:latin typeface="Consolas" panose="020B0609020204030204" pitchFamily="49" charset="0"/>
              </a:rPr>
              <a:t>(“/bin/</a:t>
            </a:r>
            <a:r>
              <a:rPr lang="en-US" sz="2400" err="1">
                <a:latin typeface="Consolas" panose="020B0609020204030204" pitchFamily="49" charset="0"/>
              </a:rPr>
              <a:t>sh</a:t>
            </a:r>
            <a:r>
              <a:rPr lang="en-US" sz="2400">
                <a:latin typeface="Consolas" panose="020B0609020204030204" pitchFamily="49" charset="0"/>
              </a:rPr>
              <a:t>”, 0, 0);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3E0E12-4724-6B42-8F4C-41BB25D72261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C8551F-01BA-5F42-A63B-DCDB63CFE43E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3069F8-30B0-5D41-BB2A-D17700A4618F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5C5B4A-3F9F-2B4F-AC82-55E861F3DD7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POP-POP-RET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AB1CDE-AF3F-2040-ADC1-5B07044D2DC3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B50CB9-BF71-2B46-B56A-A7A81CDE3E5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C2CBDA-391D-EF44-BFD3-00473BA99795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BF3B3C-9E68-7043-B5A6-2A82EE662930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F4F241-A11B-D04A-B602-B0E94EFAD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23" y="3743586"/>
            <a:ext cx="7766906" cy="44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441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025C434-402B-8149-9E49-C9DE211EE28C}"/>
              </a:ext>
            </a:extLst>
          </p:cNvPr>
          <p:cNvSpPr/>
          <p:nvPr/>
        </p:nvSpPr>
        <p:spPr>
          <a:xfrm>
            <a:off x="1292496" y="3883885"/>
            <a:ext cx="1131108" cy="2161808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4FFCE-51CB-7F49-BAB6-E7FA8F54F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</a:t>
            </a:r>
            <a:r>
              <a:rPr lang="en-US" altLang="ko-KR"/>
              <a:t>1-64</a:t>
            </a:r>
            <a:r>
              <a:rPr lang="en-US"/>
              <a:t>: 64bit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2F8CB-20E8-1B40-B151-F1373FAAD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37000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ROP in 32-bit is easier than 64bit </a:t>
            </a:r>
          </a:p>
          <a:p>
            <a:pPr lvl="1"/>
            <a:r>
              <a:rPr lang="en-US"/>
              <a:t>because of </a:t>
            </a:r>
            <a:r>
              <a:rPr lang="en-US" i="1"/>
              <a:t>calling conventions</a:t>
            </a:r>
          </a:p>
          <a:p>
            <a:pPr lvl="1"/>
            <a:r>
              <a:rPr lang="en-US"/>
              <a:t>32-bit function gets arguments from the stack</a:t>
            </a:r>
          </a:p>
          <a:p>
            <a:endParaRPr lang="en-US"/>
          </a:p>
          <a:p>
            <a:r>
              <a:rPr lang="en-US"/>
              <a:t>In amd64, arguments are passed by Registers</a:t>
            </a: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$</a:t>
            </a:r>
            <a:r>
              <a:rPr lang="en-US" err="1">
                <a:latin typeface="Consolas" panose="020B0609020204030204" pitchFamily="49" charset="0"/>
              </a:rPr>
              <a:t>rdi</a:t>
            </a:r>
            <a:endParaRPr lang="en-US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$</a:t>
            </a:r>
            <a:r>
              <a:rPr lang="en-US" err="1">
                <a:latin typeface="Consolas" panose="020B0609020204030204" pitchFamily="49" charset="0"/>
              </a:rPr>
              <a:t>rsi</a:t>
            </a:r>
            <a:endParaRPr lang="en-US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$</a:t>
            </a:r>
            <a:r>
              <a:rPr lang="en-US" err="1">
                <a:latin typeface="Consolas" panose="020B0609020204030204" pitchFamily="49" charset="0"/>
              </a:rPr>
              <a:t>rdx</a:t>
            </a:r>
            <a:endParaRPr lang="en-US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$</a:t>
            </a:r>
            <a:r>
              <a:rPr lang="en-US" err="1">
                <a:latin typeface="Consolas" panose="020B0609020204030204" pitchFamily="49" charset="0"/>
              </a:rPr>
              <a:t>rcx</a:t>
            </a:r>
            <a:endParaRPr lang="en-US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$r8</a:t>
            </a: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$r9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8617E-CECC-4A45-A7EE-916E3C18F847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</a:t>
            </a:r>
            <a:r>
              <a:rPr lang="en-US" altLang="ko-KR"/>
              <a:t>0</a:t>
            </a:r>
            <a:r>
              <a:rPr lang="en-US"/>
              <a:t>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28AA89-7AF4-714B-8C28-15B6F4A7BBA4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B0149E-1670-054F-846F-54B87DB13AD0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7027E8-AD8D-F848-B9B0-CDE08CD10D31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POP-POP-RET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78A758-B4B6-5843-82BC-7692ADA16219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</a:t>
            </a:r>
            <a:r>
              <a:rPr lang="en-US" altLang="ko-KR"/>
              <a:t>0</a:t>
            </a:r>
            <a:r>
              <a:rPr lang="en-US"/>
              <a:t>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CFDEC3-9F04-A64A-A496-AE1E8D17058C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3203E0-AFFC-5A44-BC81-C3D788B5CA84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BDCF4D-AFDB-3F48-9AD7-F54BC3E7011A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C9AD03-5687-DC46-8166-337939308217}"/>
              </a:ext>
            </a:extLst>
          </p:cNvPr>
          <p:cNvSpPr txBox="1"/>
          <p:nvPr/>
        </p:nvSpPr>
        <p:spPr>
          <a:xfrm>
            <a:off x="2562475" y="4039582"/>
            <a:ext cx="5576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Passing arguments via stack will not work!</a:t>
            </a:r>
          </a:p>
        </p:txBody>
      </p:sp>
    </p:spTree>
    <p:extLst>
      <p:ext uri="{BB962C8B-B14F-4D97-AF65-F5344CB8AC3E}">
        <p14:creationId xmlns:p14="http://schemas.microsoft.com/office/powerpoint/2010/main" val="305536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26707-80B1-5148-95DE-2D56FF7B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</a:t>
            </a:r>
            <a:r>
              <a:rPr lang="en-US" altLang="ko-KR"/>
              <a:t>1-64</a:t>
            </a:r>
            <a:r>
              <a:rPr lang="en-US"/>
              <a:t>: Setting Register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37655-C4EA-B849-AB39-2F8E8A1AA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can set register values using 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‘pop XXX’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128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AED6-F1FA-684E-96DD-B0B4C1C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What Do You Want to Put for XXXX?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1A1D-6A69-8E47-BB45-4871DDFB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Let’s look at the stack on the right</a:t>
            </a:r>
          </a:p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edi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= 50</a:t>
            </a:r>
            <a:r>
              <a:rPr lang="en-US" altLang="ko-KR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00</a:t>
            </a:r>
          </a:p>
          <a:p>
            <a:pPr marL="0" indent="0">
              <a:buNone/>
            </a:pPr>
            <a:r>
              <a:rPr lang="en-US" b="1">
                <a:latin typeface="Consolas" panose="020B0609020204030204" pitchFamily="49" charset="0"/>
                <a:cs typeface="Consolas" panose="020B0609020204030204" pitchFamily="49" charset="0"/>
              </a:rPr>
              <a:t>pop %</a:t>
            </a:r>
            <a:r>
              <a:rPr lang="en-US" b="1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b="1">
                <a:latin typeface="Consolas" panose="020B0609020204030204" pitchFamily="49" charset="0"/>
                <a:cs typeface="Consolas" panose="020B0609020204030204" pitchFamily="49" charset="0"/>
              </a:rPr>
              <a:t> = 50</a:t>
            </a:r>
            <a:r>
              <a:rPr lang="en-US" altLang="ko-KR" b="1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b="1">
                <a:latin typeface="Consolas" panose="020B0609020204030204" pitchFamily="49" charset="0"/>
                <a:cs typeface="Consolas" panose="020B0609020204030204" pitchFamily="49" charset="0"/>
              </a:rPr>
              <a:t>00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8DDC5-6C6E-DE48-A485-68DE0180DEFB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</a:t>
            </a:r>
            <a:r>
              <a:rPr lang="en-US" altLang="ko-KR"/>
              <a:t>0</a:t>
            </a:r>
            <a:r>
              <a:rPr lang="en-US"/>
              <a:t>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2FD3-1A35-C244-B6D4-E1625EC74E1D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C91B0-B025-5340-BE92-97CBA23B8D32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63538-125C-3846-907A-31F8E848F48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pop-pop-ret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129E3-782D-1E4B-9680-49B415AD0DB5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</a:t>
            </a:r>
            <a:r>
              <a:rPr lang="en-US" altLang="ko-KR"/>
              <a:t>0</a:t>
            </a:r>
            <a:r>
              <a:rPr lang="en-US"/>
              <a:t>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6C058-E195-AC46-9796-6E6A217FD3B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A2873-2D81-5D41-B330-FA7145502300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EBAA9-1209-5843-B9D5-950E60C69EC8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8592-D6F4-7F41-8E32-EFD0210C44B3}"/>
              </a:ext>
            </a:extLst>
          </p:cNvPr>
          <p:cNvGrpSpPr/>
          <p:nvPr/>
        </p:nvGrpSpPr>
        <p:grpSpPr>
          <a:xfrm>
            <a:off x="7534603" y="3297865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26637-D01B-914F-959A-6EA41739410E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881F39-4A3B-8A41-810A-71A6CBE0544D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43143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26707-80B1-5148-95DE-2D56FF7B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</a:t>
            </a:r>
            <a:r>
              <a:rPr lang="en-US" altLang="ko-KR"/>
              <a:t>1-64</a:t>
            </a:r>
            <a:r>
              <a:rPr lang="en-US"/>
              <a:t>: Setting Register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37655-C4EA-B849-AB39-2F8E8A1AA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can set register values using </a:t>
            </a:r>
            <a:r>
              <a:rPr lang="en-US">
                <a:latin typeface="Consolas" panose="020B0609020204030204" pitchFamily="49" charset="0"/>
              </a:rPr>
              <a:t>pop XXX</a:t>
            </a:r>
          </a:p>
          <a:p>
            <a:r>
              <a:rPr lang="en-US"/>
              <a:t>Arguments are at $</a:t>
            </a:r>
            <a:r>
              <a:rPr lang="en-US" err="1">
                <a:latin typeface="Consolas" panose="020B0609020204030204" pitchFamily="49" charset="0"/>
              </a:rPr>
              <a:t>rdi</a:t>
            </a:r>
            <a:r>
              <a:rPr lang="en-US">
                <a:latin typeface="Consolas" panose="020B0609020204030204" pitchFamily="49" charset="0"/>
              </a:rPr>
              <a:t>, $</a:t>
            </a:r>
            <a:r>
              <a:rPr lang="en-US" err="1">
                <a:latin typeface="Consolas" panose="020B0609020204030204" pitchFamily="49" charset="0"/>
              </a:rPr>
              <a:t>rsi</a:t>
            </a:r>
            <a:r>
              <a:rPr lang="en-US">
                <a:latin typeface="Consolas" panose="020B0609020204030204" pitchFamily="49" charset="0"/>
              </a:rPr>
              <a:t>, $</a:t>
            </a:r>
            <a:r>
              <a:rPr lang="en-US" err="1">
                <a:latin typeface="Consolas" panose="020B0609020204030204" pitchFamily="49" charset="0"/>
              </a:rPr>
              <a:t>rdx</a:t>
            </a:r>
            <a:r>
              <a:rPr lang="en-US">
                <a:latin typeface="Consolas" panose="020B0609020204030204" pitchFamily="49" charset="0"/>
              </a:rPr>
              <a:t>, $</a:t>
            </a:r>
            <a:r>
              <a:rPr lang="en-US" err="1">
                <a:latin typeface="Consolas" panose="020B0609020204030204" pitchFamily="49" charset="0"/>
              </a:rPr>
              <a:t>rcx</a:t>
            </a:r>
            <a:r>
              <a:rPr lang="en-US"/>
              <a:t>…</a:t>
            </a:r>
          </a:p>
          <a:p>
            <a:r>
              <a:rPr lang="en-US"/>
              <a:t>Can we find?</a:t>
            </a: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</a:rPr>
              <a:t>rdi</a:t>
            </a:r>
            <a:r>
              <a:rPr lang="en-US">
                <a:latin typeface="Consolas" panose="020B0609020204030204" pitchFamily="49" charset="0"/>
              </a:rPr>
              <a:t>; ret;</a:t>
            </a: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</a:rPr>
              <a:t>rsi</a:t>
            </a:r>
            <a:r>
              <a:rPr lang="en-US">
                <a:latin typeface="Consolas" panose="020B0609020204030204" pitchFamily="49" charset="0"/>
              </a:rPr>
              <a:t>; ret;</a:t>
            </a: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</a:rPr>
              <a:t>rdx</a:t>
            </a:r>
            <a:r>
              <a:rPr lang="en-US">
                <a:latin typeface="Consolas" panose="020B0609020204030204" pitchFamily="49" charset="0"/>
              </a:rPr>
              <a:t>; ret;</a:t>
            </a: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…</a:t>
            </a:r>
          </a:p>
          <a:p>
            <a:pPr lvl="1"/>
            <a:endParaRPr lang="en-US"/>
          </a:p>
          <a:p>
            <a:r>
              <a:rPr lang="en-US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33865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7059D-6DAE-494D-BBCD-29F14B2B6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59400" cy="1325563"/>
          </a:xfrm>
        </p:spPr>
        <p:txBody>
          <a:bodyPr/>
          <a:lstStyle/>
          <a:p>
            <a:r>
              <a:rPr lang="en-US"/>
              <a:t>Modern Defense since 2014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0F19D-0888-B84E-8B54-37E1F5EB6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58" y="1816970"/>
            <a:ext cx="67146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Stack-cookie + DEP + ASLR</a:t>
            </a:r>
          </a:p>
          <a:p>
            <a:pPr lvl="1"/>
            <a:r>
              <a:rPr lang="en-US"/>
              <a:t>All enabled in Windows, Linux, MacOS, Android, iOS, etc..</a:t>
            </a:r>
          </a:p>
          <a:p>
            <a:pPr lvl="1"/>
            <a:r>
              <a:rPr lang="en-US"/>
              <a:t>But ASLR was not enabled to </a:t>
            </a:r>
            <a:r>
              <a:rPr lang="en-US" i="1"/>
              <a:t>program text </a:t>
            </a:r>
            <a:r>
              <a:rPr lang="en-US">
                <a:solidFill>
                  <a:schemeClr val="tx2"/>
                </a:solidFill>
                <a:latin typeface="Consolas" panose="020B0609020204030204" pitchFamily="49" charset="0"/>
              </a:rPr>
              <a:t>(-</a:t>
            </a:r>
            <a:r>
              <a:rPr lang="en-US" err="1">
                <a:solidFill>
                  <a:schemeClr val="tx2"/>
                </a:solidFill>
                <a:latin typeface="Consolas" panose="020B0609020204030204" pitchFamily="49" charset="0"/>
              </a:rPr>
              <a:t>fPIC</a:t>
            </a:r>
            <a:r>
              <a:rPr lang="en-US"/>
              <a:t>)</a:t>
            </a:r>
          </a:p>
          <a:p>
            <a:pPr lvl="2"/>
            <a:r>
              <a:rPr lang="en-US"/>
              <a:t>You can jump to the fixed location in the program’s code…</a:t>
            </a:r>
          </a:p>
          <a:p>
            <a:pPr lvl="2"/>
            <a:r>
              <a:rPr lang="en-US"/>
              <a:t>E.g., 0x8048584… etc.</a:t>
            </a:r>
          </a:p>
          <a:p>
            <a:pPr lvl="2"/>
            <a:endParaRPr lang="en-US"/>
          </a:p>
          <a:p>
            <a:r>
              <a:rPr lang="en-US"/>
              <a:t>We have learned how we can bypass each of them</a:t>
            </a:r>
          </a:p>
          <a:p>
            <a:pPr lvl="1"/>
            <a:r>
              <a:rPr lang="en-US"/>
              <a:t>Zero defense </a:t>
            </a:r>
            <a:r>
              <a:rPr lang="en-US">
                <a:sym typeface="Wingdings" pitchFamily="2" charset="2"/>
              </a:rPr>
              <a:t> stack canary  DEP  ASLR</a:t>
            </a:r>
          </a:p>
          <a:p>
            <a:endParaRPr lang="en-US"/>
          </a:p>
          <a:p>
            <a:r>
              <a:rPr lang="en-US"/>
              <a:t>How about all combined?</a:t>
            </a:r>
          </a:p>
          <a:p>
            <a:pPr lvl="1"/>
            <a:r>
              <a:rPr lang="en-US"/>
              <a:t>Let’s bypass them even if they are somewhat combined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EF656F-21D3-5A40-BF1C-9EBD3DD873D4}"/>
              </a:ext>
            </a:extLst>
          </p:cNvPr>
          <p:cNvGrpSpPr/>
          <p:nvPr/>
        </p:nvGrpSpPr>
        <p:grpSpPr>
          <a:xfrm>
            <a:off x="7610400" y="1987306"/>
            <a:ext cx="4334842" cy="4027975"/>
            <a:chOff x="282575" y="1690687"/>
            <a:chExt cx="5297868" cy="48021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7A3957-A1BE-8A42-9253-8853E26D9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575" y="1690688"/>
              <a:ext cx="5297868" cy="478155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D96D7A-E2ED-114C-B170-0957FADAABF0}"/>
                </a:ext>
              </a:extLst>
            </p:cNvPr>
            <p:cNvSpPr/>
            <p:nvPr/>
          </p:nvSpPr>
          <p:spPr>
            <a:xfrm>
              <a:off x="1891862" y="1690688"/>
              <a:ext cx="583324" cy="295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400A0D-DEF5-A947-8D59-ABA1D16AEEDA}"/>
                </a:ext>
              </a:extLst>
            </p:cNvPr>
            <p:cNvSpPr/>
            <p:nvPr/>
          </p:nvSpPr>
          <p:spPr>
            <a:xfrm>
              <a:off x="3736152" y="1690687"/>
              <a:ext cx="583324" cy="295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E26D1B-7BBB-E14B-A261-F6582A8236AC}"/>
                </a:ext>
              </a:extLst>
            </p:cNvPr>
            <p:cNvSpPr/>
            <p:nvPr/>
          </p:nvSpPr>
          <p:spPr>
            <a:xfrm>
              <a:off x="1429406" y="6176471"/>
              <a:ext cx="1045779" cy="316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BA6F15-2F0F-7B4F-AE71-9D586CD4891A}"/>
                </a:ext>
              </a:extLst>
            </p:cNvPr>
            <p:cNvSpPr/>
            <p:nvPr/>
          </p:nvSpPr>
          <p:spPr>
            <a:xfrm>
              <a:off x="3273697" y="6155833"/>
              <a:ext cx="1282537" cy="33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64DFA6-E653-1A4E-B2FC-8DFC30CB247B}"/>
              </a:ext>
            </a:extLst>
          </p:cNvPr>
          <p:cNvGrpSpPr/>
          <p:nvPr/>
        </p:nvGrpSpPr>
        <p:grpSpPr>
          <a:xfrm>
            <a:off x="7256794" y="4179996"/>
            <a:ext cx="1576788" cy="338554"/>
            <a:chOff x="7501594" y="6167196"/>
            <a:chExt cx="1576788" cy="338554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567113D-6407-6E43-9349-EA98BE370A61}"/>
                </a:ext>
              </a:extLst>
            </p:cNvPr>
            <p:cNvSpPr/>
            <p:nvPr/>
          </p:nvSpPr>
          <p:spPr>
            <a:xfrm>
              <a:off x="8178382" y="6168308"/>
              <a:ext cx="900000" cy="295200"/>
            </a:xfrm>
            <a:prstGeom prst="roundRect">
              <a:avLst/>
            </a:prstGeom>
            <a:solidFill>
              <a:srgbClr val="C0000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82F134-0D60-684A-A04C-E4FA61F638E6}"/>
                </a:ext>
              </a:extLst>
            </p:cNvPr>
            <p:cNvSpPr/>
            <p:nvPr/>
          </p:nvSpPr>
          <p:spPr>
            <a:xfrm>
              <a:off x="7501594" y="6167196"/>
              <a:ext cx="6767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/>
                <a:t>W⊗X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E58CF1-4404-DF49-8111-B73AE1422E2E}"/>
              </a:ext>
            </a:extLst>
          </p:cNvPr>
          <p:cNvGrpSpPr/>
          <p:nvPr/>
        </p:nvGrpSpPr>
        <p:grpSpPr>
          <a:xfrm>
            <a:off x="7256794" y="2165640"/>
            <a:ext cx="1576788" cy="338554"/>
            <a:chOff x="7501594" y="6167196"/>
            <a:chExt cx="1576788" cy="338554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AA400A9-0E38-BC4E-906C-E8C2985280EE}"/>
                </a:ext>
              </a:extLst>
            </p:cNvPr>
            <p:cNvSpPr/>
            <p:nvPr/>
          </p:nvSpPr>
          <p:spPr>
            <a:xfrm>
              <a:off x="8178382" y="6168308"/>
              <a:ext cx="900000" cy="295200"/>
            </a:xfrm>
            <a:prstGeom prst="roundRect">
              <a:avLst/>
            </a:prstGeom>
            <a:solidFill>
              <a:srgbClr val="C0000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94050E-15FC-C94D-8AAE-58DF0F05D00D}"/>
                </a:ext>
              </a:extLst>
            </p:cNvPr>
            <p:cNvSpPr/>
            <p:nvPr/>
          </p:nvSpPr>
          <p:spPr>
            <a:xfrm>
              <a:off x="7501594" y="6167196"/>
              <a:ext cx="6767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/>
                <a:t>W⊗X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007975-3322-954F-B6EC-9DE5B479339F}"/>
              </a:ext>
            </a:extLst>
          </p:cNvPr>
          <p:cNvGrpSpPr/>
          <p:nvPr/>
        </p:nvGrpSpPr>
        <p:grpSpPr>
          <a:xfrm>
            <a:off x="8812624" y="4185790"/>
            <a:ext cx="1576788" cy="338554"/>
            <a:chOff x="7501594" y="6167196"/>
            <a:chExt cx="1576788" cy="338554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6872F77-7679-8246-91E8-FB073C6881FF}"/>
                </a:ext>
              </a:extLst>
            </p:cNvPr>
            <p:cNvSpPr/>
            <p:nvPr/>
          </p:nvSpPr>
          <p:spPr>
            <a:xfrm>
              <a:off x="8178382" y="6168308"/>
              <a:ext cx="900000" cy="295200"/>
            </a:xfrm>
            <a:prstGeom prst="roundRect">
              <a:avLst/>
            </a:prstGeom>
            <a:solidFill>
              <a:srgbClr val="C0000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EF1D536-A898-4648-9B68-06CC76AC9415}"/>
                </a:ext>
              </a:extLst>
            </p:cNvPr>
            <p:cNvSpPr/>
            <p:nvPr/>
          </p:nvSpPr>
          <p:spPr>
            <a:xfrm>
              <a:off x="7501594" y="6167196"/>
              <a:ext cx="6767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/>
                <a:t>W⊗X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C32BEB7-64AF-D146-9F93-125A36FE2F3D}"/>
              </a:ext>
            </a:extLst>
          </p:cNvPr>
          <p:cNvGrpSpPr/>
          <p:nvPr/>
        </p:nvGrpSpPr>
        <p:grpSpPr>
          <a:xfrm>
            <a:off x="8787236" y="2175408"/>
            <a:ext cx="1576788" cy="338554"/>
            <a:chOff x="7501594" y="6167196"/>
            <a:chExt cx="1576788" cy="338554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51367FE-7864-4742-A17D-DDFCE01230DE}"/>
                </a:ext>
              </a:extLst>
            </p:cNvPr>
            <p:cNvSpPr/>
            <p:nvPr/>
          </p:nvSpPr>
          <p:spPr>
            <a:xfrm>
              <a:off x="8178382" y="6168308"/>
              <a:ext cx="900000" cy="295200"/>
            </a:xfrm>
            <a:prstGeom prst="roundRect">
              <a:avLst/>
            </a:prstGeom>
            <a:solidFill>
              <a:srgbClr val="C0000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9D4F9CF-365C-944E-B52A-A1D266721266}"/>
                </a:ext>
              </a:extLst>
            </p:cNvPr>
            <p:cNvSpPr/>
            <p:nvPr/>
          </p:nvSpPr>
          <p:spPr>
            <a:xfrm>
              <a:off x="7501594" y="6167196"/>
              <a:ext cx="6767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/>
                <a:t>W⊗X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D19C83-CCE3-6445-B755-D08737F4B220}"/>
              </a:ext>
            </a:extLst>
          </p:cNvPr>
          <p:cNvGrpSpPr/>
          <p:nvPr/>
        </p:nvGrpSpPr>
        <p:grpSpPr>
          <a:xfrm>
            <a:off x="10314744" y="2165640"/>
            <a:ext cx="1576788" cy="338554"/>
            <a:chOff x="7501594" y="6167196"/>
            <a:chExt cx="1576788" cy="338554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D82D6581-BC81-714E-97F8-ABFB05572E61}"/>
                </a:ext>
              </a:extLst>
            </p:cNvPr>
            <p:cNvSpPr/>
            <p:nvPr/>
          </p:nvSpPr>
          <p:spPr>
            <a:xfrm>
              <a:off x="8178382" y="6168308"/>
              <a:ext cx="900000" cy="295200"/>
            </a:xfrm>
            <a:prstGeom prst="roundRect">
              <a:avLst/>
            </a:prstGeom>
            <a:solidFill>
              <a:srgbClr val="C0000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15FD48D-356A-8A4A-A716-B1CE2B52ED8E}"/>
                </a:ext>
              </a:extLst>
            </p:cNvPr>
            <p:cNvSpPr/>
            <p:nvPr/>
          </p:nvSpPr>
          <p:spPr>
            <a:xfrm>
              <a:off x="7501594" y="6167196"/>
              <a:ext cx="6767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/>
                <a:t>W⊗X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E736CD-059D-034C-96E5-045002981551}"/>
              </a:ext>
            </a:extLst>
          </p:cNvPr>
          <p:cNvGrpSpPr/>
          <p:nvPr/>
        </p:nvGrpSpPr>
        <p:grpSpPr>
          <a:xfrm>
            <a:off x="10318815" y="4179996"/>
            <a:ext cx="1576788" cy="338554"/>
            <a:chOff x="7501594" y="6167196"/>
            <a:chExt cx="1576788" cy="338554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47837D87-4180-D44C-8D08-B19794B14362}"/>
                </a:ext>
              </a:extLst>
            </p:cNvPr>
            <p:cNvSpPr/>
            <p:nvPr/>
          </p:nvSpPr>
          <p:spPr>
            <a:xfrm>
              <a:off x="8178382" y="6168308"/>
              <a:ext cx="900000" cy="295200"/>
            </a:xfrm>
            <a:prstGeom prst="roundRect">
              <a:avLst/>
            </a:prstGeom>
            <a:solidFill>
              <a:srgbClr val="C0000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CC9B031-B6B9-9A43-A399-7E583812A63D}"/>
                </a:ext>
              </a:extLst>
            </p:cNvPr>
            <p:cNvSpPr/>
            <p:nvPr/>
          </p:nvSpPr>
          <p:spPr>
            <a:xfrm>
              <a:off x="7501594" y="6167196"/>
              <a:ext cx="6767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/>
                <a:t>W⊗X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628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26707-80B1-5148-95DE-2D56FF7B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Setting Register Values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B86544-8347-9543-9389-9EE392AD2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00" y="1936750"/>
            <a:ext cx="94234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898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D98335B-845C-C84E-B3C0-526284C15842}"/>
              </a:ext>
            </a:extLst>
          </p:cNvPr>
          <p:cNvSpPr/>
          <p:nvPr/>
        </p:nvSpPr>
        <p:spPr>
          <a:xfrm>
            <a:off x="838200" y="1789877"/>
            <a:ext cx="2333297" cy="279425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FDCC2-EBBA-1E46-94C0-EE4C06A1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Passing </a:t>
            </a:r>
            <a:r>
              <a:rPr lang="en-US" err="1"/>
              <a:t>Args</a:t>
            </a:r>
            <a:r>
              <a:rPr lang="en-US"/>
              <a:t> in amd64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EB6F-DDB2-824B-87DA-1BA9EAC4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rdi</a:t>
            </a:r>
            <a:endParaRPr lang="en-US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rsi</a:t>
            </a:r>
            <a:endParaRPr lang="en-US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%r15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E1602-0C1C-BF4F-87C3-27DA95BFEC1B}"/>
              </a:ext>
            </a:extLst>
          </p:cNvPr>
          <p:cNvSpPr/>
          <p:nvPr/>
        </p:nvSpPr>
        <p:spPr>
          <a:xfrm>
            <a:off x="9565536" y="38825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1859D-8DA5-CB47-B497-E48A5709CD54}"/>
              </a:ext>
            </a:extLst>
          </p:cNvPr>
          <p:cNvSpPr/>
          <p:nvPr/>
        </p:nvSpPr>
        <p:spPr>
          <a:xfrm>
            <a:off x="9565538" y="4584137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4F0B2-6741-E84B-B0D8-0777EFFF9EE4}"/>
              </a:ext>
            </a:extLst>
          </p:cNvPr>
          <p:cNvSpPr/>
          <p:nvPr/>
        </p:nvSpPr>
        <p:spPr>
          <a:xfrm>
            <a:off x="9565536" y="1124058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5DEF9-00FC-1C42-A390-37BD514D2B26}"/>
              </a:ext>
            </a:extLst>
          </p:cNvPr>
          <p:cNvSpPr/>
          <p:nvPr/>
        </p:nvSpPr>
        <p:spPr>
          <a:xfrm>
            <a:off x="9565536" y="3194465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30576-2346-B94F-BA2A-7DB60FF8F6EC}"/>
              </a:ext>
            </a:extLst>
          </p:cNvPr>
          <p:cNvSpPr/>
          <p:nvPr/>
        </p:nvSpPr>
        <p:spPr>
          <a:xfrm>
            <a:off x="9565536" y="252719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695CA-C685-0E48-9D97-208FEBBBC159}"/>
              </a:ext>
            </a:extLst>
          </p:cNvPr>
          <p:cNvSpPr/>
          <p:nvPr/>
        </p:nvSpPr>
        <p:spPr>
          <a:xfrm>
            <a:off x="9565536" y="183219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05717E-B932-BE44-B03E-4EC81AA63682}"/>
              </a:ext>
            </a:extLst>
          </p:cNvPr>
          <p:cNvGrpSpPr/>
          <p:nvPr/>
        </p:nvGrpSpPr>
        <p:grpSpPr>
          <a:xfrm>
            <a:off x="7694881" y="4399471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78539B-24D0-6C47-93FE-6F9E9D7224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0FCFA55-C10F-2142-A443-BA2C803D2EA6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Content Placeholder 16">
            <a:extLst>
              <a:ext uri="{FF2B5EF4-FFF2-40B4-BE49-F238E27FC236}">
                <a16:creationId xmlns:a16="http://schemas.microsoft.com/office/drawing/2014/main" id="{198194B3-DEE9-E042-96B1-9DE86941C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03" y="5285703"/>
            <a:ext cx="5994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996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03DF296-8CBC-6E46-821D-C146052E13AA}"/>
              </a:ext>
            </a:extLst>
          </p:cNvPr>
          <p:cNvSpPr/>
          <p:nvPr/>
        </p:nvSpPr>
        <p:spPr>
          <a:xfrm>
            <a:off x="838200" y="1789877"/>
            <a:ext cx="3802653" cy="279425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FDCC2-EBBA-1E46-94C0-EE4C06A1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Passing </a:t>
            </a:r>
            <a:r>
              <a:rPr lang="en-US" err="1"/>
              <a:t>Args</a:t>
            </a:r>
            <a:r>
              <a:rPr lang="en-US"/>
              <a:t> in amd64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EB6F-DDB2-824B-87DA-1BA9EAC4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b="1" err="1">
                <a:latin typeface="Consolas" panose="020B0609020204030204" pitchFamily="49" charset="0"/>
                <a:cs typeface="Courier New" panose="02070309020205020404" pitchFamily="49" charset="0"/>
              </a:rPr>
              <a:t>rdi</a:t>
            </a:r>
            <a:endParaRPr lang="en-US" b="1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rsi</a:t>
            </a:r>
            <a:endParaRPr lang="en-US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%r15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E1602-0C1C-BF4F-87C3-27DA95BFEC1B}"/>
              </a:ext>
            </a:extLst>
          </p:cNvPr>
          <p:cNvSpPr/>
          <p:nvPr/>
        </p:nvSpPr>
        <p:spPr>
          <a:xfrm>
            <a:off x="9565536" y="38825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1859D-8DA5-CB47-B497-E48A5709CD54}"/>
              </a:ext>
            </a:extLst>
          </p:cNvPr>
          <p:cNvSpPr/>
          <p:nvPr/>
        </p:nvSpPr>
        <p:spPr>
          <a:xfrm>
            <a:off x="9565538" y="4584137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4F0B2-6741-E84B-B0D8-0777EFFF9EE4}"/>
              </a:ext>
            </a:extLst>
          </p:cNvPr>
          <p:cNvSpPr/>
          <p:nvPr/>
        </p:nvSpPr>
        <p:spPr>
          <a:xfrm>
            <a:off x="9565536" y="1124058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5DEF9-00FC-1C42-A390-37BD514D2B26}"/>
              </a:ext>
            </a:extLst>
          </p:cNvPr>
          <p:cNvSpPr/>
          <p:nvPr/>
        </p:nvSpPr>
        <p:spPr>
          <a:xfrm>
            <a:off x="9565536" y="3194465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30576-2346-B94F-BA2A-7DB60FF8F6EC}"/>
              </a:ext>
            </a:extLst>
          </p:cNvPr>
          <p:cNvSpPr/>
          <p:nvPr/>
        </p:nvSpPr>
        <p:spPr>
          <a:xfrm>
            <a:off x="9565536" y="252719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695CA-C685-0E48-9D97-208FEBBBC159}"/>
              </a:ext>
            </a:extLst>
          </p:cNvPr>
          <p:cNvSpPr/>
          <p:nvPr/>
        </p:nvSpPr>
        <p:spPr>
          <a:xfrm>
            <a:off x="9565536" y="183219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05717E-B932-BE44-B03E-4EC81AA63682}"/>
              </a:ext>
            </a:extLst>
          </p:cNvPr>
          <p:cNvGrpSpPr/>
          <p:nvPr/>
        </p:nvGrpSpPr>
        <p:grpSpPr>
          <a:xfrm>
            <a:off x="7662224" y="4399471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78539B-24D0-6C47-93FE-6F9E9D7224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0FCFA55-C10F-2142-A443-BA2C803D2EA6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28882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DCC2-EBBA-1E46-94C0-EE4C06A1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Passing </a:t>
            </a:r>
            <a:r>
              <a:rPr lang="en-US" err="1"/>
              <a:t>Args</a:t>
            </a:r>
            <a:r>
              <a:rPr lang="en-US"/>
              <a:t> in amd64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EB6F-DDB2-824B-87DA-1BA9EAC4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b="1" err="1">
                <a:latin typeface="Consolas" panose="020B0609020204030204" pitchFamily="49" charset="0"/>
                <a:cs typeface="Courier New" panose="02070309020205020404" pitchFamily="49" charset="0"/>
              </a:rPr>
              <a:t>rdi</a:t>
            </a: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rsi</a:t>
            </a:r>
            <a:endParaRPr lang="en-US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%r15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E1602-0C1C-BF4F-87C3-27DA95BFEC1B}"/>
              </a:ext>
            </a:extLst>
          </p:cNvPr>
          <p:cNvSpPr/>
          <p:nvPr/>
        </p:nvSpPr>
        <p:spPr>
          <a:xfrm>
            <a:off x="9565536" y="38825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1859D-8DA5-CB47-B497-E48A5709CD54}"/>
              </a:ext>
            </a:extLst>
          </p:cNvPr>
          <p:cNvSpPr/>
          <p:nvPr/>
        </p:nvSpPr>
        <p:spPr>
          <a:xfrm>
            <a:off x="9565538" y="4584137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4F0B2-6741-E84B-B0D8-0777EFFF9EE4}"/>
              </a:ext>
            </a:extLst>
          </p:cNvPr>
          <p:cNvSpPr/>
          <p:nvPr/>
        </p:nvSpPr>
        <p:spPr>
          <a:xfrm>
            <a:off x="9565536" y="1124058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5DEF9-00FC-1C42-A390-37BD514D2B26}"/>
              </a:ext>
            </a:extLst>
          </p:cNvPr>
          <p:cNvSpPr/>
          <p:nvPr/>
        </p:nvSpPr>
        <p:spPr>
          <a:xfrm>
            <a:off x="9565536" y="3194465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30576-2346-B94F-BA2A-7DB60FF8F6EC}"/>
              </a:ext>
            </a:extLst>
          </p:cNvPr>
          <p:cNvSpPr/>
          <p:nvPr/>
        </p:nvSpPr>
        <p:spPr>
          <a:xfrm>
            <a:off x="9565536" y="252719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695CA-C685-0E48-9D97-208FEBBBC159}"/>
              </a:ext>
            </a:extLst>
          </p:cNvPr>
          <p:cNvSpPr/>
          <p:nvPr/>
        </p:nvSpPr>
        <p:spPr>
          <a:xfrm>
            <a:off x="9565536" y="183219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05717E-B932-BE44-B03E-4EC81AA63682}"/>
              </a:ext>
            </a:extLst>
          </p:cNvPr>
          <p:cNvGrpSpPr/>
          <p:nvPr/>
        </p:nvGrpSpPr>
        <p:grpSpPr>
          <a:xfrm>
            <a:off x="7678553" y="3694594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78539B-24D0-6C47-93FE-6F9E9D7224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0FCFA55-C10F-2142-A443-BA2C803D2EA6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FA8080-A599-EA43-9C5F-51AB4979FA57}"/>
              </a:ext>
            </a:extLst>
          </p:cNvPr>
          <p:cNvSpPr/>
          <p:nvPr/>
        </p:nvSpPr>
        <p:spPr>
          <a:xfrm>
            <a:off x="838200" y="1789877"/>
            <a:ext cx="3802653" cy="279425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443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DCC2-EBBA-1E46-94C0-EE4C06A1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Passing </a:t>
            </a:r>
            <a:r>
              <a:rPr lang="en-US" err="1"/>
              <a:t>Args</a:t>
            </a:r>
            <a:r>
              <a:rPr lang="en-US"/>
              <a:t> in amd64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EB6F-DDB2-824B-87DA-1BA9EAC4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rdi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rsi</a:t>
            </a:r>
            <a:endParaRPr lang="en-US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%r15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E1602-0C1C-BF4F-87C3-27DA95BFEC1B}"/>
              </a:ext>
            </a:extLst>
          </p:cNvPr>
          <p:cNvSpPr/>
          <p:nvPr/>
        </p:nvSpPr>
        <p:spPr>
          <a:xfrm>
            <a:off x="9565536" y="38825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1859D-8DA5-CB47-B497-E48A5709CD54}"/>
              </a:ext>
            </a:extLst>
          </p:cNvPr>
          <p:cNvSpPr/>
          <p:nvPr/>
        </p:nvSpPr>
        <p:spPr>
          <a:xfrm>
            <a:off x="9565538" y="4584137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4F0B2-6741-E84B-B0D8-0777EFFF9EE4}"/>
              </a:ext>
            </a:extLst>
          </p:cNvPr>
          <p:cNvSpPr/>
          <p:nvPr/>
        </p:nvSpPr>
        <p:spPr>
          <a:xfrm>
            <a:off x="9565536" y="1124058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5DEF9-00FC-1C42-A390-37BD514D2B26}"/>
              </a:ext>
            </a:extLst>
          </p:cNvPr>
          <p:cNvSpPr/>
          <p:nvPr/>
        </p:nvSpPr>
        <p:spPr>
          <a:xfrm>
            <a:off x="9565536" y="3194465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30576-2346-B94F-BA2A-7DB60FF8F6EC}"/>
              </a:ext>
            </a:extLst>
          </p:cNvPr>
          <p:cNvSpPr/>
          <p:nvPr/>
        </p:nvSpPr>
        <p:spPr>
          <a:xfrm>
            <a:off x="9565536" y="252719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695CA-C685-0E48-9D97-208FEBBBC159}"/>
              </a:ext>
            </a:extLst>
          </p:cNvPr>
          <p:cNvSpPr/>
          <p:nvPr/>
        </p:nvSpPr>
        <p:spPr>
          <a:xfrm>
            <a:off x="9565536" y="183219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05717E-B932-BE44-B03E-4EC81AA63682}"/>
              </a:ext>
            </a:extLst>
          </p:cNvPr>
          <p:cNvGrpSpPr/>
          <p:nvPr/>
        </p:nvGrpSpPr>
        <p:grpSpPr>
          <a:xfrm>
            <a:off x="7678553" y="3694594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78539B-24D0-6C47-93FE-6F9E9D7224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0FCFA55-C10F-2142-A443-BA2C803D2EA6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2920EBD-77F8-EF47-ADD1-944E6BECABF8}"/>
              </a:ext>
            </a:extLst>
          </p:cNvPr>
          <p:cNvSpPr/>
          <p:nvPr/>
        </p:nvSpPr>
        <p:spPr>
          <a:xfrm>
            <a:off x="838200" y="1789877"/>
            <a:ext cx="3802653" cy="279425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865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DCC2-EBBA-1E46-94C0-EE4C06A1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Passing </a:t>
            </a:r>
            <a:r>
              <a:rPr lang="en-US" err="1"/>
              <a:t>Args</a:t>
            </a:r>
            <a:r>
              <a:rPr lang="en-US"/>
              <a:t> in amd64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EB6F-DDB2-824B-87DA-1BA9EAC4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rdi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rsi</a:t>
            </a:r>
            <a:endParaRPr lang="en-US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%r15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E1602-0C1C-BF4F-87C3-27DA95BFEC1B}"/>
              </a:ext>
            </a:extLst>
          </p:cNvPr>
          <p:cNvSpPr/>
          <p:nvPr/>
        </p:nvSpPr>
        <p:spPr>
          <a:xfrm>
            <a:off x="9565536" y="38825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1859D-8DA5-CB47-B497-E48A5709CD54}"/>
              </a:ext>
            </a:extLst>
          </p:cNvPr>
          <p:cNvSpPr/>
          <p:nvPr/>
        </p:nvSpPr>
        <p:spPr>
          <a:xfrm>
            <a:off x="9565538" y="4584137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4F0B2-6741-E84B-B0D8-0777EFFF9EE4}"/>
              </a:ext>
            </a:extLst>
          </p:cNvPr>
          <p:cNvSpPr/>
          <p:nvPr/>
        </p:nvSpPr>
        <p:spPr>
          <a:xfrm>
            <a:off x="9565536" y="1124058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5DEF9-00FC-1C42-A390-37BD514D2B26}"/>
              </a:ext>
            </a:extLst>
          </p:cNvPr>
          <p:cNvSpPr/>
          <p:nvPr/>
        </p:nvSpPr>
        <p:spPr>
          <a:xfrm>
            <a:off x="9565536" y="3194465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30576-2346-B94F-BA2A-7DB60FF8F6EC}"/>
              </a:ext>
            </a:extLst>
          </p:cNvPr>
          <p:cNvSpPr/>
          <p:nvPr/>
        </p:nvSpPr>
        <p:spPr>
          <a:xfrm>
            <a:off x="9565536" y="252719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695CA-C685-0E48-9D97-208FEBBBC159}"/>
              </a:ext>
            </a:extLst>
          </p:cNvPr>
          <p:cNvSpPr/>
          <p:nvPr/>
        </p:nvSpPr>
        <p:spPr>
          <a:xfrm>
            <a:off x="9565536" y="183219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05717E-B932-BE44-B03E-4EC81AA63682}"/>
              </a:ext>
            </a:extLst>
          </p:cNvPr>
          <p:cNvGrpSpPr/>
          <p:nvPr/>
        </p:nvGrpSpPr>
        <p:grpSpPr>
          <a:xfrm>
            <a:off x="7662225" y="3059668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78539B-24D0-6C47-93FE-6F9E9D7224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0FCFA55-C10F-2142-A443-BA2C803D2EA6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5AA503F-E09F-4347-99D6-354B2A5D5319}"/>
              </a:ext>
            </a:extLst>
          </p:cNvPr>
          <p:cNvSpPr/>
          <p:nvPr/>
        </p:nvSpPr>
        <p:spPr>
          <a:xfrm>
            <a:off x="838200" y="1789877"/>
            <a:ext cx="3802653" cy="279425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064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DCC2-EBBA-1E46-94C0-EE4C06A1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Passing </a:t>
            </a:r>
            <a:r>
              <a:rPr lang="en-US" err="1"/>
              <a:t>Args</a:t>
            </a:r>
            <a:r>
              <a:rPr lang="en-US"/>
              <a:t> in amd64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EB6F-DDB2-824B-87DA-1BA9EAC4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rdi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b="1" err="1">
                <a:latin typeface="Consolas" panose="020B0609020204030204" pitchFamily="49" charset="0"/>
                <a:cs typeface="Courier New" panose="02070309020205020404" pitchFamily="49" charset="0"/>
              </a:rPr>
              <a:t>rsi</a:t>
            </a:r>
            <a:endParaRPr lang="en-US" b="1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%r15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E1602-0C1C-BF4F-87C3-27DA95BFEC1B}"/>
              </a:ext>
            </a:extLst>
          </p:cNvPr>
          <p:cNvSpPr/>
          <p:nvPr/>
        </p:nvSpPr>
        <p:spPr>
          <a:xfrm>
            <a:off x="9565536" y="38825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1859D-8DA5-CB47-B497-E48A5709CD54}"/>
              </a:ext>
            </a:extLst>
          </p:cNvPr>
          <p:cNvSpPr/>
          <p:nvPr/>
        </p:nvSpPr>
        <p:spPr>
          <a:xfrm>
            <a:off x="9565538" y="4584137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4F0B2-6741-E84B-B0D8-0777EFFF9EE4}"/>
              </a:ext>
            </a:extLst>
          </p:cNvPr>
          <p:cNvSpPr/>
          <p:nvPr/>
        </p:nvSpPr>
        <p:spPr>
          <a:xfrm>
            <a:off x="9565536" y="1124058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5DEF9-00FC-1C42-A390-37BD514D2B26}"/>
              </a:ext>
            </a:extLst>
          </p:cNvPr>
          <p:cNvSpPr/>
          <p:nvPr/>
        </p:nvSpPr>
        <p:spPr>
          <a:xfrm>
            <a:off x="9565536" y="3194465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30576-2346-B94F-BA2A-7DB60FF8F6EC}"/>
              </a:ext>
            </a:extLst>
          </p:cNvPr>
          <p:cNvSpPr/>
          <p:nvPr/>
        </p:nvSpPr>
        <p:spPr>
          <a:xfrm>
            <a:off x="9565536" y="252719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695CA-C685-0E48-9D97-208FEBBBC159}"/>
              </a:ext>
            </a:extLst>
          </p:cNvPr>
          <p:cNvSpPr/>
          <p:nvPr/>
        </p:nvSpPr>
        <p:spPr>
          <a:xfrm>
            <a:off x="9565536" y="183219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05717E-B932-BE44-B03E-4EC81AA63682}"/>
              </a:ext>
            </a:extLst>
          </p:cNvPr>
          <p:cNvGrpSpPr/>
          <p:nvPr/>
        </p:nvGrpSpPr>
        <p:grpSpPr>
          <a:xfrm>
            <a:off x="7662225" y="3059668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78539B-24D0-6C47-93FE-6F9E9D7224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0FCFA55-C10F-2142-A443-BA2C803D2EA6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27F1D92-E925-4F49-A6B6-B1D30A1824F3}"/>
              </a:ext>
            </a:extLst>
          </p:cNvPr>
          <p:cNvSpPr/>
          <p:nvPr/>
        </p:nvSpPr>
        <p:spPr>
          <a:xfrm>
            <a:off x="838200" y="1789877"/>
            <a:ext cx="3802653" cy="279425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78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DCC2-EBBA-1E46-94C0-EE4C06A1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Passing </a:t>
            </a:r>
            <a:r>
              <a:rPr lang="en-US" err="1"/>
              <a:t>Args</a:t>
            </a:r>
            <a:r>
              <a:rPr lang="en-US"/>
              <a:t> in amd64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EB6F-DDB2-824B-87DA-1BA9EAC4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rdi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b="1" err="1">
                <a:latin typeface="Consolas" panose="020B0609020204030204" pitchFamily="49" charset="0"/>
                <a:cs typeface="Courier New" panose="02070309020205020404" pitchFamily="49" charset="0"/>
              </a:rPr>
              <a:t>rsi</a:t>
            </a: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%r15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E1602-0C1C-BF4F-87C3-27DA95BFEC1B}"/>
              </a:ext>
            </a:extLst>
          </p:cNvPr>
          <p:cNvSpPr/>
          <p:nvPr/>
        </p:nvSpPr>
        <p:spPr>
          <a:xfrm>
            <a:off x="9565536" y="38825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1859D-8DA5-CB47-B497-E48A5709CD54}"/>
              </a:ext>
            </a:extLst>
          </p:cNvPr>
          <p:cNvSpPr/>
          <p:nvPr/>
        </p:nvSpPr>
        <p:spPr>
          <a:xfrm>
            <a:off x="9565538" y="4584137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4F0B2-6741-E84B-B0D8-0777EFFF9EE4}"/>
              </a:ext>
            </a:extLst>
          </p:cNvPr>
          <p:cNvSpPr/>
          <p:nvPr/>
        </p:nvSpPr>
        <p:spPr>
          <a:xfrm>
            <a:off x="9565536" y="1124058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5DEF9-00FC-1C42-A390-37BD514D2B26}"/>
              </a:ext>
            </a:extLst>
          </p:cNvPr>
          <p:cNvSpPr/>
          <p:nvPr/>
        </p:nvSpPr>
        <p:spPr>
          <a:xfrm>
            <a:off x="9565536" y="3194465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30576-2346-B94F-BA2A-7DB60FF8F6EC}"/>
              </a:ext>
            </a:extLst>
          </p:cNvPr>
          <p:cNvSpPr/>
          <p:nvPr/>
        </p:nvSpPr>
        <p:spPr>
          <a:xfrm>
            <a:off x="9565536" y="252719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695CA-C685-0E48-9D97-208FEBBBC159}"/>
              </a:ext>
            </a:extLst>
          </p:cNvPr>
          <p:cNvSpPr/>
          <p:nvPr/>
        </p:nvSpPr>
        <p:spPr>
          <a:xfrm>
            <a:off x="9565536" y="183219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05717E-B932-BE44-B03E-4EC81AA63682}"/>
              </a:ext>
            </a:extLst>
          </p:cNvPr>
          <p:cNvGrpSpPr/>
          <p:nvPr/>
        </p:nvGrpSpPr>
        <p:grpSpPr>
          <a:xfrm>
            <a:off x="7662225" y="2349097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78539B-24D0-6C47-93FE-6F9E9D7224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0FCFA55-C10F-2142-A443-BA2C803D2EA6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731FFE9-9573-2646-B74E-6B6852105CD1}"/>
              </a:ext>
            </a:extLst>
          </p:cNvPr>
          <p:cNvSpPr/>
          <p:nvPr/>
        </p:nvSpPr>
        <p:spPr>
          <a:xfrm>
            <a:off x="838200" y="1789877"/>
            <a:ext cx="3802653" cy="279425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859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DCC2-EBBA-1E46-94C0-EE4C06A1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Passing </a:t>
            </a:r>
            <a:r>
              <a:rPr lang="en-US" err="1"/>
              <a:t>Args</a:t>
            </a:r>
            <a:r>
              <a:rPr lang="en-US"/>
              <a:t> in amd64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EB6F-DDB2-824B-87DA-1BA9EAC4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rdi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rsi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pop %r15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E1602-0C1C-BF4F-87C3-27DA95BFEC1B}"/>
              </a:ext>
            </a:extLst>
          </p:cNvPr>
          <p:cNvSpPr/>
          <p:nvPr/>
        </p:nvSpPr>
        <p:spPr>
          <a:xfrm>
            <a:off x="9565536" y="38825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1859D-8DA5-CB47-B497-E48A5709CD54}"/>
              </a:ext>
            </a:extLst>
          </p:cNvPr>
          <p:cNvSpPr/>
          <p:nvPr/>
        </p:nvSpPr>
        <p:spPr>
          <a:xfrm>
            <a:off x="9565538" y="4584137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4F0B2-6741-E84B-B0D8-0777EFFF9EE4}"/>
              </a:ext>
            </a:extLst>
          </p:cNvPr>
          <p:cNvSpPr/>
          <p:nvPr/>
        </p:nvSpPr>
        <p:spPr>
          <a:xfrm>
            <a:off x="9565536" y="1124058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5DEF9-00FC-1C42-A390-37BD514D2B26}"/>
              </a:ext>
            </a:extLst>
          </p:cNvPr>
          <p:cNvSpPr/>
          <p:nvPr/>
        </p:nvSpPr>
        <p:spPr>
          <a:xfrm>
            <a:off x="9565536" y="3194465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30576-2346-B94F-BA2A-7DB60FF8F6EC}"/>
              </a:ext>
            </a:extLst>
          </p:cNvPr>
          <p:cNvSpPr/>
          <p:nvPr/>
        </p:nvSpPr>
        <p:spPr>
          <a:xfrm>
            <a:off x="9565536" y="252719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695CA-C685-0E48-9D97-208FEBBBC159}"/>
              </a:ext>
            </a:extLst>
          </p:cNvPr>
          <p:cNvSpPr/>
          <p:nvPr/>
        </p:nvSpPr>
        <p:spPr>
          <a:xfrm>
            <a:off x="9565536" y="183219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05717E-B932-BE44-B03E-4EC81AA63682}"/>
              </a:ext>
            </a:extLst>
          </p:cNvPr>
          <p:cNvGrpSpPr/>
          <p:nvPr/>
        </p:nvGrpSpPr>
        <p:grpSpPr>
          <a:xfrm>
            <a:off x="7662225" y="2349097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78539B-24D0-6C47-93FE-6F9E9D7224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0FCFA55-C10F-2142-A443-BA2C803D2EA6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AC4BFE5-CD57-2D4D-8CEB-83340D24B079}"/>
              </a:ext>
            </a:extLst>
          </p:cNvPr>
          <p:cNvSpPr/>
          <p:nvPr/>
        </p:nvSpPr>
        <p:spPr>
          <a:xfrm>
            <a:off x="838200" y="1789877"/>
            <a:ext cx="3802653" cy="279425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30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DCC2-EBBA-1E46-94C0-EE4C06A1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Passing </a:t>
            </a:r>
            <a:r>
              <a:rPr lang="en-US" err="1"/>
              <a:t>Args</a:t>
            </a:r>
            <a:r>
              <a:rPr lang="en-US"/>
              <a:t> in amd64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EB6F-DDB2-824B-87DA-1BA9EAC4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rdi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rsi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pop %r15 = XXXX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E1602-0C1C-BF4F-87C3-27DA95BFEC1B}"/>
              </a:ext>
            </a:extLst>
          </p:cNvPr>
          <p:cNvSpPr/>
          <p:nvPr/>
        </p:nvSpPr>
        <p:spPr>
          <a:xfrm>
            <a:off x="9565536" y="38825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1859D-8DA5-CB47-B497-E48A5709CD54}"/>
              </a:ext>
            </a:extLst>
          </p:cNvPr>
          <p:cNvSpPr/>
          <p:nvPr/>
        </p:nvSpPr>
        <p:spPr>
          <a:xfrm>
            <a:off x="9565538" y="4584137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4F0B2-6741-E84B-B0D8-0777EFFF9EE4}"/>
              </a:ext>
            </a:extLst>
          </p:cNvPr>
          <p:cNvSpPr/>
          <p:nvPr/>
        </p:nvSpPr>
        <p:spPr>
          <a:xfrm>
            <a:off x="9565536" y="1124058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5DEF9-00FC-1C42-A390-37BD514D2B26}"/>
              </a:ext>
            </a:extLst>
          </p:cNvPr>
          <p:cNvSpPr/>
          <p:nvPr/>
        </p:nvSpPr>
        <p:spPr>
          <a:xfrm>
            <a:off x="9565536" y="3194465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30576-2346-B94F-BA2A-7DB60FF8F6EC}"/>
              </a:ext>
            </a:extLst>
          </p:cNvPr>
          <p:cNvSpPr/>
          <p:nvPr/>
        </p:nvSpPr>
        <p:spPr>
          <a:xfrm>
            <a:off x="9565536" y="252719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695CA-C685-0E48-9D97-208FEBBBC159}"/>
              </a:ext>
            </a:extLst>
          </p:cNvPr>
          <p:cNvSpPr/>
          <p:nvPr/>
        </p:nvSpPr>
        <p:spPr>
          <a:xfrm>
            <a:off x="9565536" y="183219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05717E-B932-BE44-B03E-4EC81AA63682}"/>
              </a:ext>
            </a:extLst>
          </p:cNvPr>
          <p:cNvGrpSpPr/>
          <p:nvPr/>
        </p:nvGrpSpPr>
        <p:grpSpPr>
          <a:xfrm>
            <a:off x="7678553" y="1690688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78539B-24D0-6C47-93FE-6F9E9D7224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0FCFA55-C10F-2142-A443-BA2C803D2EA6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C177E08-B9B9-9041-949D-2E729ED7245B}"/>
              </a:ext>
            </a:extLst>
          </p:cNvPr>
          <p:cNvSpPr/>
          <p:nvPr/>
        </p:nvSpPr>
        <p:spPr>
          <a:xfrm>
            <a:off x="838200" y="1789877"/>
            <a:ext cx="3802653" cy="279425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24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F376-A38D-B442-BFC2-39E73F9C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 + ASLR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8F5B6-1380-BF40-9FE7-3D86DC26C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DEP-1, DEP-2, DEP-3</a:t>
            </a:r>
          </a:p>
          <a:p>
            <a:r>
              <a:rPr lang="en-US"/>
              <a:t>Code re-use: your exploit was returning to library (</a:t>
            </a:r>
            <a:r>
              <a:rPr lang="en-US" err="1"/>
              <a:t>libc</a:t>
            </a:r>
            <a:r>
              <a:rPr lang="en-US"/>
              <a:t>) functions</a:t>
            </a:r>
          </a:p>
          <a:p>
            <a:pPr lvl="1"/>
            <a:r>
              <a:rPr lang="en-US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execve</a:t>
            </a:r>
            <a:r>
              <a:rPr lang="en-US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(), system(), read(), </a:t>
            </a:r>
            <a:r>
              <a:rPr lang="en-US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>
                <a:solidFill>
                  <a:schemeClr val="tx2"/>
                </a:solidFill>
              </a:rPr>
              <a:t>, </a:t>
            </a:r>
            <a:r>
              <a:rPr lang="en-US"/>
              <a:t>etc.</a:t>
            </a:r>
          </a:p>
          <a:p>
            <a:pPr lvl="1"/>
            <a:endParaRPr lang="en-US"/>
          </a:p>
          <a:p>
            <a:r>
              <a:rPr lang="en-US"/>
              <a:t>How did you get the address?</a:t>
            </a:r>
          </a:p>
          <a:p>
            <a:pPr lvl="1"/>
            <a:r>
              <a:rPr lang="en-US"/>
              <a:t>From </a:t>
            </a:r>
            <a:r>
              <a:rPr lang="en-US" err="1">
                <a:latin typeface="Consolas" panose="020B0609020204030204" pitchFamily="49" charset="0"/>
              </a:rPr>
              <a:t>gdb</a:t>
            </a:r>
            <a:r>
              <a:rPr lang="en-US"/>
              <a:t>, assuming the addresses are not randomized</a:t>
            </a:r>
          </a:p>
          <a:p>
            <a:pPr lvl="1"/>
            <a:endParaRPr lang="en-US"/>
          </a:p>
          <a:p>
            <a:r>
              <a:rPr lang="en-US"/>
              <a:t>What if such addresses are randomized by ASLR?</a:t>
            </a:r>
          </a:p>
          <a:p>
            <a:pPr lvl="1"/>
            <a:r>
              <a:rPr lang="en-US"/>
              <a:t>DEP + ASLR</a:t>
            </a:r>
          </a:p>
        </p:txBody>
      </p:sp>
    </p:spTree>
    <p:extLst>
      <p:ext uri="{BB962C8B-B14F-4D97-AF65-F5344CB8AC3E}">
        <p14:creationId xmlns:p14="http://schemas.microsoft.com/office/powerpoint/2010/main" val="357276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DCC2-EBBA-1E46-94C0-EE4C06A1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Passing </a:t>
            </a:r>
            <a:r>
              <a:rPr lang="en-US" err="1"/>
              <a:t>Args</a:t>
            </a:r>
            <a:r>
              <a:rPr lang="en-US"/>
              <a:t> in amd64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EB6F-DDB2-824B-87DA-1BA9EAC4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rdi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rsi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%r15 = XXXX</a:t>
            </a:r>
          </a:p>
          <a:p>
            <a:pPr marL="0" indent="0">
              <a:buNone/>
            </a:pP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E1602-0C1C-BF4F-87C3-27DA95BFEC1B}"/>
              </a:ext>
            </a:extLst>
          </p:cNvPr>
          <p:cNvSpPr/>
          <p:nvPr/>
        </p:nvSpPr>
        <p:spPr>
          <a:xfrm>
            <a:off x="9565536" y="38825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1859D-8DA5-CB47-B497-E48A5709CD54}"/>
              </a:ext>
            </a:extLst>
          </p:cNvPr>
          <p:cNvSpPr/>
          <p:nvPr/>
        </p:nvSpPr>
        <p:spPr>
          <a:xfrm>
            <a:off x="9565538" y="4584137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4F0B2-6741-E84B-B0D8-0777EFFF9EE4}"/>
              </a:ext>
            </a:extLst>
          </p:cNvPr>
          <p:cNvSpPr/>
          <p:nvPr/>
        </p:nvSpPr>
        <p:spPr>
          <a:xfrm>
            <a:off x="9565536" y="1124058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5DEF9-00FC-1C42-A390-37BD514D2B26}"/>
              </a:ext>
            </a:extLst>
          </p:cNvPr>
          <p:cNvSpPr/>
          <p:nvPr/>
        </p:nvSpPr>
        <p:spPr>
          <a:xfrm>
            <a:off x="9565536" y="3194465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30576-2346-B94F-BA2A-7DB60FF8F6EC}"/>
              </a:ext>
            </a:extLst>
          </p:cNvPr>
          <p:cNvSpPr/>
          <p:nvPr/>
        </p:nvSpPr>
        <p:spPr>
          <a:xfrm>
            <a:off x="9565536" y="252719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695CA-C685-0E48-9D97-208FEBBBC159}"/>
              </a:ext>
            </a:extLst>
          </p:cNvPr>
          <p:cNvSpPr/>
          <p:nvPr/>
        </p:nvSpPr>
        <p:spPr>
          <a:xfrm>
            <a:off x="9565536" y="183219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05717E-B932-BE44-B03E-4EC81AA63682}"/>
              </a:ext>
            </a:extLst>
          </p:cNvPr>
          <p:cNvGrpSpPr/>
          <p:nvPr/>
        </p:nvGrpSpPr>
        <p:grpSpPr>
          <a:xfrm>
            <a:off x="7678553" y="1690688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78539B-24D0-6C47-93FE-6F9E9D7224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0FCFA55-C10F-2142-A443-BA2C803D2EA6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35CF0D8-785A-2B4A-B6D8-C0D34D9F2D18}"/>
              </a:ext>
            </a:extLst>
          </p:cNvPr>
          <p:cNvSpPr/>
          <p:nvPr/>
        </p:nvSpPr>
        <p:spPr>
          <a:xfrm>
            <a:off x="838200" y="1789877"/>
            <a:ext cx="3802653" cy="279425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0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DCC2-EBBA-1E46-94C0-EE4C06A1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Passing </a:t>
            </a:r>
            <a:r>
              <a:rPr lang="en-US" err="1"/>
              <a:t>Args</a:t>
            </a:r>
            <a:r>
              <a:rPr lang="en-US"/>
              <a:t> in amd64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EB6F-DDB2-824B-87DA-1BA9EAC4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rdi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rsi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%r15 = XXXX</a:t>
            </a:r>
          </a:p>
          <a:p>
            <a:pPr marL="0" indent="0">
              <a:buNone/>
            </a:pP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endParaRPr lang="en-US" b="1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err="1">
                <a:latin typeface="Consolas" panose="020B0609020204030204" pitchFamily="49" charset="0"/>
                <a:cs typeface="Courier New" panose="02070309020205020404" pitchFamily="49" charset="0"/>
              </a:rPr>
              <a:t>setregid</a:t>
            </a: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(50001, 50001);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E1602-0C1C-BF4F-87C3-27DA95BFEC1B}"/>
              </a:ext>
            </a:extLst>
          </p:cNvPr>
          <p:cNvSpPr/>
          <p:nvPr/>
        </p:nvSpPr>
        <p:spPr>
          <a:xfrm>
            <a:off x="9565536" y="38825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1859D-8DA5-CB47-B497-E48A5709CD54}"/>
              </a:ext>
            </a:extLst>
          </p:cNvPr>
          <p:cNvSpPr/>
          <p:nvPr/>
        </p:nvSpPr>
        <p:spPr>
          <a:xfrm>
            <a:off x="9565538" y="4584137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4F0B2-6741-E84B-B0D8-0777EFFF9EE4}"/>
              </a:ext>
            </a:extLst>
          </p:cNvPr>
          <p:cNvSpPr/>
          <p:nvPr/>
        </p:nvSpPr>
        <p:spPr>
          <a:xfrm>
            <a:off x="9565536" y="1124058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5DEF9-00FC-1C42-A390-37BD514D2B26}"/>
              </a:ext>
            </a:extLst>
          </p:cNvPr>
          <p:cNvSpPr/>
          <p:nvPr/>
        </p:nvSpPr>
        <p:spPr>
          <a:xfrm>
            <a:off x="9565536" y="3194465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30576-2346-B94F-BA2A-7DB60FF8F6EC}"/>
              </a:ext>
            </a:extLst>
          </p:cNvPr>
          <p:cNvSpPr/>
          <p:nvPr/>
        </p:nvSpPr>
        <p:spPr>
          <a:xfrm>
            <a:off x="9565536" y="252719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695CA-C685-0E48-9D97-208FEBBBC159}"/>
              </a:ext>
            </a:extLst>
          </p:cNvPr>
          <p:cNvSpPr/>
          <p:nvPr/>
        </p:nvSpPr>
        <p:spPr>
          <a:xfrm>
            <a:off x="9565536" y="183219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05717E-B932-BE44-B03E-4EC81AA63682}"/>
              </a:ext>
            </a:extLst>
          </p:cNvPr>
          <p:cNvGrpSpPr/>
          <p:nvPr/>
        </p:nvGrpSpPr>
        <p:grpSpPr>
          <a:xfrm>
            <a:off x="7711210" y="1014974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78539B-24D0-6C47-93FE-6F9E9D7224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0FCFA55-C10F-2142-A443-BA2C803D2EA6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0F2545F-8656-2E48-9AA8-4F26837DBC66}"/>
              </a:ext>
            </a:extLst>
          </p:cNvPr>
          <p:cNvSpPr/>
          <p:nvPr/>
        </p:nvSpPr>
        <p:spPr>
          <a:xfrm>
            <a:off x="838200" y="1789877"/>
            <a:ext cx="3802653" cy="279425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3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EFE69-71CF-B040-A1D0-7B490234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</a:t>
            </a:r>
            <a:r>
              <a:rPr lang="en-US" err="1">
                <a:latin typeface="Consolas" panose="020B0609020204030204" pitchFamily="49" charset="0"/>
              </a:rPr>
              <a:t>execve</a:t>
            </a:r>
            <a:r>
              <a:rPr lang="en-US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7C82A-7515-9A4D-AC6C-10834ABFE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4800AD-1BB7-F546-B2C7-8B8A441D8D7C}"/>
              </a:ext>
            </a:extLst>
          </p:cNvPr>
          <p:cNvSpPr/>
          <p:nvPr/>
        </p:nvSpPr>
        <p:spPr>
          <a:xfrm>
            <a:off x="8602150" y="490876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ADDR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181E2-9595-1A46-9BF9-1D3A5B346D64}"/>
              </a:ext>
            </a:extLst>
          </p:cNvPr>
          <p:cNvSpPr/>
          <p:nvPr/>
        </p:nvSpPr>
        <p:spPr>
          <a:xfrm>
            <a:off x="8602152" y="5610334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61DC26-7DE3-DF44-9466-1EEBADDADC4C}"/>
              </a:ext>
            </a:extLst>
          </p:cNvPr>
          <p:cNvSpPr/>
          <p:nvPr/>
        </p:nvSpPr>
        <p:spPr>
          <a:xfrm>
            <a:off x="8602150" y="215025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rdx</a:t>
            </a:r>
            <a:r>
              <a:rPr lang="en-US"/>
              <a:t>, ret;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3D7B3-3128-AA4B-8D9E-9065617D8E2A}"/>
              </a:ext>
            </a:extLst>
          </p:cNvPr>
          <p:cNvSpPr/>
          <p:nvPr/>
        </p:nvSpPr>
        <p:spPr>
          <a:xfrm>
            <a:off x="8602150" y="4220662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E2DD7D-8C77-4946-B349-2608AFDB5EA4}"/>
              </a:ext>
            </a:extLst>
          </p:cNvPr>
          <p:cNvSpPr/>
          <p:nvPr/>
        </p:nvSpPr>
        <p:spPr>
          <a:xfrm>
            <a:off x="8602150" y="355338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5C8DF1-D99C-A244-95EB-AAD3945DB6F9}"/>
              </a:ext>
            </a:extLst>
          </p:cNvPr>
          <p:cNvSpPr/>
          <p:nvPr/>
        </p:nvSpPr>
        <p:spPr>
          <a:xfrm>
            <a:off x="8602150" y="285839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1278C-1672-8144-B72B-D6EF47677341}"/>
              </a:ext>
            </a:extLst>
          </p:cNvPr>
          <p:cNvSpPr/>
          <p:nvPr/>
        </p:nvSpPr>
        <p:spPr>
          <a:xfrm>
            <a:off x="8602150" y="14522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E8490A-A510-584C-93EA-A3B0AD073201}"/>
              </a:ext>
            </a:extLst>
          </p:cNvPr>
          <p:cNvSpPr/>
          <p:nvPr/>
        </p:nvSpPr>
        <p:spPr>
          <a:xfrm>
            <a:off x="8602150" y="734059"/>
            <a:ext cx="2333297" cy="701566"/>
          </a:xfrm>
          <a:prstGeom prst="rect">
            <a:avLst/>
          </a:prstGeom>
          <a:solidFill>
            <a:srgbClr val="000CFF"/>
          </a:solidFill>
          <a:ln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B6C7C-66EE-944B-9D5B-4CE166940817}"/>
              </a:ext>
            </a:extLst>
          </p:cNvPr>
          <p:cNvGrpSpPr/>
          <p:nvPr/>
        </p:nvGrpSpPr>
        <p:grpSpPr>
          <a:xfrm>
            <a:off x="6868314" y="6090945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0951C6-A790-6340-B132-6A4EB2B950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5F36FB9-0799-5E4B-884D-AC12ECFA9548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64608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EFE69-71CF-B040-A1D0-7B490234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</a:t>
            </a:r>
            <a:r>
              <a:rPr lang="en-US" err="1">
                <a:latin typeface="Consolas" panose="020B0609020204030204" pitchFamily="49" charset="0"/>
              </a:rPr>
              <a:t>execve</a:t>
            </a:r>
            <a:r>
              <a:rPr lang="en-US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7C82A-7515-9A4D-AC6C-10834ABFE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4800AD-1BB7-F546-B2C7-8B8A441D8D7C}"/>
              </a:ext>
            </a:extLst>
          </p:cNvPr>
          <p:cNvSpPr/>
          <p:nvPr/>
        </p:nvSpPr>
        <p:spPr>
          <a:xfrm>
            <a:off x="8602150" y="490876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ADDR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181E2-9595-1A46-9BF9-1D3A5B346D64}"/>
              </a:ext>
            </a:extLst>
          </p:cNvPr>
          <p:cNvSpPr/>
          <p:nvPr/>
        </p:nvSpPr>
        <p:spPr>
          <a:xfrm>
            <a:off x="8602152" y="5610334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61DC26-7DE3-DF44-9466-1EEBADDADC4C}"/>
              </a:ext>
            </a:extLst>
          </p:cNvPr>
          <p:cNvSpPr/>
          <p:nvPr/>
        </p:nvSpPr>
        <p:spPr>
          <a:xfrm>
            <a:off x="8602150" y="215025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rdx</a:t>
            </a:r>
            <a:r>
              <a:rPr lang="en-US"/>
              <a:t>, ret;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3D7B3-3128-AA4B-8D9E-9065617D8E2A}"/>
              </a:ext>
            </a:extLst>
          </p:cNvPr>
          <p:cNvSpPr/>
          <p:nvPr/>
        </p:nvSpPr>
        <p:spPr>
          <a:xfrm>
            <a:off x="8602150" y="4220662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E2DD7D-8C77-4946-B349-2608AFDB5EA4}"/>
              </a:ext>
            </a:extLst>
          </p:cNvPr>
          <p:cNvSpPr/>
          <p:nvPr/>
        </p:nvSpPr>
        <p:spPr>
          <a:xfrm>
            <a:off x="8602150" y="355338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5C8DF1-D99C-A244-95EB-AAD3945DB6F9}"/>
              </a:ext>
            </a:extLst>
          </p:cNvPr>
          <p:cNvSpPr/>
          <p:nvPr/>
        </p:nvSpPr>
        <p:spPr>
          <a:xfrm>
            <a:off x="8602150" y="285839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1278C-1672-8144-B72B-D6EF47677341}"/>
              </a:ext>
            </a:extLst>
          </p:cNvPr>
          <p:cNvSpPr/>
          <p:nvPr/>
        </p:nvSpPr>
        <p:spPr>
          <a:xfrm>
            <a:off x="8602150" y="14522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E8490A-A510-584C-93EA-A3B0AD073201}"/>
              </a:ext>
            </a:extLst>
          </p:cNvPr>
          <p:cNvSpPr/>
          <p:nvPr/>
        </p:nvSpPr>
        <p:spPr>
          <a:xfrm>
            <a:off x="8602150" y="734059"/>
            <a:ext cx="2333297" cy="701566"/>
          </a:xfrm>
          <a:prstGeom prst="rect">
            <a:avLst/>
          </a:prstGeom>
          <a:solidFill>
            <a:srgbClr val="000CFF"/>
          </a:solidFill>
          <a:ln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B6C7C-66EE-944B-9D5B-4CE166940817}"/>
              </a:ext>
            </a:extLst>
          </p:cNvPr>
          <p:cNvGrpSpPr/>
          <p:nvPr/>
        </p:nvGrpSpPr>
        <p:grpSpPr>
          <a:xfrm>
            <a:off x="6871319" y="5475397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0951C6-A790-6340-B132-6A4EB2B950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5F36FB9-0799-5E4B-884D-AC12ECFA9548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55327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EFE69-71CF-B040-A1D0-7B490234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</a:t>
            </a:r>
            <a:r>
              <a:rPr lang="en-US" err="1">
                <a:latin typeface="Consolas" panose="020B0609020204030204" pitchFamily="49" charset="0"/>
              </a:rPr>
              <a:t>execve</a:t>
            </a:r>
            <a:r>
              <a:rPr lang="en-US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7C82A-7515-9A4D-AC6C-10834ABFE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rdi</a:t>
            </a:r>
            <a:r>
              <a:rPr lang="en-US">
                <a:latin typeface="Consolas" panose="020B0609020204030204" pitchFamily="49" charset="0"/>
              </a:rPr>
              <a:t> = </a:t>
            </a:r>
            <a:r>
              <a:rPr lang="en-US" err="1">
                <a:latin typeface="Consolas" panose="020B0609020204030204" pitchFamily="49" charset="0"/>
              </a:rPr>
              <a:t>addr</a:t>
            </a:r>
            <a:r>
              <a:rPr lang="en-US">
                <a:latin typeface="Consolas" panose="020B0609020204030204" pitchFamily="49" charset="0"/>
              </a:rPr>
              <a:t> of “/bin/</a:t>
            </a:r>
            <a:r>
              <a:rPr lang="en-US" err="1">
                <a:latin typeface="Consolas" panose="020B0609020204030204" pitchFamily="49" charset="0"/>
              </a:rPr>
              <a:t>sh</a:t>
            </a:r>
            <a:r>
              <a:rPr lang="en-US">
                <a:latin typeface="Consolas" panose="020B0609020204030204" pitchFamily="49" charset="0"/>
              </a:rPr>
              <a:t>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4800AD-1BB7-F546-B2C7-8B8A441D8D7C}"/>
              </a:ext>
            </a:extLst>
          </p:cNvPr>
          <p:cNvSpPr/>
          <p:nvPr/>
        </p:nvSpPr>
        <p:spPr>
          <a:xfrm>
            <a:off x="8602150" y="490876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ADDR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181E2-9595-1A46-9BF9-1D3A5B346D64}"/>
              </a:ext>
            </a:extLst>
          </p:cNvPr>
          <p:cNvSpPr/>
          <p:nvPr/>
        </p:nvSpPr>
        <p:spPr>
          <a:xfrm>
            <a:off x="8602152" y="5610334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61DC26-7DE3-DF44-9466-1EEBADDADC4C}"/>
              </a:ext>
            </a:extLst>
          </p:cNvPr>
          <p:cNvSpPr/>
          <p:nvPr/>
        </p:nvSpPr>
        <p:spPr>
          <a:xfrm>
            <a:off x="8602150" y="215025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rdx</a:t>
            </a:r>
            <a:r>
              <a:rPr lang="en-US"/>
              <a:t>, ret;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3D7B3-3128-AA4B-8D9E-9065617D8E2A}"/>
              </a:ext>
            </a:extLst>
          </p:cNvPr>
          <p:cNvSpPr/>
          <p:nvPr/>
        </p:nvSpPr>
        <p:spPr>
          <a:xfrm>
            <a:off x="8602150" y="4220662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E2DD7D-8C77-4946-B349-2608AFDB5EA4}"/>
              </a:ext>
            </a:extLst>
          </p:cNvPr>
          <p:cNvSpPr/>
          <p:nvPr/>
        </p:nvSpPr>
        <p:spPr>
          <a:xfrm>
            <a:off x="8602150" y="355338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5C8DF1-D99C-A244-95EB-AAD3945DB6F9}"/>
              </a:ext>
            </a:extLst>
          </p:cNvPr>
          <p:cNvSpPr/>
          <p:nvPr/>
        </p:nvSpPr>
        <p:spPr>
          <a:xfrm>
            <a:off x="8602150" y="285839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1278C-1672-8144-B72B-D6EF47677341}"/>
              </a:ext>
            </a:extLst>
          </p:cNvPr>
          <p:cNvSpPr/>
          <p:nvPr/>
        </p:nvSpPr>
        <p:spPr>
          <a:xfrm>
            <a:off x="8602150" y="14522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E8490A-A510-584C-93EA-A3B0AD073201}"/>
              </a:ext>
            </a:extLst>
          </p:cNvPr>
          <p:cNvSpPr/>
          <p:nvPr/>
        </p:nvSpPr>
        <p:spPr>
          <a:xfrm>
            <a:off x="8602150" y="734059"/>
            <a:ext cx="2333297" cy="701566"/>
          </a:xfrm>
          <a:prstGeom prst="rect">
            <a:avLst/>
          </a:prstGeom>
          <a:solidFill>
            <a:srgbClr val="000CFF"/>
          </a:solidFill>
          <a:ln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B6C7C-66EE-944B-9D5B-4CE166940817}"/>
              </a:ext>
            </a:extLst>
          </p:cNvPr>
          <p:cNvGrpSpPr/>
          <p:nvPr/>
        </p:nvGrpSpPr>
        <p:grpSpPr>
          <a:xfrm>
            <a:off x="6757019" y="4720791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0951C6-A790-6340-B132-6A4EB2B950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5F36FB9-0799-5E4B-884D-AC12ECFA9548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08605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EFE69-71CF-B040-A1D0-7B490234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</a:t>
            </a:r>
            <a:r>
              <a:rPr lang="en-US" err="1">
                <a:latin typeface="Consolas" panose="020B0609020204030204" pitchFamily="49" charset="0"/>
              </a:rPr>
              <a:t>execve</a:t>
            </a:r>
            <a:r>
              <a:rPr lang="en-US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7C82A-7515-9A4D-AC6C-10834ABFE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rdi</a:t>
            </a:r>
            <a:r>
              <a:rPr lang="en-US">
                <a:latin typeface="Consolas" panose="020B0609020204030204" pitchFamily="49" charset="0"/>
              </a:rPr>
              <a:t> = </a:t>
            </a:r>
            <a:r>
              <a:rPr lang="en-US" err="1">
                <a:latin typeface="Consolas" panose="020B0609020204030204" pitchFamily="49" charset="0"/>
              </a:rPr>
              <a:t>addr</a:t>
            </a:r>
            <a:r>
              <a:rPr lang="en-US">
                <a:latin typeface="Consolas" panose="020B0609020204030204" pitchFamily="49" charset="0"/>
              </a:rPr>
              <a:t> of “/bin/</a:t>
            </a:r>
            <a:r>
              <a:rPr lang="en-US" err="1">
                <a:latin typeface="Consolas" panose="020B0609020204030204" pitchFamily="49" charset="0"/>
              </a:rPr>
              <a:t>sh</a:t>
            </a:r>
            <a:r>
              <a:rPr lang="en-US">
                <a:latin typeface="Consolas" panose="020B0609020204030204" pitchFamily="49" charset="0"/>
              </a:rPr>
              <a:t>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4800AD-1BB7-F546-B2C7-8B8A441D8D7C}"/>
              </a:ext>
            </a:extLst>
          </p:cNvPr>
          <p:cNvSpPr/>
          <p:nvPr/>
        </p:nvSpPr>
        <p:spPr>
          <a:xfrm>
            <a:off x="8602150" y="490876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ADDR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181E2-9595-1A46-9BF9-1D3A5B346D64}"/>
              </a:ext>
            </a:extLst>
          </p:cNvPr>
          <p:cNvSpPr/>
          <p:nvPr/>
        </p:nvSpPr>
        <p:spPr>
          <a:xfrm>
            <a:off x="8602152" y="5610334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61DC26-7DE3-DF44-9466-1EEBADDADC4C}"/>
              </a:ext>
            </a:extLst>
          </p:cNvPr>
          <p:cNvSpPr/>
          <p:nvPr/>
        </p:nvSpPr>
        <p:spPr>
          <a:xfrm>
            <a:off x="8602150" y="215025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rdx</a:t>
            </a:r>
            <a:r>
              <a:rPr lang="en-US"/>
              <a:t>, ret;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3D7B3-3128-AA4B-8D9E-9065617D8E2A}"/>
              </a:ext>
            </a:extLst>
          </p:cNvPr>
          <p:cNvSpPr/>
          <p:nvPr/>
        </p:nvSpPr>
        <p:spPr>
          <a:xfrm>
            <a:off x="8602150" y="4220662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E2DD7D-8C77-4946-B349-2608AFDB5EA4}"/>
              </a:ext>
            </a:extLst>
          </p:cNvPr>
          <p:cNvSpPr/>
          <p:nvPr/>
        </p:nvSpPr>
        <p:spPr>
          <a:xfrm>
            <a:off x="8602150" y="355338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5C8DF1-D99C-A244-95EB-AAD3945DB6F9}"/>
              </a:ext>
            </a:extLst>
          </p:cNvPr>
          <p:cNvSpPr/>
          <p:nvPr/>
        </p:nvSpPr>
        <p:spPr>
          <a:xfrm>
            <a:off x="8602150" y="285839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1278C-1672-8144-B72B-D6EF47677341}"/>
              </a:ext>
            </a:extLst>
          </p:cNvPr>
          <p:cNvSpPr/>
          <p:nvPr/>
        </p:nvSpPr>
        <p:spPr>
          <a:xfrm>
            <a:off x="8602150" y="14522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E8490A-A510-584C-93EA-A3B0AD073201}"/>
              </a:ext>
            </a:extLst>
          </p:cNvPr>
          <p:cNvSpPr/>
          <p:nvPr/>
        </p:nvSpPr>
        <p:spPr>
          <a:xfrm>
            <a:off x="8602150" y="734059"/>
            <a:ext cx="2333297" cy="701566"/>
          </a:xfrm>
          <a:prstGeom prst="rect">
            <a:avLst/>
          </a:prstGeom>
          <a:solidFill>
            <a:srgbClr val="000CFF"/>
          </a:solidFill>
          <a:ln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B6C7C-66EE-944B-9D5B-4CE166940817}"/>
              </a:ext>
            </a:extLst>
          </p:cNvPr>
          <p:cNvGrpSpPr/>
          <p:nvPr/>
        </p:nvGrpSpPr>
        <p:grpSpPr>
          <a:xfrm>
            <a:off x="6740690" y="4070287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0951C6-A790-6340-B132-6A4EB2B950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5F36FB9-0799-5E4B-884D-AC12ECFA9548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95507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EFE69-71CF-B040-A1D0-7B490234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</a:t>
            </a:r>
            <a:r>
              <a:rPr lang="en-US" err="1">
                <a:latin typeface="Consolas" panose="020B0609020204030204" pitchFamily="49" charset="0"/>
              </a:rPr>
              <a:t>execve</a:t>
            </a:r>
            <a:r>
              <a:rPr lang="en-US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7C82A-7515-9A4D-AC6C-10834ABFE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rdi</a:t>
            </a:r>
            <a:r>
              <a:rPr lang="en-US">
                <a:latin typeface="Consolas" panose="020B0609020204030204" pitchFamily="49" charset="0"/>
              </a:rPr>
              <a:t> = </a:t>
            </a:r>
            <a:r>
              <a:rPr lang="en-US" err="1">
                <a:latin typeface="Consolas" panose="020B0609020204030204" pitchFamily="49" charset="0"/>
              </a:rPr>
              <a:t>addr</a:t>
            </a:r>
            <a:r>
              <a:rPr lang="en-US">
                <a:latin typeface="Consolas" panose="020B0609020204030204" pitchFamily="49" charset="0"/>
              </a:rPr>
              <a:t> of “/bin/</a:t>
            </a:r>
            <a:r>
              <a:rPr lang="en-US" err="1">
                <a:latin typeface="Consolas" panose="020B0609020204030204" pitchFamily="49" charset="0"/>
              </a:rPr>
              <a:t>sh</a:t>
            </a:r>
            <a:r>
              <a:rPr lang="en-US">
                <a:latin typeface="Consolas" panose="020B0609020204030204" pitchFamily="49" charset="0"/>
              </a:rPr>
              <a:t>”</a:t>
            </a:r>
          </a:p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rsi</a:t>
            </a:r>
            <a:r>
              <a:rPr lang="en-US">
                <a:latin typeface="Consolas" panose="020B0609020204030204" pitchFamily="49" charset="0"/>
              </a:rPr>
              <a:t> = 0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</a:rPr>
              <a:t>r15 = 0     // Don’t care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4800AD-1BB7-F546-B2C7-8B8A441D8D7C}"/>
              </a:ext>
            </a:extLst>
          </p:cNvPr>
          <p:cNvSpPr/>
          <p:nvPr/>
        </p:nvSpPr>
        <p:spPr>
          <a:xfrm>
            <a:off x="8602150" y="490876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ADDR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181E2-9595-1A46-9BF9-1D3A5B346D64}"/>
              </a:ext>
            </a:extLst>
          </p:cNvPr>
          <p:cNvSpPr/>
          <p:nvPr/>
        </p:nvSpPr>
        <p:spPr>
          <a:xfrm>
            <a:off x="8602152" y="5610334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61DC26-7DE3-DF44-9466-1EEBADDADC4C}"/>
              </a:ext>
            </a:extLst>
          </p:cNvPr>
          <p:cNvSpPr/>
          <p:nvPr/>
        </p:nvSpPr>
        <p:spPr>
          <a:xfrm>
            <a:off x="8602150" y="215025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rdx</a:t>
            </a:r>
            <a:r>
              <a:rPr lang="en-US"/>
              <a:t>, ret;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3D7B3-3128-AA4B-8D9E-9065617D8E2A}"/>
              </a:ext>
            </a:extLst>
          </p:cNvPr>
          <p:cNvSpPr/>
          <p:nvPr/>
        </p:nvSpPr>
        <p:spPr>
          <a:xfrm>
            <a:off x="8602150" y="4220662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E2DD7D-8C77-4946-B349-2608AFDB5EA4}"/>
              </a:ext>
            </a:extLst>
          </p:cNvPr>
          <p:cNvSpPr/>
          <p:nvPr/>
        </p:nvSpPr>
        <p:spPr>
          <a:xfrm>
            <a:off x="8602150" y="355338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5C8DF1-D99C-A244-95EB-AAD3945DB6F9}"/>
              </a:ext>
            </a:extLst>
          </p:cNvPr>
          <p:cNvSpPr/>
          <p:nvPr/>
        </p:nvSpPr>
        <p:spPr>
          <a:xfrm>
            <a:off x="8602150" y="285839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1278C-1672-8144-B72B-D6EF47677341}"/>
              </a:ext>
            </a:extLst>
          </p:cNvPr>
          <p:cNvSpPr/>
          <p:nvPr/>
        </p:nvSpPr>
        <p:spPr>
          <a:xfrm>
            <a:off x="8602150" y="14522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E8490A-A510-584C-93EA-A3B0AD073201}"/>
              </a:ext>
            </a:extLst>
          </p:cNvPr>
          <p:cNvSpPr/>
          <p:nvPr/>
        </p:nvSpPr>
        <p:spPr>
          <a:xfrm>
            <a:off x="8602150" y="734059"/>
            <a:ext cx="2333297" cy="701566"/>
          </a:xfrm>
          <a:prstGeom prst="rect">
            <a:avLst/>
          </a:prstGeom>
          <a:solidFill>
            <a:srgbClr val="000CFF"/>
          </a:solidFill>
          <a:ln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B6C7C-66EE-944B-9D5B-4CE166940817}"/>
              </a:ext>
            </a:extLst>
          </p:cNvPr>
          <p:cNvGrpSpPr/>
          <p:nvPr/>
        </p:nvGrpSpPr>
        <p:grpSpPr>
          <a:xfrm>
            <a:off x="6577405" y="2667155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0951C6-A790-6340-B132-6A4EB2B950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5F36FB9-0799-5E4B-884D-AC12ECFA9548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31000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EFE69-71CF-B040-A1D0-7B490234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</a:t>
            </a:r>
            <a:r>
              <a:rPr lang="en-US" err="1">
                <a:latin typeface="Consolas" panose="020B0609020204030204" pitchFamily="49" charset="0"/>
              </a:rPr>
              <a:t>execve</a:t>
            </a:r>
            <a:r>
              <a:rPr lang="en-US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7C82A-7515-9A4D-AC6C-10834ABFE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rdi</a:t>
            </a:r>
            <a:r>
              <a:rPr lang="en-US">
                <a:latin typeface="Consolas" panose="020B0609020204030204" pitchFamily="49" charset="0"/>
              </a:rPr>
              <a:t> = </a:t>
            </a:r>
            <a:r>
              <a:rPr lang="en-US" err="1">
                <a:latin typeface="Consolas" panose="020B0609020204030204" pitchFamily="49" charset="0"/>
              </a:rPr>
              <a:t>addr</a:t>
            </a:r>
            <a:r>
              <a:rPr lang="en-US">
                <a:latin typeface="Consolas" panose="020B0609020204030204" pitchFamily="49" charset="0"/>
              </a:rPr>
              <a:t> of “/bin/</a:t>
            </a:r>
            <a:r>
              <a:rPr lang="en-US" err="1">
                <a:latin typeface="Consolas" panose="020B0609020204030204" pitchFamily="49" charset="0"/>
              </a:rPr>
              <a:t>sh</a:t>
            </a:r>
            <a:r>
              <a:rPr lang="en-US">
                <a:latin typeface="Consolas" panose="020B0609020204030204" pitchFamily="49" charset="0"/>
              </a:rPr>
              <a:t>”</a:t>
            </a:r>
          </a:p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rsi</a:t>
            </a:r>
            <a:r>
              <a:rPr lang="en-US">
                <a:latin typeface="Consolas" panose="020B0609020204030204" pitchFamily="49" charset="0"/>
              </a:rPr>
              <a:t> = 0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</a:rPr>
              <a:t>r15 = 0     // Don’t care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4800AD-1BB7-F546-B2C7-8B8A441D8D7C}"/>
              </a:ext>
            </a:extLst>
          </p:cNvPr>
          <p:cNvSpPr/>
          <p:nvPr/>
        </p:nvSpPr>
        <p:spPr>
          <a:xfrm>
            <a:off x="8602150" y="490876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ADDR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181E2-9595-1A46-9BF9-1D3A5B346D64}"/>
              </a:ext>
            </a:extLst>
          </p:cNvPr>
          <p:cNvSpPr/>
          <p:nvPr/>
        </p:nvSpPr>
        <p:spPr>
          <a:xfrm>
            <a:off x="8602152" y="5610334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61DC26-7DE3-DF44-9466-1EEBADDADC4C}"/>
              </a:ext>
            </a:extLst>
          </p:cNvPr>
          <p:cNvSpPr/>
          <p:nvPr/>
        </p:nvSpPr>
        <p:spPr>
          <a:xfrm>
            <a:off x="8602150" y="215025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rdx</a:t>
            </a:r>
            <a:r>
              <a:rPr lang="en-US"/>
              <a:t>, ret;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3D7B3-3128-AA4B-8D9E-9065617D8E2A}"/>
              </a:ext>
            </a:extLst>
          </p:cNvPr>
          <p:cNvSpPr/>
          <p:nvPr/>
        </p:nvSpPr>
        <p:spPr>
          <a:xfrm>
            <a:off x="8602150" y="4220662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E2DD7D-8C77-4946-B349-2608AFDB5EA4}"/>
              </a:ext>
            </a:extLst>
          </p:cNvPr>
          <p:cNvSpPr/>
          <p:nvPr/>
        </p:nvSpPr>
        <p:spPr>
          <a:xfrm>
            <a:off x="8602150" y="355338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5C8DF1-D99C-A244-95EB-AAD3945DB6F9}"/>
              </a:ext>
            </a:extLst>
          </p:cNvPr>
          <p:cNvSpPr/>
          <p:nvPr/>
        </p:nvSpPr>
        <p:spPr>
          <a:xfrm>
            <a:off x="8602150" y="285839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1278C-1672-8144-B72B-D6EF47677341}"/>
              </a:ext>
            </a:extLst>
          </p:cNvPr>
          <p:cNvSpPr/>
          <p:nvPr/>
        </p:nvSpPr>
        <p:spPr>
          <a:xfrm>
            <a:off x="8602150" y="14522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E8490A-A510-584C-93EA-A3B0AD073201}"/>
              </a:ext>
            </a:extLst>
          </p:cNvPr>
          <p:cNvSpPr/>
          <p:nvPr/>
        </p:nvSpPr>
        <p:spPr>
          <a:xfrm>
            <a:off x="8602150" y="734059"/>
            <a:ext cx="2333297" cy="701566"/>
          </a:xfrm>
          <a:prstGeom prst="rect">
            <a:avLst/>
          </a:prstGeom>
          <a:solidFill>
            <a:srgbClr val="000CFF"/>
          </a:solidFill>
          <a:ln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B6C7C-66EE-944B-9D5B-4CE166940817}"/>
              </a:ext>
            </a:extLst>
          </p:cNvPr>
          <p:cNvGrpSpPr/>
          <p:nvPr/>
        </p:nvGrpSpPr>
        <p:grpSpPr>
          <a:xfrm>
            <a:off x="6675376" y="1965589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0951C6-A790-6340-B132-6A4EB2B950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5F36FB9-0799-5E4B-884D-AC12ECFA9548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65038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EFE69-71CF-B040-A1D0-7B490234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</a:t>
            </a:r>
            <a:r>
              <a:rPr lang="en-US" err="1">
                <a:latin typeface="Consolas" panose="020B0609020204030204" pitchFamily="49" charset="0"/>
              </a:rPr>
              <a:t>execve</a:t>
            </a:r>
            <a:r>
              <a:rPr lang="en-US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7C82A-7515-9A4D-AC6C-10834ABFE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rdi</a:t>
            </a:r>
            <a:r>
              <a:rPr lang="en-US">
                <a:latin typeface="Consolas" panose="020B0609020204030204" pitchFamily="49" charset="0"/>
              </a:rPr>
              <a:t> = </a:t>
            </a:r>
            <a:r>
              <a:rPr lang="en-US" err="1">
                <a:latin typeface="Consolas" panose="020B0609020204030204" pitchFamily="49" charset="0"/>
              </a:rPr>
              <a:t>addr</a:t>
            </a:r>
            <a:r>
              <a:rPr lang="en-US">
                <a:latin typeface="Consolas" panose="020B0609020204030204" pitchFamily="49" charset="0"/>
              </a:rPr>
              <a:t> of “/bin/</a:t>
            </a:r>
            <a:r>
              <a:rPr lang="en-US" err="1">
                <a:latin typeface="Consolas" panose="020B0609020204030204" pitchFamily="49" charset="0"/>
              </a:rPr>
              <a:t>sh</a:t>
            </a:r>
            <a:r>
              <a:rPr lang="en-US">
                <a:latin typeface="Consolas" panose="020B0609020204030204" pitchFamily="49" charset="0"/>
              </a:rPr>
              <a:t>”</a:t>
            </a:r>
          </a:p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rsi</a:t>
            </a:r>
            <a:r>
              <a:rPr lang="en-US">
                <a:latin typeface="Consolas" panose="020B0609020204030204" pitchFamily="49" charset="0"/>
              </a:rPr>
              <a:t> = 0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</a:rPr>
              <a:t>r15 = 0     // Don’t care</a:t>
            </a:r>
          </a:p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rdx</a:t>
            </a:r>
            <a:r>
              <a:rPr lang="en-US">
                <a:latin typeface="Consolas" panose="020B0609020204030204" pitchFamily="49" charset="0"/>
              </a:rPr>
              <a:t> = 0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4800AD-1BB7-F546-B2C7-8B8A441D8D7C}"/>
              </a:ext>
            </a:extLst>
          </p:cNvPr>
          <p:cNvSpPr/>
          <p:nvPr/>
        </p:nvSpPr>
        <p:spPr>
          <a:xfrm>
            <a:off x="8602150" y="490876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ADDR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181E2-9595-1A46-9BF9-1D3A5B346D64}"/>
              </a:ext>
            </a:extLst>
          </p:cNvPr>
          <p:cNvSpPr/>
          <p:nvPr/>
        </p:nvSpPr>
        <p:spPr>
          <a:xfrm>
            <a:off x="8602152" y="5610334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61DC26-7DE3-DF44-9466-1EEBADDADC4C}"/>
              </a:ext>
            </a:extLst>
          </p:cNvPr>
          <p:cNvSpPr/>
          <p:nvPr/>
        </p:nvSpPr>
        <p:spPr>
          <a:xfrm>
            <a:off x="8602150" y="215025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rdx</a:t>
            </a:r>
            <a:r>
              <a:rPr lang="en-US"/>
              <a:t>, ret;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3D7B3-3128-AA4B-8D9E-9065617D8E2A}"/>
              </a:ext>
            </a:extLst>
          </p:cNvPr>
          <p:cNvSpPr/>
          <p:nvPr/>
        </p:nvSpPr>
        <p:spPr>
          <a:xfrm>
            <a:off x="8602150" y="4220662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E2DD7D-8C77-4946-B349-2608AFDB5EA4}"/>
              </a:ext>
            </a:extLst>
          </p:cNvPr>
          <p:cNvSpPr/>
          <p:nvPr/>
        </p:nvSpPr>
        <p:spPr>
          <a:xfrm>
            <a:off x="8602150" y="355338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5C8DF1-D99C-A244-95EB-AAD3945DB6F9}"/>
              </a:ext>
            </a:extLst>
          </p:cNvPr>
          <p:cNvSpPr/>
          <p:nvPr/>
        </p:nvSpPr>
        <p:spPr>
          <a:xfrm>
            <a:off x="8602150" y="285839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1278C-1672-8144-B72B-D6EF47677341}"/>
              </a:ext>
            </a:extLst>
          </p:cNvPr>
          <p:cNvSpPr/>
          <p:nvPr/>
        </p:nvSpPr>
        <p:spPr>
          <a:xfrm>
            <a:off x="8602150" y="14522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E8490A-A510-584C-93EA-A3B0AD073201}"/>
              </a:ext>
            </a:extLst>
          </p:cNvPr>
          <p:cNvSpPr/>
          <p:nvPr/>
        </p:nvSpPr>
        <p:spPr>
          <a:xfrm>
            <a:off x="8602150" y="734059"/>
            <a:ext cx="2333297" cy="701566"/>
          </a:xfrm>
          <a:prstGeom prst="rect">
            <a:avLst/>
          </a:prstGeom>
          <a:solidFill>
            <a:srgbClr val="000CFF"/>
          </a:solidFill>
          <a:ln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B6C7C-66EE-944B-9D5B-4CE166940817}"/>
              </a:ext>
            </a:extLst>
          </p:cNvPr>
          <p:cNvGrpSpPr/>
          <p:nvPr/>
        </p:nvGrpSpPr>
        <p:grpSpPr>
          <a:xfrm>
            <a:off x="6675376" y="1250959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0951C6-A790-6340-B132-6A4EB2B950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5F36FB9-0799-5E4B-884D-AC12ECFA9548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95415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EFE69-71CF-B040-A1D0-7B490234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</a:t>
            </a:r>
            <a:r>
              <a:rPr lang="en-US" err="1">
                <a:latin typeface="Consolas" panose="020B0609020204030204" pitchFamily="49" charset="0"/>
              </a:rPr>
              <a:t>execve</a:t>
            </a:r>
            <a:r>
              <a:rPr lang="en-US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7C82A-7515-9A4D-AC6C-10834ABFE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rdi</a:t>
            </a:r>
            <a:r>
              <a:rPr lang="en-US">
                <a:latin typeface="Consolas" panose="020B0609020204030204" pitchFamily="49" charset="0"/>
              </a:rPr>
              <a:t> = </a:t>
            </a:r>
            <a:r>
              <a:rPr lang="en-US" err="1">
                <a:latin typeface="Consolas" panose="020B0609020204030204" pitchFamily="49" charset="0"/>
              </a:rPr>
              <a:t>addr</a:t>
            </a:r>
            <a:r>
              <a:rPr lang="en-US">
                <a:latin typeface="Consolas" panose="020B0609020204030204" pitchFamily="49" charset="0"/>
              </a:rPr>
              <a:t> of “/bin/</a:t>
            </a:r>
            <a:r>
              <a:rPr lang="en-US" err="1">
                <a:latin typeface="Consolas" panose="020B0609020204030204" pitchFamily="49" charset="0"/>
              </a:rPr>
              <a:t>sh</a:t>
            </a:r>
            <a:r>
              <a:rPr lang="en-US">
                <a:latin typeface="Consolas" panose="020B0609020204030204" pitchFamily="49" charset="0"/>
              </a:rPr>
              <a:t>”</a:t>
            </a:r>
          </a:p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rsi</a:t>
            </a:r>
            <a:r>
              <a:rPr lang="en-US">
                <a:latin typeface="Consolas" panose="020B0609020204030204" pitchFamily="49" charset="0"/>
              </a:rPr>
              <a:t> = 0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</a:rPr>
              <a:t>r15 = 0     // Don’t care</a:t>
            </a:r>
          </a:p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rdx</a:t>
            </a:r>
            <a:r>
              <a:rPr lang="en-US">
                <a:latin typeface="Consolas" panose="020B0609020204030204" pitchFamily="49" charset="0"/>
              </a:rPr>
              <a:t> = 0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execve</a:t>
            </a:r>
            <a:r>
              <a:rPr lang="en-US">
                <a:latin typeface="Consolas" panose="020B0609020204030204" pitchFamily="49" charset="0"/>
              </a:rPr>
              <a:t>(“/bin/</a:t>
            </a:r>
            <a:r>
              <a:rPr lang="en-US" err="1">
                <a:latin typeface="Consolas" panose="020B0609020204030204" pitchFamily="49" charset="0"/>
              </a:rPr>
              <a:t>sh</a:t>
            </a:r>
            <a:r>
              <a:rPr lang="en-US">
                <a:latin typeface="Consolas" panose="020B0609020204030204" pitchFamily="49" charset="0"/>
              </a:rPr>
              <a:t>”, 0, 0)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4800AD-1BB7-F546-B2C7-8B8A441D8D7C}"/>
              </a:ext>
            </a:extLst>
          </p:cNvPr>
          <p:cNvSpPr/>
          <p:nvPr/>
        </p:nvSpPr>
        <p:spPr>
          <a:xfrm>
            <a:off x="8602150" y="490876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ADDR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181E2-9595-1A46-9BF9-1D3A5B346D64}"/>
              </a:ext>
            </a:extLst>
          </p:cNvPr>
          <p:cNvSpPr/>
          <p:nvPr/>
        </p:nvSpPr>
        <p:spPr>
          <a:xfrm>
            <a:off x="8602152" y="5610334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61DC26-7DE3-DF44-9466-1EEBADDADC4C}"/>
              </a:ext>
            </a:extLst>
          </p:cNvPr>
          <p:cNvSpPr/>
          <p:nvPr/>
        </p:nvSpPr>
        <p:spPr>
          <a:xfrm>
            <a:off x="8602150" y="215025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rdx</a:t>
            </a:r>
            <a:r>
              <a:rPr lang="en-US"/>
              <a:t>, ret;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3D7B3-3128-AA4B-8D9E-9065617D8E2A}"/>
              </a:ext>
            </a:extLst>
          </p:cNvPr>
          <p:cNvSpPr/>
          <p:nvPr/>
        </p:nvSpPr>
        <p:spPr>
          <a:xfrm>
            <a:off x="8602150" y="4220662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E2DD7D-8C77-4946-B349-2608AFDB5EA4}"/>
              </a:ext>
            </a:extLst>
          </p:cNvPr>
          <p:cNvSpPr/>
          <p:nvPr/>
        </p:nvSpPr>
        <p:spPr>
          <a:xfrm>
            <a:off x="8602150" y="355338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5C8DF1-D99C-A244-95EB-AAD3945DB6F9}"/>
              </a:ext>
            </a:extLst>
          </p:cNvPr>
          <p:cNvSpPr/>
          <p:nvPr/>
        </p:nvSpPr>
        <p:spPr>
          <a:xfrm>
            <a:off x="8602150" y="285839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1278C-1672-8144-B72B-D6EF47677341}"/>
              </a:ext>
            </a:extLst>
          </p:cNvPr>
          <p:cNvSpPr/>
          <p:nvPr/>
        </p:nvSpPr>
        <p:spPr>
          <a:xfrm>
            <a:off x="8602150" y="14522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E8490A-A510-584C-93EA-A3B0AD073201}"/>
              </a:ext>
            </a:extLst>
          </p:cNvPr>
          <p:cNvSpPr/>
          <p:nvPr/>
        </p:nvSpPr>
        <p:spPr>
          <a:xfrm>
            <a:off x="8602150" y="734059"/>
            <a:ext cx="2333297" cy="701566"/>
          </a:xfrm>
          <a:prstGeom prst="rect">
            <a:avLst/>
          </a:prstGeom>
          <a:solidFill>
            <a:srgbClr val="000CFF"/>
          </a:solidFill>
          <a:ln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B6C7C-66EE-944B-9D5B-4CE166940817}"/>
              </a:ext>
            </a:extLst>
          </p:cNvPr>
          <p:cNvGrpSpPr/>
          <p:nvPr/>
        </p:nvGrpSpPr>
        <p:grpSpPr>
          <a:xfrm>
            <a:off x="6659048" y="549393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0951C6-A790-6340-B132-6A4EB2B950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5F36FB9-0799-5E4B-884D-AC12ECFA9548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714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41D12-9BE0-CC49-958F-590676EE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types of ASLR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C79D7-29C2-0F4A-91E9-D60A8D41C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Normal</a:t>
            </a:r>
          </a:p>
          <a:p>
            <a:pPr lvl="1"/>
            <a:r>
              <a:rPr lang="en-US"/>
              <a:t>We call this non-PIE (Position Independent Executable)</a:t>
            </a:r>
          </a:p>
          <a:p>
            <a:pPr lvl="1"/>
            <a:r>
              <a:rPr lang="en-US"/>
              <a:t>Your program code (TEXT or .txt) address will be always at the fixed location</a:t>
            </a:r>
          </a:p>
          <a:p>
            <a:pPr lvl="2"/>
            <a:r>
              <a:rPr lang="en-US"/>
              <a:t>i.e., addresses that you see in GDB is the address on the execution</a:t>
            </a:r>
          </a:p>
          <a:p>
            <a:endParaRPr lang="en-US"/>
          </a:p>
          <a:p>
            <a:pPr lvl="1"/>
            <a:r>
              <a:rPr lang="en-US" i="1"/>
              <a:t>Library</a:t>
            </a:r>
            <a:r>
              <a:rPr lang="en-US"/>
              <a:t>, </a:t>
            </a:r>
            <a:r>
              <a:rPr lang="en-US" i="1"/>
              <a:t>heap</a:t>
            </a:r>
            <a:r>
              <a:rPr lang="en-US"/>
              <a:t>, and </a:t>
            </a:r>
            <a:r>
              <a:rPr lang="en-US" i="1"/>
              <a:t>stack</a:t>
            </a:r>
            <a:r>
              <a:rPr lang="en-US"/>
              <a:t> are all randomized.</a:t>
            </a:r>
          </a:p>
          <a:p>
            <a:pPr lvl="1"/>
            <a:endParaRPr lang="en-US"/>
          </a:p>
          <a:p>
            <a:r>
              <a:rPr lang="en-US"/>
              <a:t>PIE (Position Independent Executable)</a:t>
            </a:r>
          </a:p>
          <a:p>
            <a:pPr lvl="1"/>
            <a:r>
              <a:rPr lang="en-US"/>
              <a:t>Your program code (TEXT or .txt) will also be randomized in each time of execution</a:t>
            </a:r>
          </a:p>
          <a:p>
            <a:pPr lvl="1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6BB295-46C3-C540-9A81-5CDA90951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401" y="3429000"/>
            <a:ext cx="4470400" cy="393700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6A5F2673-7FE6-9245-AC12-647787395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201" y="6018213"/>
            <a:ext cx="3327400" cy="3175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F1048F0-7CD0-0144-9057-5C249B2F0CE5}"/>
              </a:ext>
            </a:extLst>
          </p:cNvPr>
          <p:cNvSpPr/>
          <p:nvPr/>
        </p:nvSpPr>
        <p:spPr>
          <a:xfrm>
            <a:off x="783982" y="1760824"/>
            <a:ext cx="10383218" cy="2659975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2831B0-73CE-244F-B75F-5A8B34ED83E0}"/>
              </a:ext>
            </a:extLst>
          </p:cNvPr>
          <p:cNvSpPr/>
          <p:nvPr/>
        </p:nvSpPr>
        <p:spPr>
          <a:xfrm>
            <a:off x="10393281" y="1602074"/>
            <a:ext cx="1071127" cy="52322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67173CA0-E62B-FA4C-8C8A-B47A495F3E64}"/>
              </a:ext>
            </a:extLst>
          </p:cNvPr>
          <p:cNvSpPr/>
          <p:nvPr/>
        </p:nvSpPr>
        <p:spPr>
          <a:xfrm>
            <a:off x="7868925" y="421226"/>
            <a:ext cx="3395165" cy="786676"/>
          </a:xfrm>
          <a:prstGeom prst="wedgeRectCallout">
            <a:avLst>
              <a:gd name="adj1" fmla="val -92188"/>
              <a:gd name="adj2" fmla="val 348966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C00000"/>
                </a:solidFill>
              </a:rPr>
              <a:t>Not ALL segments are </a:t>
            </a:r>
          </a:p>
          <a:p>
            <a:pPr algn="ctr"/>
            <a:r>
              <a:rPr lang="en-US" sz="2800">
                <a:solidFill>
                  <a:srgbClr val="C00000"/>
                </a:solidFill>
              </a:rPr>
              <a:t>randomized</a:t>
            </a:r>
          </a:p>
        </p:txBody>
      </p:sp>
    </p:spTree>
    <p:extLst>
      <p:ext uri="{BB962C8B-B14F-4D97-AF65-F5344CB8AC3E}">
        <p14:creationId xmlns:p14="http://schemas.microsoft.com/office/powerpoint/2010/main" val="195915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600CC-4EBB-DD4A-8D53-3EEBAA4C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Exploit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21CA8-D111-F34E-81C6-9A13D2907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B01517-5879-E04C-98FD-4E0F71923917}"/>
              </a:ext>
            </a:extLst>
          </p:cNvPr>
          <p:cNvSpPr/>
          <p:nvPr/>
        </p:nvSpPr>
        <p:spPr>
          <a:xfrm>
            <a:off x="8536835" y="4851912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90F6B1-B735-544E-B50F-A167382DB142}"/>
              </a:ext>
            </a:extLst>
          </p:cNvPr>
          <p:cNvSpPr/>
          <p:nvPr/>
        </p:nvSpPr>
        <p:spPr>
          <a:xfrm>
            <a:off x="8536838" y="5169729"/>
            <a:ext cx="2333297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1C49E5-D95A-824A-96A3-7BF7A7B712BD}"/>
              </a:ext>
            </a:extLst>
          </p:cNvPr>
          <p:cNvSpPr/>
          <p:nvPr/>
        </p:nvSpPr>
        <p:spPr>
          <a:xfrm>
            <a:off x="8536835" y="3421281"/>
            <a:ext cx="2333297" cy="3657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AA06C4-8B75-9F4B-AEE6-9ED859745DE0}"/>
              </a:ext>
            </a:extLst>
          </p:cNvPr>
          <p:cNvSpPr/>
          <p:nvPr/>
        </p:nvSpPr>
        <p:spPr>
          <a:xfrm>
            <a:off x="8536835" y="4485108"/>
            <a:ext cx="2333297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DE45B1-AC1E-BF4E-A91B-203B77A22B1B}"/>
              </a:ext>
            </a:extLst>
          </p:cNvPr>
          <p:cNvSpPr/>
          <p:nvPr/>
        </p:nvSpPr>
        <p:spPr>
          <a:xfrm>
            <a:off x="8536835" y="4118826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92FAA0-B1A8-4F4C-B058-52C47FE24202}"/>
              </a:ext>
            </a:extLst>
          </p:cNvPr>
          <p:cNvSpPr/>
          <p:nvPr/>
        </p:nvSpPr>
        <p:spPr>
          <a:xfrm>
            <a:off x="8536835" y="3773595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32F91B-C693-CA46-8DDD-E5BDC88B9142}"/>
              </a:ext>
            </a:extLst>
          </p:cNvPr>
          <p:cNvSpPr/>
          <p:nvPr/>
        </p:nvSpPr>
        <p:spPr>
          <a:xfrm>
            <a:off x="8536834" y="2697746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ADDR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86859B-C12B-A448-830A-E3F45003CF2B}"/>
              </a:ext>
            </a:extLst>
          </p:cNvPr>
          <p:cNvSpPr/>
          <p:nvPr/>
        </p:nvSpPr>
        <p:spPr>
          <a:xfrm>
            <a:off x="8536834" y="3048798"/>
            <a:ext cx="2333297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DEA36D-B91F-164C-AD28-CFD17646CF6B}"/>
              </a:ext>
            </a:extLst>
          </p:cNvPr>
          <p:cNvSpPr/>
          <p:nvPr/>
        </p:nvSpPr>
        <p:spPr>
          <a:xfrm>
            <a:off x="8536830" y="1231248"/>
            <a:ext cx="2333297" cy="3657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rdx</a:t>
            </a:r>
            <a:r>
              <a:rPr lang="en-US"/>
              <a:t>, ret;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76B85B-73D5-B942-8BEB-36A33920A1DB}"/>
              </a:ext>
            </a:extLst>
          </p:cNvPr>
          <p:cNvSpPr/>
          <p:nvPr/>
        </p:nvSpPr>
        <p:spPr>
          <a:xfrm>
            <a:off x="8536833" y="2352515"/>
            <a:ext cx="2333297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EDC290-6F54-3747-B0CE-CAA13CA1920C}"/>
              </a:ext>
            </a:extLst>
          </p:cNvPr>
          <p:cNvSpPr/>
          <p:nvPr/>
        </p:nvSpPr>
        <p:spPr>
          <a:xfrm>
            <a:off x="8536832" y="1978770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B7D813-77EE-D84B-AEFD-032C980A3B00}"/>
              </a:ext>
            </a:extLst>
          </p:cNvPr>
          <p:cNvSpPr/>
          <p:nvPr/>
        </p:nvSpPr>
        <p:spPr>
          <a:xfrm>
            <a:off x="8536831" y="1611444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61C313-19EE-7949-BA96-ED744C56D2F5}"/>
              </a:ext>
            </a:extLst>
          </p:cNvPr>
          <p:cNvSpPr/>
          <p:nvPr/>
        </p:nvSpPr>
        <p:spPr>
          <a:xfrm>
            <a:off x="8536829" y="857461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02FBFF-352F-0043-A736-013475CB561E}"/>
              </a:ext>
            </a:extLst>
          </p:cNvPr>
          <p:cNvSpPr/>
          <p:nvPr/>
        </p:nvSpPr>
        <p:spPr>
          <a:xfrm>
            <a:off x="8536829" y="498157"/>
            <a:ext cx="2333297" cy="365760"/>
          </a:xfrm>
          <a:prstGeom prst="rect">
            <a:avLst/>
          </a:prstGeom>
          <a:solidFill>
            <a:srgbClr val="000CFF"/>
          </a:solidFill>
          <a:ln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4762474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78EE-864F-CA4B-BD61-AD525414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ROP-2-32 and ROP-2-64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8603D-1956-DC4E-97E2-9AD866BCA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Task</a:t>
            </a:r>
          </a:p>
          <a:p>
            <a:pPr lvl="1"/>
            <a:r>
              <a:rPr lang="en-US"/>
              <a:t>Call open(), read(), write() (or </a:t>
            </a:r>
            <a:r>
              <a:rPr lang="en-US" err="1"/>
              <a:t>printf</a:t>
            </a:r>
            <a:r>
              <a:rPr lang="en-US"/>
              <a:t>()) by building ROP chain</a:t>
            </a:r>
          </a:p>
          <a:p>
            <a:pPr lvl="1"/>
            <a:r>
              <a:rPr lang="en-US"/>
              <a:t>Very similar to DEP-3, but requires argument pops</a:t>
            </a:r>
          </a:p>
          <a:p>
            <a:pPr lvl="1"/>
            <a:endParaRPr lang="en-US"/>
          </a:p>
          <a:p>
            <a:r>
              <a:rPr lang="en-US"/>
              <a:t>Use tool</a:t>
            </a:r>
          </a:p>
          <a:p>
            <a:pPr lvl="1"/>
            <a:r>
              <a:rPr lang="en-US" i="1" err="1"/>
              <a:t>ROPGadget</a:t>
            </a:r>
            <a:r>
              <a:rPr lang="en-US"/>
              <a:t> -- binary [</a:t>
            </a:r>
            <a:r>
              <a:rPr lang="en-US" err="1"/>
              <a:t>program_name</a:t>
            </a:r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824071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0072C-5A6E-6943-91A1-8AE21EF4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ROP-3-*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1BC8B-B9BB-5D40-832D-E8EF3582C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DEP/NX Enabled</a:t>
            </a:r>
          </a:p>
          <a:p>
            <a:r>
              <a:rPr lang="en-US"/>
              <a:t>Can’t execute stack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E53CE-470E-A243-A569-DD0CD2BFC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393" y="1690688"/>
            <a:ext cx="7188200" cy="134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CFFD93-C97E-F94F-8DC7-EB957CBED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393" y="3689351"/>
            <a:ext cx="7188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625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C898B-1640-1F4E-BC17-6553D0A86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ROP-3-*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434AEC-699D-4D49-929A-9D459FB1A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498" y="3734749"/>
            <a:ext cx="8442251" cy="2587321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11AB89-0EED-B449-9BCE-818EBE0FEA66}"/>
              </a:ext>
            </a:extLst>
          </p:cNvPr>
          <p:cNvSpPr txBox="1">
            <a:spLocks/>
          </p:cNvSpPr>
          <p:nvPr/>
        </p:nvSpPr>
        <p:spPr>
          <a:xfrm>
            <a:off x="838200" y="142158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chdir</a:t>
            </a:r>
            <a:r>
              <a:rPr lang="en-US">
                <a:latin typeface="Consolas" panose="020B0609020204030204" pitchFamily="49" charset="0"/>
              </a:rPr>
              <a:t>(“/”)</a:t>
            </a:r>
          </a:p>
          <a:p>
            <a:pPr lvl="1"/>
            <a:r>
              <a:rPr lang="en-US"/>
              <a:t>Your working directory is at ‘/’</a:t>
            </a:r>
          </a:p>
          <a:p>
            <a:pPr lvl="1"/>
            <a:r>
              <a:rPr lang="en-US"/>
              <a:t>You can’t execute “</a:t>
            </a:r>
            <a:r>
              <a:rPr lang="en-US" err="1"/>
              <a:t>sh</a:t>
            </a:r>
            <a:r>
              <a:rPr lang="en-US"/>
              <a:t>” or “\xb8” in current working directory (</a:t>
            </a:r>
            <a:r>
              <a:rPr lang="en-US" err="1"/>
              <a:t>cwd</a:t>
            </a:r>
            <a:r>
              <a:rPr lang="en-US"/>
              <a:t>)</a:t>
            </a:r>
          </a:p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setenv</a:t>
            </a:r>
            <a:r>
              <a:rPr lang="en-US">
                <a:latin typeface="Consolas" panose="020B0609020204030204" pitchFamily="49" charset="0"/>
              </a:rPr>
              <a:t>(“PATH”, “”, 1);</a:t>
            </a:r>
          </a:p>
          <a:p>
            <a:pPr lvl="1"/>
            <a:r>
              <a:rPr lang="en-US"/>
              <a:t>Clear PATH ENV variable; </a:t>
            </a:r>
            <a:r>
              <a:rPr lang="en-US">
                <a:latin typeface="Consolas" panose="020B0609020204030204" pitchFamily="49" charset="0"/>
              </a:rPr>
              <a:t>system(“</a:t>
            </a:r>
            <a:r>
              <a:rPr lang="en-US" err="1">
                <a:latin typeface="Consolas" panose="020B0609020204030204" pitchFamily="49" charset="0"/>
              </a:rPr>
              <a:t>sh</a:t>
            </a:r>
            <a:r>
              <a:rPr lang="en-US">
                <a:latin typeface="Consolas" panose="020B0609020204030204" pitchFamily="49" charset="0"/>
              </a:rPr>
              <a:t>”) </a:t>
            </a:r>
            <a:r>
              <a:rPr lang="en-US"/>
              <a:t>will never work.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028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9FEC-C009-BB4F-AC31-337F53E2C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ROP-3-*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0A4D7-82E3-D449-AF6C-C5C2A8AA5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Restrictions</a:t>
            </a:r>
          </a:p>
          <a:p>
            <a:pPr lvl="1"/>
            <a:r>
              <a:rPr lang="en-US"/>
              <a:t>Can’t execute stack </a:t>
            </a:r>
            <a:r>
              <a:rPr lang="en-US">
                <a:sym typeface="Wingdings" pitchFamily="2" charset="2"/>
              </a:rPr>
              <a:t> Can’t use </a:t>
            </a:r>
            <a:r>
              <a:rPr lang="en-US" i="1">
                <a:sym typeface="Wingdings" pitchFamily="2" charset="2"/>
              </a:rPr>
              <a:t>shellcode</a:t>
            </a:r>
            <a:endParaRPr lang="en-US" i="1"/>
          </a:p>
          <a:p>
            <a:pPr lvl="1"/>
            <a:r>
              <a:rPr lang="en-US"/>
              <a:t>Do not know the address of </a:t>
            </a:r>
            <a:r>
              <a:rPr lang="en-US">
                <a:latin typeface="Consolas" panose="020B0609020204030204" pitchFamily="49" charset="0"/>
              </a:rPr>
              <a:t>system()</a:t>
            </a:r>
          </a:p>
          <a:p>
            <a:pPr lvl="1"/>
            <a:r>
              <a:rPr lang="en-US"/>
              <a:t>Do not know the address of </a:t>
            </a:r>
            <a:r>
              <a:rPr lang="en-US" err="1">
                <a:latin typeface="Consolas" panose="020B0609020204030204" pitchFamily="49" charset="0"/>
              </a:rPr>
              <a:t>setregid</a:t>
            </a:r>
            <a:r>
              <a:rPr lang="en-US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/>
              <a:t>Can’t use </a:t>
            </a:r>
            <a:r>
              <a:rPr lang="en-US" err="1"/>
              <a:t>symlink</a:t>
            </a:r>
            <a:endParaRPr lang="en-US"/>
          </a:p>
          <a:p>
            <a:pPr lvl="1"/>
            <a:endParaRPr lang="en-US"/>
          </a:p>
          <a:p>
            <a:r>
              <a:rPr lang="en-US"/>
              <a:t>Availability</a:t>
            </a:r>
          </a:p>
          <a:p>
            <a:pPr lvl="1"/>
            <a:r>
              <a:rPr lang="en-US"/>
              <a:t>You  have </a:t>
            </a:r>
            <a:r>
              <a:rPr lang="en-US" err="1">
                <a:latin typeface="Consolas" panose="020B0609020204030204" pitchFamily="49" charset="0"/>
              </a:rPr>
              <a:t>mprotect</a:t>
            </a:r>
            <a:r>
              <a:rPr lang="en-US">
                <a:latin typeface="Consolas" panose="020B0609020204030204" pitchFamily="49" charset="0"/>
              </a:rPr>
              <a:t>()!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8857E-0AC5-A742-9E27-E342922A7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00" y="2292350"/>
            <a:ext cx="3771900" cy="2273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C509DF-C38C-F149-B1F5-7B5F8C051CED}"/>
              </a:ext>
            </a:extLst>
          </p:cNvPr>
          <p:cNvSpPr/>
          <p:nvPr/>
        </p:nvSpPr>
        <p:spPr>
          <a:xfrm>
            <a:off x="9862456" y="4343400"/>
            <a:ext cx="1491343" cy="2286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912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C898B-1640-1F4E-BC17-6553D0A86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ROP-3-*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11AB89-0EED-B449-9BCE-818EBE0FEA6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512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Task</a:t>
            </a:r>
          </a:p>
          <a:p>
            <a:pPr lvl="1"/>
            <a:r>
              <a:rPr lang="en-US"/>
              <a:t>Call </a:t>
            </a:r>
            <a:r>
              <a:rPr lang="en-US" err="1">
                <a:latin typeface="Consolas" panose="020B0609020204030204" pitchFamily="49" charset="0"/>
              </a:rPr>
              <a:t>mprotect</a:t>
            </a:r>
            <a:r>
              <a:rPr lang="en-US">
                <a:latin typeface="Consolas" panose="020B0609020204030204" pitchFamily="49" charset="0"/>
              </a:rPr>
              <a:t>() </a:t>
            </a:r>
            <a:r>
              <a:rPr lang="en-US"/>
              <a:t>to create readable/writable page</a:t>
            </a:r>
          </a:p>
          <a:p>
            <a:r>
              <a:rPr lang="en-US" err="1">
                <a:latin typeface="Consolas" panose="020B0609020204030204" pitchFamily="49" charset="0"/>
              </a:rPr>
              <a:t>mprotect</a:t>
            </a:r>
            <a:r>
              <a:rPr lang="en-US">
                <a:latin typeface="Consolas" panose="020B0609020204030204" pitchFamily="49" charset="0"/>
              </a:rPr>
              <a:t>(): </a:t>
            </a:r>
            <a:r>
              <a:rPr lang="en-US"/>
              <a:t>Changes memory permission (run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man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mprotect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en-US"/>
              <a:t>)</a:t>
            </a:r>
          </a:p>
          <a:p>
            <a:pPr lvl="1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A0842B-D862-2644-AEF2-091F1A437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3446463"/>
            <a:ext cx="8966200" cy="2730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EACDB7-23EB-B74C-AC4E-8BA28D65A9D9}"/>
                  </a:ext>
                </a:extLst>
              </p14:cNvPr>
              <p14:cNvContentPartPr/>
              <p14:nvPr/>
            </p14:nvContentPartPr>
            <p14:xfrm>
              <a:off x="8823240" y="6033600"/>
              <a:ext cx="402480" cy="22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EACDB7-23EB-B74C-AC4E-8BA28D65A9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3880" y="6024240"/>
                <a:ext cx="421200" cy="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27873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F755B-7F56-0A4F-A78A-A50B05265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ROP-3-*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9D01E-73BD-464B-9BC1-86CE88C98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Finding the target</a:t>
            </a:r>
          </a:p>
          <a:p>
            <a:pPr lvl="1"/>
            <a:r>
              <a:rPr lang="en-US"/>
              <a:t>Any non-executable memory that you can write</a:t>
            </a:r>
          </a:p>
          <a:p>
            <a:pPr lvl="1"/>
            <a:r>
              <a:rPr lang="en-US"/>
              <a:t>Stack? Global Variables? Heap? Code? Library?</a:t>
            </a:r>
          </a:p>
          <a:p>
            <a:r>
              <a:rPr lang="en-US"/>
              <a:t>It can be anywhere, but make sure remember the address</a:t>
            </a:r>
          </a:p>
          <a:p>
            <a:endParaRPr lang="en-US"/>
          </a:p>
          <a:p>
            <a:r>
              <a:rPr lang="en-US"/>
              <a:t>Then, you will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Release the permission of the address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Put your shellcode on that address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Jump to the address</a:t>
            </a:r>
          </a:p>
        </p:txBody>
      </p:sp>
    </p:spTree>
    <p:extLst>
      <p:ext uri="{BB962C8B-B14F-4D97-AF65-F5344CB8AC3E}">
        <p14:creationId xmlns:p14="http://schemas.microsoft.com/office/powerpoint/2010/main" val="31593172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6AF5C-E056-354E-9DB7-26C755F6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ROP-3-*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8F9E4-CF11-804A-A435-8070A3189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55595" cy="4351338"/>
          </a:xfrm>
        </p:spPr>
        <p:txBody>
          <a:bodyPr/>
          <a:lstStyle/>
          <a:p>
            <a:r>
              <a:rPr lang="en-US"/>
              <a:t>USAGE: </a:t>
            </a:r>
            <a:r>
              <a:rPr lang="en-US" err="1">
                <a:latin typeface="Consolas" panose="020B0609020204030204" pitchFamily="49" charset="0"/>
              </a:rPr>
              <a:t>mprotect</a:t>
            </a:r>
            <a:r>
              <a:rPr lang="en-US">
                <a:latin typeface="Consolas" panose="020B0609020204030204" pitchFamily="49" charset="0"/>
              </a:rPr>
              <a:t>(</a:t>
            </a:r>
            <a:r>
              <a:rPr lang="en-US" err="1">
                <a:latin typeface="Consolas" panose="020B0609020204030204" pitchFamily="49" charset="0"/>
              </a:rPr>
              <a:t>addr</a:t>
            </a:r>
            <a:r>
              <a:rPr lang="en-US">
                <a:latin typeface="Consolas" panose="020B0609020204030204" pitchFamily="49" charset="0"/>
              </a:rPr>
              <a:t>, size, </a:t>
            </a:r>
            <a:r>
              <a:rPr lang="en-US" err="1">
                <a:latin typeface="Consolas" panose="020B0609020204030204" pitchFamily="49" charset="0"/>
              </a:rPr>
              <a:t>prot</a:t>
            </a:r>
            <a:r>
              <a:rPr lang="en-US">
                <a:latin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endParaRPr lang="en-US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err="1">
                <a:latin typeface="Consolas" panose="020B0609020204030204" pitchFamily="49" charset="0"/>
              </a:rPr>
              <a:t>mprotect</a:t>
            </a:r>
            <a:r>
              <a:rPr lang="en-US">
                <a:latin typeface="Consolas" panose="020B0609020204030204" pitchFamily="49" charset="0"/>
              </a:rPr>
              <a:t>(0x804a000, 0x1000, 7);</a:t>
            </a:r>
          </a:p>
          <a:p>
            <a:pPr marL="457200" lvl="1" indent="0">
              <a:buNone/>
            </a:pPr>
            <a:endParaRPr lang="en-US">
              <a:latin typeface="Consolas" panose="020B0609020204030204" pitchFamily="49" charset="0"/>
            </a:endParaRPr>
          </a:p>
          <a:p>
            <a:pPr lvl="2"/>
            <a:r>
              <a:rPr lang="en-US">
                <a:latin typeface="Consolas" panose="020B0609020204030204" pitchFamily="49" charset="0"/>
              </a:rPr>
              <a:t>0x804a000: </a:t>
            </a:r>
            <a:r>
              <a:rPr lang="en-US">
                <a:sym typeface="Wingdings" pitchFamily="2" charset="2"/>
              </a:rPr>
              <a:t>the address must be page-aligned, which means the last 3 digits must be 0</a:t>
            </a:r>
          </a:p>
          <a:p>
            <a:pPr lvl="2"/>
            <a:r>
              <a:rPr lang="en-US">
                <a:latin typeface="Consolas" panose="020B0609020204030204" pitchFamily="49" charset="0"/>
                <a:sym typeface="Wingdings" pitchFamily="2" charset="2"/>
              </a:rPr>
              <a:t>0x1000</a:t>
            </a:r>
            <a:r>
              <a:rPr lang="en-US">
                <a:sym typeface="Wingdings" pitchFamily="2" charset="2"/>
              </a:rPr>
              <a:t>:  size, multiplication of the page size, which is 4KB (0x1000 == 4096)</a:t>
            </a:r>
          </a:p>
          <a:p>
            <a:pPr lvl="2"/>
            <a:r>
              <a:rPr lang="en-US">
                <a:latin typeface="Consolas" panose="020B0609020204030204" pitchFamily="49" charset="0"/>
                <a:sym typeface="Wingdings" pitchFamily="2" charset="2"/>
              </a:rPr>
              <a:t>7</a:t>
            </a:r>
            <a:r>
              <a:rPr lang="en-US">
                <a:sym typeface="Wingdings" pitchFamily="2" charset="2"/>
              </a:rPr>
              <a:t>: PROT_READ | PROT_WRITE |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PROT_EXEC</a:t>
            </a:r>
          </a:p>
          <a:p>
            <a:pPr lvl="2"/>
            <a:endParaRPr lang="en-US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494708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12BE6-DE8E-D643-B425-BD240311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ROP-3-*</a:t>
            </a:r>
          </a:p>
        </p:txBody>
      </p:sp>
      <p:pic>
        <p:nvPicPr>
          <p:cNvPr id="5" name="Content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37E3C803-59CC-D346-8300-D0B93C808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0004" y="2221396"/>
            <a:ext cx="4495800" cy="332740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18D16C-4758-374C-B8A8-0D66DD73997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Vulnerability</a:t>
            </a:r>
          </a:p>
          <a:p>
            <a:pPr lvl="1"/>
            <a:r>
              <a:rPr lang="en-US">
                <a:sym typeface="Wingdings" pitchFamily="2" charset="2"/>
              </a:rPr>
              <a:t>Your input goes to "</a:t>
            </a:r>
            <a:r>
              <a:rPr lang="en-US" err="1">
                <a:latin typeface="Consolas" panose="020B0609020204030204" pitchFamily="49" charset="0"/>
                <a:sym typeface="Wingdings" pitchFamily="2" charset="2"/>
              </a:rPr>
              <a:t>buf</a:t>
            </a:r>
            <a:r>
              <a:rPr lang="en-US">
                <a:latin typeface="Consolas" panose="020B0609020204030204" pitchFamily="49" charset="0"/>
                <a:sym typeface="Wingdings" pitchFamily="2" charset="2"/>
              </a:rPr>
              <a:t>"</a:t>
            </a:r>
          </a:p>
          <a:p>
            <a:pPr lvl="2"/>
            <a:r>
              <a:rPr lang="en-US">
                <a:sym typeface="Wingdings" pitchFamily="2" charset="2"/>
              </a:rPr>
              <a:t>Local variable on the stack (don’t know the </a:t>
            </a:r>
            <a:r>
              <a:rPr lang="en-US" err="1">
                <a:sym typeface="Wingdings" pitchFamily="2" charset="2"/>
              </a:rPr>
              <a:t>addr</a:t>
            </a:r>
            <a:r>
              <a:rPr lang="en-US">
                <a:sym typeface="Wingdings" pitchFamily="2" charset="2"/>
              </a:rPr>
              <a:t>)</a:t>
            </a:r>
          </a:p>
          <a:p>
            <a:pPr lvl="1"/>
            <a:endParaRPr lang="en-US">
              <a:sym typeface="Wingdings" pitchFamily="2" charset="2"/>
            </a:endParaRPr>
          </a:p>
          <a:p>
            <a:pPr lvl="1"/>
            <a:r>
              <a:rPr lang="en-US">
                <a:sym typeface="Wingdings" pitchFamily="2" charset="2"/>
              </a:rPr>
              <a:t>Your input will be copied to "</a:t>
            </a:r>
            <a:r>
              <a:rPr lang="en-US" err="1">
                <a:latin typeface="Consolas" panose="020B0609020204030204" pitchFamily="49" charset="0"/>
                <a:sym typeface="Wingdings" pitchFamily="2" charset="2"/>
              </a:rPr>
              <a:t>g_buf</a:t>
            </a:r>
            <a:r>
              <a:rPr lang="en-US">
                <a:latin typeface="Consolas" panose="020B0609020204030204" pitchFamily="49" charset="0"/>
                <a:sym typeface="Wingdings" pitchFamily="2" charset="2"/>
              </a:rPr>
              <a:t>"</a:t>
            </a:r>
          </a:p>
          <a:p>
            <a:pPr lvl="2"/>
            <a:r>
              <a:rPr lang="en-US">
                <a:sym typeface="Wingdings" pitchFamily="2" charset="2"/>
              </a:rPr>
              <a:t>Global variable has the fixed address</a:t>
            </a:r>
          </a:p>
          <a:p>
            <a:pPr lvl="2"/>
            <a:r>
              <a:rPr lang="en-US">
                <a:sym typeface="Wingdings" pitchFamily="2" charset="2"/>
              </a:rPr>
              <a:t>The program is not PIE</a:t>
            </a:r>
          </a:p>
          <a:p>
            <a:pPr lvl="1"/>
            <a:endParaRPr lang="en-US">
              <a:sym typeface="Wingdings" pitchFamily="2" charset="2"/>
            </a:endParaRPr>
          </a:p>
          <a:p>
            <a:pPr lvl="1"/>
            <a:r>
              <a:rPr lang="en-US">
                <a:sym typeface="Wingdings" pitchFamily="2" charset="2"/>
              </a:rPr>
              <a:t>Overflow "</a:t>
            </a:r>
            <a:r>
              <a:rPr lang="en-US" err="1">
                <a:latin typeface="Consolas" panose="020B0609020204030204" pitchFamily="49" charset="0"/>
                <a:sym typeface="Wingdings" pitchFamily="2" charset="2"/>
              </a:rPr>
              <a:t>buf</a:t>
            </a:r>
            <a:r>
              <a:rPr lang="en-US">
                <a:latin typeface="Consolas" panose="020B0609020204030204" pitchFamily="49" charset="0"/>
                <a:sym typeface="Wingdings" pitchFamily="2" charset="2"/>
              </a:rPr>
              <a:t>"</a:t>
            </a:r>
          </a:p>
          <a:p>
            <a:pPr lvl="2"/>
            <a:r>
              <a:rPr lang="en-US">
                <a:sym typeface="Wingdings" pitchFamily="2" charset="2"/>
              </a:rPr>
              <a:t>Put your shellcode at the start of "</a:t>
            </a:r>
            <a:r>
              <a:rPr lang="en-US" err="1">
                <a:sym typeface="Wingdings" pitchFamily="2" charset="2"/>
              </a:rPr>
              <a:t>buf</a:t>
            </a:r>
            <a:r>
              <a:rPr lang="en-US">
                <a:sym typeface="Wingdings" pitchFamily="2" charset="2"/>
              </a:rPr>
              <a:t>"</a:t>
            </a:r>
          </a:p>
          <a:p>
            <a:pPr lvl="2"/>
            <a:r>
              <a:rPr lang="en-US">
                <a:sym typeface="Wingdings" pitchFamily="2" charset="2"/>
              </a:rPr>
              <a:t>Call </a:t>
            </a:r>
            <a:r>
              <a:rPr lang="en-US" err="1">
                <a:sym typeface="Wingdings" pitchFamily="2" charset="2"/>
              </a:rPr>
              <a:t>mprotect</a:t>
            </a:r>
            <a:r>
              <a:rPr lang="en-US">
                <a:sym typeface="Wingdings" pitchFamily="2" charset="2"/>
              </a:rPr>
              <a:t>(</a:t>
            </a:r>
            <a:r>
              <a:rPr lang="en-US" err="1">
                <a:sym typeface="Wingdings" pitchFamily="2" charset="2"/>
              </a:rPr>
              <a:t>g_buf</a:t>
            </a:r>
            <a:r>
              <a:rPr lang="en-US">
                <a:sym typeface="Wingdings" pitchFamily="2" charset="2"/>
              </a:rPr>
              <a:t> (aligned), 0x1000, 7);</a:t>
            </a:r>
          </a:p>
          <a:p>
            <a:pPr lvl="2"/>
            <a:r>
              <a:rPr lang="en-US">
                <a:sym typeface="Wingdings" pitchFamily="2" charset="2"/>
              </a:rPr>
              <a:t>Jump to </a:t>
            </a:r>
            <a:r>
              <a:rPr lang="en-US" err="1">
                <a:sym typeface="Wingdings" pitchFamily="2" charset="2"/>
              </a:rPr>
              <a:t>g_buf</a:t>
            </a:r>
            <a:r>
              <a:rPr lang="en-US">
                <a:sym typeface="Wingdings" pitchFamily="2" charset="2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108213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12BE6-DE8E-D643-B425-BD240311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ROP-3-*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18D16C-4758-374C-B8A8-0D66DD739978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32-bit</a:t>
            </a:r>
          </a:p>
          <a:p>
            <a:pPr marL="457200" lvl="1" indent="0">
              <a:buNone/>
            </a:pPr>
            <a:r>
              <a:rPr lang="en-US" sz="2200">
                <a:latin typeface="Consolas" panose="020B0609020204030204" pitchFamily="49" charset="0"/>
                <a:sym typeface="Wingdings" pitchFamily="2" charset="2"/>
              </a:rPr>
              <a:t>[shellcode][buffer-fill-</a:t>
            </a:r>
            <a:r>
              <a:rPr lang="en-US" sz="2200" err="1">
                <a:latin typeface="Consolas" panose="020B0609020204030204" pitchFamily="49" charset="0"/>
                <a:sym typeface="Wingdings" pitchFamily="2" charset="2"/>
              </a:rPr>
              <a:t>upto</a:t>
            </a:r>
            <a:r>
              <a:rPr lang="en-US" sz="2200">
                <a:latin typeface="Consolas" panose="020B0609020204030204" pitchFamily="49" charset="0"/>
                <a:sym typeface="Wingdings" pitchFamily="2" charset="2"/>
              </a:rPr>
              <a:t>-saved-</a:t>
            </a:r>
            <a:r>
              <a:rPr lang="en-US" sz="2200" err="1">
                <a:latin typeface="Consolas" panose="020B0609020204030204" pitchFamily="49" charset="0"/>
                <a:sym typeface="Wingdings" pitchFamily="2" charset="2"/>
              </a:rPr>
              <a:t>ebp</a:t>
            </a:r>
            <a:r>
              <a:rPr lang="en-US" sz="2200">
                <a:latin typeface="Consolas" panose="020B0609020204030204" pitchFamily="49" charset="0"/>
                <a:sym typeface="Wingdings" pitchFamily="2" charset="2"/>
              </a:rPr>
              <a:t>]</a:t>
            </a:r>
          </a:p>
          <a:p>
            <a:pPr marL="457200" lvl="1" indent="0">
              <a:buNone/>
            </a:pPr>
            <a:r>
              <a:rPr lang="en-US" sz="2200">
                <a:latin typeface="Consolas" panose="020B0609020204030204" pitchFamily="49" charset="0"/>
                <a:sym typeface="Wingdings" pitchFamily="2" charset="2"/>
              </a:rPr>
              <a:t>[</a:t>
            </a:r>
            <a:r>
              <a:rPr lang="en-US" sz="2200" err="1">
                <a:latin typeface="Consolas" panose="020B0609020204030204" pitchFamily="49" charset="0"/>
                <a:sym typeface="Wingdings" pitchFamily="2" charset="2"/>
              </a:rPr>
              <a:t>mprotect</a:t>
            </a:r>
            <a:r>
              <a:rPr lang="en-US" sz="2200">
                <a:latin typeface="Consolas" panose="020B0609020204030204" pitchFamily="49" charset="0"/>
                <a:sym typeface="Wingdings" pitchFamily="2" charset="2"/>
              </a:rPr>
              <a:t>()][</a:t>
            </a:r>
            <a:r>
              <a:rPr lang="en-US" sz="2200" err="1">
                <a:latin typeface="Consolas" panose="020B0609020204030204" pitchFamily="49" charset="0"/>
                <a:sym typeface="Wingdings" pitchFamily="2" charset="2"/>
              </a:rPr>
              <a:t>g_buf</a:t>
            </a:r>
            <a:r>
              <a:rPr lang="en-US" sz="2200">
                <a:latin typeface="Consolas" panose="020B0609020204030204" pitchFamily="49" charset="0"/>
                <a:sym typeface="Wingdings" pitchFamily="2" charset="2"/>
              </a:rPr>
              <a:t>][</a:t>
            </a:r>
            <a:r>
              <a:rPr lang="en-US" sz="2200" err="1">
                <a:latin typeface="Consolas" panose="020B0609020204030204" pitchFamily="49" charset="0"/>
                <a:sym typeface="Wingdings" pitchFamily="2" charset="2"/>
              </a:rPr>
              <a:t>g_buf</a:t>
            </a:r>
            <a:r>
              <a:rPr lang="en-US" sz="2200">
                <a:latin typeface="Consolas" panose="020B0609020204030204" pitchFamily="49" charset="0"/>
                <a:sym typeface="Wingdings" pitchFamily="2" charset="2"/>
              </a:rPr>
              <a:t>-aligned][0x1000][7]</a:t>
            </a:r>
          </a:p>
          <a:p>
            <a:pPr marL="457200" lvl="1" indent="0">
              <a:buNone/>
            </a:pPr>
            <a:r>
              <a:rPr lang="en-US" sz="2200">
                <a:latin typeface="Consolas" panose="020B0609020204030204" pitchFamily="49" charset="0"/>
                <a:sym typeface="Wingdings" pitchFamily="2" charset="2"/>
              </a:rPr>
              <a:t>This will call </a:t>
            </a:r>
            <a:r>
              <a:rPr lang="en-US" sz="2200" err="1">
                <a:latin typeface="Consolas" panose="020B0609020204030204" pitchFamily="49" charset="0"/>
                <a:sym typeface="Wingdings" pitchFamily="2" charset="2"/>
              </a:rPr>
              <a:t>mprotect</a:t>
            </a:r>
            <a:r>
              <a:rPr lang="en-US" sz="2200">
                <a:latin typeface="Consolas" panose="020B0609020204030204" pitchFamily="49" charset="0"/>
                <a:sym typeface="Wingdings" pitchFamily="2" charset="2"/>
              </a:rPr>
              <a:t>(g_buf&amp;0xfffff000, 0x1000, 7) </a:t>
            </a:r>
          </a:p>
          <a:p>
            <a:pPr marL="457200" lvl="1" indent="0">
              <a:buNone/>
            </a:pPr>
            <a:r>
              <a:rPr lang="en-US" sz="2200">
                <a:latin typeface="Consolas" panose="020B0609020204030204" pitchFamily="49" charset="0"/>
                <a:sym typeface="Wingdings" pitchFamily="2" charset="2"/>
              </a:rPr>
              <a:t>and then </a:t>
            </a:r>
            <a:r>
              <a:rPr lang="en-US" sz="2200" err="1">
                <a:latin typeface="Consolas" panose="020B0609020204030204" pitchFamily="49" charset="0"/>
                <a:sym typeface="Wingdings" pitchFamily="2" charset="2"/>
              </a:rPr>
              <a:t>g_buf</a:t>
            </a:r>
            <a:r>
              <a:rPr lang="en-US" sz="2200">
                <a:latin typeface="Consolas" panose="020B0609020204030204" pitchFamily="49" charset="0"/>
                <a:sym typeface="Wingdings" pitchFamily="2" charset="2"/>
              </a:rPr>
              <a:t>();</a:t>
            </a:r>
            <a:endParaRPr lang="en-US">
              <a:latin typeface="Consolas" panose="020B0609020204030204" pitchFamily="49" charset="0"/>
              <a:sym typeface="Wingdings" pitchFamily="2" charset="2"/>
            </a:endParaRPr>
          </a:p>
          <a:p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64-bit</a:t>
            </a: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  <a:sym typeface="Wingdings" pitchFamily="2" charset="2"/>
              </a:rPr>
              <a:t>[shellcode][buffer-fill-</a:t>
            </a:r>
            <a:r>
              <a:rPr lang="en-US" err="1">
                <a:latin typeface="Consolas" panose="020B0609020204030204" pitchFamily="49" charset="0"/>
                <a:sym typeface="Wingdings" pitchFamily="2" charset="2"/>
              </a:rPr>
              <a:t>upto</a:t>
            </a:r>
            <a:r>
              <a:rPr lang="en-US">
                <a:latin typeface="Consolas" panose="020B0609020204030204" pitchFamily="49" charset="0"/>
                <a:sym typeface="Wingdings" pitchFamily="2" charset="2"/>
              </a:rPr>
              <a:t>-</a:t>
            </a:r>
            <a:r>
              <a:rPr lang="en-US" err="1">
                <a:latin typeface="Consolas" panose="020B0609020204030204" pitchFamily="49" charset="0"/>
                <a:sym typeface="Wingdings" pitchFamily="2" charset="2"/>
              </a:rPr>
              <a:t>saved_rbp</a:t>
            </a:r>
            <a:r>
              <a:rPr lang="en-US">
                <a:latin typeface="Consolas" panose="020B0609020204030204" pitchFamily="49" charset="0"/>
                <a:sym typeface="Wingdings" pitchFamily="2" charset="2"/>
              </a:rPr>
              <a:t>]</a:t>
            </a: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  <a:sym typeface="Wingdings" pitchFamily="2" charset="2"/>
              </a:rPr>
              <a:t>[pop </a:t>
            </a:r>
            <a:r>
              <a:rPr lang="en-US" err="1">
                <a:latin typeface="Consolas" panose="020B0609020204030204" pitchFamily="49" charset="0"/>
                <a:sym typeface="Wingdings" pitchFamily="2" charset="2"/>
              </a:rPr>
              <a:t>rdi</a:t>
            </a:r>
            <a:r>
              <a:rPr lang="en-US">
                <a:latin typeface="Consolas" panose="020B0609020204030204" pitchFamily="49" charset="0"/>
                <a:sym typeface="Wingdings" pitchFamily="2" charset="2"/>
              </a:rPr>
              <a:t>][</a:t>
            </a:r>
            <a:r>
              <a:rPr lang="en-US" err="1">
                <a:latin typeface="Consolas" panose="020B0609020204030204" pitchFamily="49" charset="0"/>
                <a:sym typeface="Wingdings" pitchFamily="2" charset="2"/>
              </a:rPr>
              <a:t>g_buf_aligned</a:t>
            </a:r>
            <a:r>
              <a:rPr lang="en-US">
                <a:latin typeface="Consolas" panose="020B0609020204030204" pitchFamily="49" charset="0"/>
                <a:sym typeface="Wingdings" pitchFamily="2" charset="2"/>
              </a:rPr>
              <a:t>][pop </a:t>
            </a:r>
            <a:r>
              <a:rPr lang="en-US" err="1">
                <a:latin typeface="Consolas" panose="020B0609020204030204" pitchFamily="49" charset="0"/>
                <a:sym typeface="Wingdings" pitchFamily="2" charset="2"/>
              </a:rPr>
              <a:t>rsi</a:t>
            </a:r>
            <a:r>
              <a:rPr lang="en-US">
                <a:latin typeface="Consolas" panose="020B0609020204030204" pitchFamily="49" charset="0"/>
                <a:sym typeface="Wingdings" pitchFamily="2" charset="2"/>
              </a:rPr>
              <a:t> r15][0x1000][0][pop </a:t>
            </a:r>
            <a:r>
              <a:rPr lang="en-US" err="1">
                <a:latin typeface="Consolas" panose="020B0609020204030204" pitchFamily="49" charset="0"/>
                <a:sym typeface="Wingdings" pitchFamily="2" charset="2"/>
              </a:rPr>
              <a:t>rdx</a:t>
            </a:r>
            <a:r>
              <a:rPr lang="en-US">
                <a:latin typeface="Consolas" panose="020B0609020204030204" pitchFamily="49" charset="0"/>
                <a:sym typeface="Wingdings" pitchFamily="2" charset="2"/>
              </a:rPr>
              <a:t>][7]</a:t>
            </a: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  <a:sym typeface="Wingdings" pitchFamily="2" charset="2"/>
              </a:rPr>
              <a:t>[</a:t>
            </a:r>
            <a:r>
              <a:rPr lang="en-US" err="1">
                <a:latin typeface="Consolas" panose="020B0609020204030204" pitchFamily="49" charset="0"/>
                <a:sym typeface="Wingdings" pitchFamily="2" charset="2"/>
              </a:rPr>
              <a:t>mprotect</a:t>
            </a:r>
            <a:r>
              <a:rPr lang="en-US">
                <a:latin typeface="Consolas" panose="020B0609020204030204" pitchFamily="49" charset="0"/>
                <a:sym typeface="Wingdings" pitchFamily="2" charset="2"/>
              </a:rPr>
              <a:t>][</a:t>
            </a:r>
            <a:r>
              <a:rPr lang="en-US" err="1">
                <a:latin typeface="Consolas" panose="020B0609020204030204" pitchFamily="49" charset="0"/>
                <a:sym typeface="Wingdings" pitchFamily="2" charset="2"/>
              </a:rPr>
              <a:t>g_buf</a:t>
            </a:r>
            <a:r>
              <a:rPr lang="en-US">
                <a:latin typeface="Consolas" panose="020B0609020204030204" pitchFamily="49" charset="0"/>
                <a:sym typeface="Wingdings" pitchFamily="2" charset="2"/>
              </a:rPr>
              <a:t>]</a:t>
            </a: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  <a:sym typeface="Wingdings" pitchFamily="2" charset="2"/>
              </a:rPr>
              <a:t>Call </a:t>
            </a:r>
            <a:r>
              <a:rPr lang="en-US" err="1">
                <a:latin typeface="Consolas" panose="020B0609020204030204" pitchFamily="49" charset="0"/>
                <a:sym typeface="Wingdings" pitchFamily="2" charset="2"/>
              </a:rPr>
              <a:t>mprotect</a:t>
            </a:r>
            <a:r>
              <a:rPr lang="en-US">
                <a:latin typeface="Consolas" panose="020B0609020204030204" pitchFamily="49" charset="0"/>
                <a:sym typeface="Wingdings" pitchFamily="2" charset="2"/>
              </a:rPr>
              <a:t>(</a:t>
            </a:r>
            <a:r>
              <a:rPr lang="en-US" err="1">
                <a:latin typeface="Consolas" panose="020B0609020204030204" pitchFamily="49" charset="0"/>
                <a:sym typeface="Wingdings" pitchFamily="2" charset="2"/>
              </a:rPr>
              <a:t>g_buf</a:t>
            </a:r>
            <a:r>
              <a:rPr lang="en-US">
                <a:latin typeface="Consolas" panose="020B0609020204030204" pitchFamily="49" charset="0"/>
                <a:sym typeface="Wingdings" pitchFamily="2" charset="2"/>
              </a:rPr>
              <a:t> &amp; 0xfffffffffffff000, 0x1000, 7); </a:t>
            </a: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  <a:sym typeface="Wingdings" pitchFamily="2" charset="2"/>
              </a:rPr>
              <a:t>and then </a:t>
            </a:r>
            <a:r>
              <a:rPr lang="en-US" err="1">
                <a:latin typeface="Consolas" panose="020B0609020204030204" pitchFamily="49" charset="0"/>
                <a:sym typeface="Wingdings" pitchFamily="2" charset="2"/>
              </a:rPr>
              <a:t>g_buf</a:t>
            </a:r>
            <a:r>
              <a:rPr lang="en-US">
                <a:latin typeface="Consolas" panose="020B0609020204030204" pitchFamily="49" charset="0"/>
                <a:sym typeface="Wingdings" pitchFamily="2" charset="2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01133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41D12-9BE0-CC49-958F-590676EE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types of ASLR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C79D7-29C2-0F4A-91E9-D60A8D41C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Normal</a:t>
            </a:r>
          </a:p>
          <a:p>
            <a:pPr lvl="1"/>
            <a:r>
              <a:rPr lang="en-US"/>
              <a:t>We call this non-PIE (Position Independent Executable)</a:t>
            </a:r>
          </a:p>
          <a:p>
            <a:pPr lvl="1"/>
            <a:r>
              <a:rPr lang="en-US"/>
              <a:t>Your program code (TEXT or .txt) address will be always at the fixed location</a:t>
            </a:r>
          </a:p>
          <a:p>
            <a:pPr lvl="2"/>
            <a:r>
              <a:rPr lang="en-US"/>
              <a:t>i.e., addresses that you see in GDB is the address on the execution</a:t>
            </a:r>
          </a:p>
          <a:p>
            <a:endParaRPr lang="en-US"/>
          </a:p>
          <a:p>
            <a:pPr lvl="1"/>
            <a:r>
              <a:rPr lang="en-US" i="1"/>
              <a:t>Library</a:t>
            </a:r>
            <a:r>
              <a:rPr lang="en-US"/>
              <a:t>, </a:t>
            </a:r>
            <a:r>
              <a:rPr lang="en-US" i="1"/>
              <a:t>heap</a:t>
            </a:r>
            <a:r>
              <a:rPr lang="en-US"/>
              <a:t>, and </a:t>
            </a:r>
            <a:r>
              <a:rPr lang="en-US" i="1"/>
              <a:t>stack</a:t>
            </a:r>
            <a:r>
              <a:rPr lang="en-US"/>
              <a:t> are all randomized.</a:t>
            </a:r>
          </a:p>
          <a:p>
            <a:pPr lvl="1"/>
            <a:endParaRPr lang="en-US"/>
          </a:p>
          <a:p>
            <a:r>
              <a:rPr lang="en-US"/>
              <a:t>PIE (Position Independent Executable)</a:t>
            </a:r>
          </a:p>
          <a:p>
            <a:pPr lvl="1"/>
            <a:r>
              <a:rPr lang="en-US"/>
              <a:t>Your program code (TEXT or .txt) will also be randomized in each time of execution</a:t>
            </a:r>
          </a:p>
          <a:p>
            <a:pPr lvl="1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6BB295-46C3-C540-9A81-5CDA90951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401" y="3429000"/>
            <a:ext cx="4470400" cy="393700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6A5F2673-7FE6-9245-AC12-647787395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201" y="6018213"/>
            <a:ext cx="3327400" cy="3175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F1048F0-7CD0-0144-9057-5C249B2F0CE5}"/>
              </a:ext>
            </a:extLst>
          </p:cNvPr>
          <p:cNvSpPr/>
          <p:nvPr/>
        </p:nvSpPr>
        <p:spPr>
          <a:xfrm>
            <a:off x="727592" y="4594034"/>
            <a:ext cx="10383218" cy="1897671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2831B0-73CE-244F-B75F-5A8B34ED83E0}"/>
              </a:ext>
            </a:extLst>
          </p:cNvPr>
          <p:cNvSpPr/>
          <p:nvPr/>
        </p:nvSpPr>
        <p:spPr>
          <a:xfrm>
            <a:off x="10393281" y="1602074"/>
            <a:ext cx="1071127" cy="52322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Unit 5</a:t>
            </a:r>
          </a:p>
        </p:txBody>
      </p:sp>
    </p:spTree>
    <p:extLst>
      <p:ext uri="{BB962C8B-B14F-4D97-AF65-F5344CB8AC3E}">
        <p14:creationId xmlns:p14="http://schemas.microsoft.com/office/powerpoint/2010/main" val="39534413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738F-B0EA-804C-9BD9-DC930AA0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ROP-4-*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BFB78E-9292-624F-B64F-F758C9CE7E5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Restrictions</a:t>
            </a:r>
          </a:p>
          <a:p>
            <a:pPr lvl="1"/>
            <a:r>
              <a:rPr lang="en-US"/>
              <a:t>Can’t execute stack </a:t>
            </a:r>
            <a:r>
              <a:rPr lang="en-US">
                <a:sym typeface="Wingdings" pitchFamily="2" charset="2"/>
              </a:rPr>
              <a:t> No shellcode</a:t>
            </a:r>
            <a:endParaRPr lang="en-US"/>
          </a:p>
          <a:p>
            <a:pPr lvl="1"/>
            <a:r>
              <a:rPr lang="en-US"/>
              <a:t>Do not know the address of </a:t>
            </a:r>
            <a:br>
              <a:rPr lang="en-US"/>
            </a:br>
            <a:r>
              <a:rPr lang="en-US"/>
              <a:t>   </a:t>
            </a:r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  <a:t>system()</a:t>
            </a:r>
          </a:p>
          <a:p>
            <a:pPr lvl="1"/>
            <a:r>
              <a:rPr lang="en-US"/>
              <a:t>Do not know the address of</a:t>
            </a:r>
            <a:br>
              <a:rPr lang="en-US"/>
            </a:br>
            <a:r>
              <a:rPr lang="en-US"/>
              <a:t>	</a:t>
            </a:r>
            <a:r>
              <a:rPr lang="en-US" err="1">
                <a:solidFill>
                  <a:srgbClr val="C00000"/>
                </a:solidFill>
                <a:latin typeface="Consolas" panose="020B0609020204030204" pitchFamily="49" charset="0"/>
              </a:rPr>
              <a:t>setregid</a:t>
            </a:r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/>
              <a:t>Can’t use </a:t>
            </a:r>
            <a:r>
              <a:rPr lang="en-US" err="1">
                <a:latin typeface="Consolas" panose="020B0609020204030204" pitchFamily="49" charset="0"/>
              </a:rPr>
              <a:t>symlink</a:t>
            </a:r>
            <a:endParaRPr lang="en-US">
              <a:latin typeface="Consolas" panose="020B0609020204030204" pitchFamily="49" charset="0"/>
            </a:endParaRPr>
          </a:p>
          <a:p>
            <a:pPr lvl="1"/>
            <a:endParaRPr lang="en-US"/>
          </a:p>
          <a:p>
            <a:r>
              <a:rPr lang="en-US"/>
              <a:t>Availability</a:t>
            </a:r>
          </a:p>
          <a:p>
            <a:pPr lvl="1"/>
            <a:r>
              <a:rPr lang="en-US"/>
              <a:t>Can run </a:t>
            </a:r>
            <a:r>
              <a:rPr lang="en-US">
                <a:latin typeface="Consolas" panose="020B0609020204030204" pitchFamily="49" charset="0"/>
              </a:rPr>
              <a:t>open()/read()/</a:t>
            </a:r>
            <a:r>
              <a:rPr lang="en-US" err="1">
                <a:latin typeface="Consolas" panose="020B0609020204030204" pitchFamily="49" charset="0"/>
              </a:rPr>
              <a:t>printf</a:t>
            </a:r>
            <a:r>
              <a:rPr lang="en-US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/>
              <a:t>Can run </a:t>
            </a:r>
            <a:r>
              <a:rPr lang="en-US" err="1">
                <a:latin typeface="Consolas" panose="020B0609020204030204" pitchFamily="49" charset="0"/>
              </a:rPr>
              <a:t>strcpy</a:t>
            </a:r>
            <a:r>
              <a:rPr lang="en-US">
                <a:latin typeface="Consolas" panose="020B0609020204030204" pitchFamily="49" charset="0"/>
              </a:rPr>
              <a:t>()</a:t>
            </a:r>
          </a:p>
          <a:p>
            <a:pPr lvl="1"/>
            <a:endParaRPr lang="en-US"/>
          </a:p>
          <a:p>
            <a:pPr marL="457200" lvl="1" indent="0">
              <a:buNone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ADF946-C788-7F4B-9BA4-386BA372C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649" y="2720182"/>
            <a:ext cx="5684351" cy="2292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155DCF-0AAC-2E48-8899-4E2C338C8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649" y="5429693"/>
            <a:ext cx="21844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174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A7F5-B868-354A-B80D-E9C402EC9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open() / read() / </a:t>
            </a:r>
            <a:r>
              <a:rPr lang="en-US" b="1" err="1">
                <a:latin typeface="Consolas" panose="020B0609020204030204" pitchFamily="49" charset="0"/>
                <a:cs typeface="Courier New" panose="02070309020205020404" pitchFamily="49" charset="0"/>
              </a:rPr>
              <a:t>printf</a:t>
            </a: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0EF87-8D24-5E43-B15A-B104D8266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65607"/>
          </a:xfrm>
        </p:spPr>
        <p:txBody>
          <a:bodyPr/>
          <a:lstStyle/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fd</a:t>
            </a:r>
            <a:r>
              <a:rPr lang="en-US">
                <a:latin typeface="Consolas" panose="020B0609020204030204" pitchFamily="49" charset="0"/>
              </a:rPr>
              <a:t> = 3 = open(“/home/labs/unit5/rop-4-32/flag”, 0);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</a:rPr>
              <a:t>read(3, </a:t>
            </a:r>
            <a:r>
              <a:rPr lang="en-US" err="1">
                <a:latin typeface="Consolas" panose="020B0609020204030204" pitchFamily="49" charset="0"/>
              </a:rPr>
              <a:t>some_buffer</a:t>
            </a:r>
            <a:r>
              <a:rPr lang="en-US">
                <a:latin typeface="Consolas" panose="020B0609020204030204" pitchFamily="49" charset="0"/>
              </a:rPr>
              <a:t>, 100);</a:t>
            </a:r>
          </a:p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printf</a:t>
            </a:r>
            <a:r>
              <a:rPr lang="en-US">
                <a:latin typeface="Consolas" panose="020B0609020204030204" pitchFamily="49" charset="0"/>
              </a:rPr>
              <a:t>(</a:t>
            </a:r>
            <a:r>
              <a:rPr lang="en-US" err="1">
                <a:latin typeface="Consolas" panose="020B0609020204030204" pitchFamily="49" charset="0"/>
              </a:rPr>
              <a:t>some_buffer</a:t>
            </a:r>
            <a:r>
              <a:rPr lang="en-US">
                <a:latin typeface="Consolas" panose="020B0609020204030204" pitchFamily="49" charset="0"/>
              </a:rPr>
              <a:t>);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5035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A7F5-B868-354A-B80D-E9C402EC9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open() / read() / </a:t>
            </a:r>
            <a:r>
              <a:rPr lang="en-US" b="1" err="1">
                <a:latin typeface="Consolas" panose="020B0609020204030204" pitchFamily="49" charset="0"/>
                <a:cs typeface="Courier New" panose="02070309020205020404" pitchFamily="49" charset="0"/>
              </a:rPr>
              <a:t>printf</a:t>
            </a: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0EF87-8D24-5E43-B15A-B104D8266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fd</a:t>
            </a:r>
            <a:r>
              <a:rPr lang="en-US">
                <a:latin typeface="Consolas" panose="020B0609020204030204" pitchFamily="49" charset="0"/>
              </a:rPr>
              <a:t> = 3 = open</a:t>
            </a:r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  <a:t>(“</a:t>
            </a:r>
            <a:r>
              <a:rPr lang="en-US" b="1">
                <a:solidFill>
                  <a:srgbClr val="C00000"/>
                </a:solidFill>
                <a:latin typeface="Consolas" panose="020B0609020204030204" pitchFamily="49" charset="0"/>
              </a:rPr>
              <a:t>/home/labs/unit5/rop-4-32/flag</a:t>
            </a:r>
            <a:r>
              <a:rPr lang="en-US">
                <a:latin typeface="Consolas" panose="020B0609020204030204" pitchFamily="49" charset="0"/>
              </a:rPr>
              <a:t>”, 0);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</a:rPr>
              <a:t>read(3, </a:t>
            </a:r>
            <a:r>
              <a:rPr lang="en-US" err="1">
                <a:latin typeface="Consolas" panose="020B0609020204030204" pitchFamily="49" charset="0"/>
              </a:rPr>
              <a:t>some_buffer</a:t>
            </a:r>
            <a:r>
              <a:rPr lang="en-US">
                <a:latin typeface="Consolas" panose="020B0609020204030204" pitchFamily="49" charset="0"/>
              </a:rPr>
              <a:t>, 100);</a:t>
            </a:r>
          </a:p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printf</a:t>
            </a:r>
            <a:r>
              <a:rPr lang="en-US">
                <a:latin typeface="Consolas" panose="020B0609020204030204" pitchFamily="49" charset="0"/>
              </a:rPr>
              <a:t>(</a:t>
            </a:r>
            <a:r>
              <a:rPr lang="en-US" err="1">
                <a:latin typeface="Consolas" panose="020B0609020204030204" pitchFamily="49" charset="0"/>
              </a:rPr>
              <a:t>some_buffer</a:t>
            </a:r>
            <a:r>
              <a:rPr lang="en-US">
                <a:latin typeface="Consolas" panose="020B0609020204030204" pitchFamily="49" charset="0"/>
              </a:rPr>
              <a:t>);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912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58EBF-3C84-D34C-8227-FD20D1E0D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 You Build a String via ROP?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547A8-B0A6-3344-B65B-A5C01330E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Yes; using </a:t>
            </a:r>
            <a:r>
              <a:rPr lang="en-US" err="1">
                <a:solidFill>
                  <a:srgbClr val="C00000"/>
                </a:solidFill>
                <a:latin typeface="Consolas" panose="020B0609020204030204" pitchFamily="49" charset="0"/>
              </a:rPr>
              <a:t>strcpy</a:t>
            </a:r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  <a:t>()</a:t>
            </a:r>
          </a:p>
          <a:p>
            <a:endParaRPr lang="en-US"/>
          </a:p>
          <a:p>
            <a:r>
              <a:rPr lang="en-US"/>
              <a:t>How?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E9E5086-DAD8-394F-8079-CAE96BF8E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993" y="2458355"/>
            <a:ext cx="8724900" cy="965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5A0EEE-BE0D-044E-90A1-CB4ED22E0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06609"/>
            <a:ext cx="3706586" cy="32513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D5102-D97D-D34A-BC87-1F8D4C477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216" y="3634693"/>
            <a:ext cx="254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8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9E4FA-3F8A-7646-83AA-1A8C0C860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Should We Build a String?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469F4-FDF6-6C44-A0D8-B08F4E9FF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vmmap</a:t>
            </a:r>
            <a:endParaRPr lang="en-US"/>
          </a:p>
          <a:p>
            <a:r>
              <a:rPr lang="en-US"/>
              <a:t>Where can you write?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2AED9C-E8D1-3B44-8B5C-4474F85D2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385" y="2989077"/>
            <a:ext cx="8549217" cy="120015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996D715-41B9-1C44-80DE-F927C98522A9}"/>
              </a:ext>
            </a:extLst>
          </p:cNvPr>
          <p:cNvSpPr/>
          <p:nvPr/>
        </p:nvSpPr>
        <p:spPr>
          <a:xfrm>
            <a:off x="1334385" y="3890798"/>
            <a:ext cx="2230450" cy="298430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16E72FC5-A078-D349-A25E-29DB0607E579}"/>
              </a:ext>
            </a:extLst>
          </p:cNvPr>
          <p:cNvSpPr/>
          <p:nvPr/>
        </p:nvSpPr>
        <p:spPr>
          <a:xfrm>
            <a:off x="2608728" y="4610381"/>
            <a:ext cx="1722639" cy="742297"/>
          </a:xfrm>
          <a:prstGeom prst="wedgeRoundRectCallout">
            <a:avLst>
              <a:gd name="adj1" fmla="val -57286"/>
              <a:gd name="adj2" fmla="val -115945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GOT.PLT section</a:t>
            </a:r>
          </a:p>
        </p:txBody>
      </p:sp>
    </p:spTree>
    <p:extLst>
      <p:ext uri="{BB962C8B-B14F-4D97-AF65-F5344CB8AC3E}">
        <p14:creationId xmlns:p14="http://schemas.microsoft.com/office/powerpoint/2010/main" val="313510309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BD47F-628B-7347-A63D-002E1186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Build a String?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9CF9C-46AA-224F-AF9D-9FB2A03C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8010"/>
          </a:xfrm>
        </p:spPr>
        <p:txBody>
          <a:bodyPr/>
          <a:lstStyle/>
          <a:p>
            <a:r>
              <a:rPr lang="en-US" err="1"/>
              <a:t>Dst</a:t>
            </a:r>
            <a:r>
              <a:rPr lang="en-US"/>
              <a:t>: 0x804a800</a:t>
            </a:r>
          </a:p>
          <a:p>
            <a:r>
              <a:rPr lang="en-US" err="1"/>
              <a:t>Src</a:t>
            </a:r>
            <a:r>
              <a:rPr lang="en-US"/>
              <a:t>: </a:t>
            </a:r>
            <a:r>
              <a:rPr lang="en-US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quick brown fox jumps over the lazy dog!”, </a:t>
            </a:r>
            <a:r>
              <a:rPr lang="en-US"/>
              <a:t>0x8048768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Call: </a:t>
            </a:r>
            <a:r>
              <a:rPr lang="en-US" err="1">
                <a:latin typeface="Consolas" panose="020B0609020204030204" pitchFamily="49" charset="0"/>
              </a:rPr>
              <a:t>strcpy</a:t>
            </a:r>
            <a:r>
              <a:rPr lang="en-US">
                <a:latin typeface="Consolas" panose="020B0609020204030204" pitchFamily="49" charset="0"/>
              </a:rPr>
              <a:t>(0x804a800, 0x8048768);</a:t>
            </a:r>
          </a:p>
          <a:p>
            <a:endParaRPr lang="en-US"/>
          </a:p>
          <a:p>
            <a:r>
              <a:rPr lang="en-US"/>
              <a:t>Result: 0x804a800 </a:t>
            </a:r>
            <a:r>
              <a:rPr lang="en-US">
                <a:sym typeface="Wingdings" pitchFamily="2" charset="2"/>
              </a:rPr>
              <a:t> “the quick brown….”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B72412-BF1E-3E4A-99E8-082ED0A3C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528" y="3058779"/>
            <a:ext cx="42291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6343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BD47F-628B-7347-A63D-002E1186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“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9CF9C-46AA-224F-AF9D-9FB2A03C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err="1"/>
              <a:t>Dest</a:t>
            </a:r>
            <a:r>
              <a:rPr lang="en-US"/>
              <a:t>: .data, 0x804a800</a:t>
            </a:r>
          </a:p>
          <a:p>
            <a:r>
              <a:rPr lang="en-US" err="1"/>
              <a:t>Src</a:t>
            </a:r>
            <a:r>
              <a:rPr lang="en-US"/>
              <a:t>: “the quick brown fox jump</a:t>
            </a:r>
            <a:r>
              <a:rPr lang="en-US" b="1">
                <a:solidFill>
                  <a:srgbClr val="000CFF"/>
                </a:solidFill>
              </a:rPr>
              <a:t>s</a:t>
            </a:r>
            <a:r>
              <a:rPr lang="en-US"/>
              <a:t> over the lazy dog!”, 0x8048768</a:t>
            </a:r>
          </a:p>
          <a:p>
            <a:pPr marL="0" indent="0">
              <a:buNone/>
            </a:pPr>
            <a:r>
              <a:rPr lang="en-US"/>
              <a:t>  </a:t>
            </a:r>
            <a:r>
              <a:rPr lang="ko-KR" altLang="en-US"/>
              <a:t>   </a:t>
            </a:r>
            <a:r>
              <a:rPr lang="en-US"/>
              <a:t>                                                     ^</a:t>
            </a:r>
            <a:r>
              <a:rPr lang="en-US">
                <a:solidFill>
                  <a:srgbClr val="000CFF"/>
                </a:solidFill>
              </a:rPr>
              <a:t>24th</a:t>
            </a:r>
            <a:r>
              <a:rPr lang="en-US"/>
              <a:t> position</a:t>
            </a:r>
          </a:p>
          <a:p>
            <a:r>
              <a:rPr lang="en-US" err="1"/>
              <a:t>Src</a:t>
            </a:r>
            <a:r>
              <a:rPr lang="en-US"/>
              <a:t>: 0x8048768 + 24 = 0x8048780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Call: </a:t>
            </a:r>
            <a:r>
              <a:rPr lang="en-US" err="1">
                <a:latin typeface="Consolas" panose="020B0609020204030204" pitchFamily="49" charset="0"/>
              </a:rPr>
              <a:t>strcpy</a:t>
            </a:r>
            <a:r>
              <a:rPr lang="en-US">
                <a:latin typeface="Consolas" panose="020B0609020204030204" pitchFamily="49" charset="0"/>
              </a:rPr>
              <a:t>(0x804a800, 0x8048780)</a:t>
            </a:r>
          </a:p>
          <a:p>
            <a:endParaRPr lang="en-US"/>
          </a:p>
          <a:p>
            <a:r>
              <a:rPr lang="en-US"/>
              <a:t>Result: 0x804a800 </a:t>
            </a:r>
            <a:r>
              <a:rPr lang="en-US">
                <a:sym typeface="Wingdings" pitchFamily="2" charset="2"/>
              </a:rPr>
              <a:t> “s over the lazy dog!”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CECA8A-D6B8-7447-AEAC-E1DBD9A04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86" y="3887788"/>
            <a:ext cx="4292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8610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BD47F-628B-7347-A63D-002E1186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“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9CF9C-46AA-224F-AF9D-9FB2A03C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Dst</a:t>
            </a:r>
            <a:r>
              <a:rPr lang="en-US"/>
              <a:t>: .data, </a:t>
            </a:r>
            <a:r>
              <a:rPr lang="en-US">
                <a:solidFill>
                  <a:srgbClr val="FF0000"/>
                </a:solidFill>
              </a:rPr>
              <a:t>0x804a801</a:t>
            </a:r>
            <a:r>
              <a:rPr lang="en-US"/>
              <a:t> (</a:t>
            </a:r>
            <a:r>
              <a:rPr lang="en-US">
                <a:solidFill>
                  <a:srgbClr val="FF0000"/>
                </a:solidFill>
              </a:rPr>
              <a:t>+1</a:t>
            </a:r>
            <a:r>
              <a:rPr lang="en-US"/>
              <a:t>)</a:t>
            </a:r>
          </a:p>
          <a:p>
            <a:r>
              <a:rPr lang="en-US" err="1"/>
              <a:t>Src</a:t>
            </a:r>
            <a:r>
              <a:rPr lang="en-US"/>
              <a:t>: “t</a:t>
            </a:r>
            <a:r>
              <a:rPr lang="en-US" b="1">
                <a:solidFill>
                  <a:srgbClr val="000CFF"/>
                </a:solidFill>
              </a:rPr>
              <a:t>h</a:t>
            </a:r>
            <a:r>
              <a:rPr lang="en-US"/>
              <a:t>e quick brown fox jumps over the lazy dog!”, 0x8048768</a:t>
            </a:r>
          </a:p>
          <a:p>
            <a:pPr marL="0" indent="0">
              <a:buNone/>
            </a:pPr>
            <a:r>
              <a:rPr lang="en-US"/>
              <a:t>         </a:t>
            </a:r>
            <a:r>
              <a:rPr lang="ko-KR" altLang="en-US"/>
              <a:t>   </a:t>
            </a:r>
            <a:r>
              <a:rPr lang="en-US"/>
              <a:t>  ^1st position</a:t>
            </a:r>
          </a:p>
          <a:p>
            <a:r>
              <a:rPr lang="en-US" err="1"/>
              <a:t>Src</a:t>
            </a:r>
            <a:r>
              <a:rPr lang="en-US"/>
              <a:t>: 0x8048768 + 1 = </a:t>
            </a:r>
            <a:r>
              <a:rPr lang="en-US">
                <a:solidFill>
                  <a:srgbClr val="000CFF"/>
                </a:solidFill>
              </a:rPr>
              <a:t>0x8048769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Call: </a:t>
            </a:r>
            <a:br>
              <a:rPr lang="en-US"/>
            </a:br>
            <a:r>
              <a:rPr lang="en-US"/>
              <a:t>	</a:t>
            </a:r>
            <a:r>
              <a:rPr lang="en-US" err="1"/>
              <a:t>strcpy</a:t>
            </a:r>
            <a:r>
              <a:rPr lang="en-US"/>
              <a:t>(</a:t>
            </a:r>
            <a:r>
              <a:rPr lang="en-US">
                <a:solidFill>
                  <a:srgbClr val="FF0000"/>
                </a:solidFill>
              </a:rPr>
              <a:t>0x804a801</a:t>
            </a:r>
            <a:r>
              <a:rPr lang="en-US"/>
              <a:t>, </a:t>
            </a:r>
            <a:r>
              <a:rPr lang="en-US">
                <a:solidFill>
                  <a:srgbClr val="000CFF"/>
                </a:solidFill>
              </a:rPr>
              <a:t>0x8048769</a:t>
            </a:r>
            <a:r>
              <a:rPr lang="en-US"/>
              <a:t>)</a:t>
            </a:r>
            <a:r>
              <a:rPr lang="en-US" altLang="ko-KR"/>
              <a:t>;</a:t>
            </a:r>
            <a:endParaRPr lang="en-US"/>
          </a:p>
          <a:p>
            <a:r>
              <a:rPr lang="en-US"/>
              <a:t>Result: 0x804a800 </a:t>
            </a:r>
            <a:r>
              <a:rPr lang="en-US">
                <a:sym typeface="Wingdings" pitchFamily="2" charset="2"/>
              </a:rPr>
              <a:t> “s</a:t>
            </a:r>
            <a:r>
              <a:rPr lang="en-US">
                <a:solidFill>
                  <a:srgbClr val="FF0000"/>
                </a:solidFill>
                <a:sym typeface="Wingdings" pitchFamily="2" charset="2"/>
              </a:rPr>
              <a:t>he </a:t>
            </a:r>
            <a:r>
              <a:rPr lang="en-US">
                <a:solidFill>
                  <a:srgbClr val="FF0000"/>
                </a:solidFill>
              </a:rPr>
              <a:t>quick brown fox jumps over the lazy dog!</a:t>
            </a:r>
            <a:r>
              <a:rPr lang="en-US">
                <a:sym typeface="Wingdings" pitchFamily="2" charset="2"/>
              </a:rPr>
              <a:t>”</a:t>
            </a:r>
            <a:endParaRPr lang="en-US"/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4488D357-12A2-1C4C-81FC-ED53CC1EC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372" y="4001294"/>
            <a:ext cx="9423400" cy="30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212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BD47F-628B-7347-A63D-002E1186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Terminating a 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9CF9C-46AA-224F-AF9D-9FB2A03C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Dst</a:t>
            </a:r>
            <a:r>
              <a:rPr lang="en-US"/>
              <a:t>: .data, </a:t>
            </a:r>
            <a:r>
              <a:rPr lang="en-US">
                <a:solidFill>
                  <a:srgbClr val="FF0000"/>
                </a:solidFill>
              </a:rPr>
              <a:t>0x804a802</a:t>
            </a:r>
            <a:r>
              <a:rPr lang="en-US"/>
              <a:t> (</a:t>
            </a:r>
            <a:r>
              <a:rPr lang="en-US">
                <a:solidFill>
                  <a:srgbClr val="FF0000"/>
                </a:solidFill>
              </a:rPr>
              <a:t>+2</a:t>
            </a:r>
            <a:r>
              <a:rPr lang="en-US"/>
              <a:t>)</a:t>
            </a:r>
          </a:p>
          <a:p>
            <a:r>
              <a:rPr lang="en-US" err="1"/>
              <a:t>Src</a:t>
            </a:r>
            <a:r>
              <a:rPr lang="en-US"/>
              <a:t>: “the quick brown fox jumps over the lazy dog!</a:t>
            </a:r>
            <a:r>
              <a:rPr lang="en-US" b="1">
                <a:solidFill>
                  <a:srgbClr val="000CFF"/>
                </a:solidFill>
              </a:rPr>
              <a:t>\0</a:t>
            </a:r>
            <a:r>
              <a:rPr lang="en-US"/>
              <a:t>”, 0x8048768</a:t>
            </a:r>
          </a:p>
          <a:p>
            <a:pPr marL="0" indent="0">
              <a:buNone/>
            </a:pPr>
            <a:r>
              <a:rPr lang="en-US"/>
              <a:t>                                                                                             ^</a:t>
            </a:r>
            <a:r>
              <a:rPr lang="en-US">
                <a:solidFill>
                  <a:srgbClr val="000CFF"/>
                </a:solidFill>
              </a:rPr>
              <a:t>44th</a:t>
            </a:r>
            <a:r>
              <a:rPr lang="en-US"/>
              <a:t> position</a:t>
            </a:r>
          </a:p>
          <a:p>
            <a:r>
              <a:rPr lang="en-US" err="1"/>
              <a:t>Src</a:t>
            </a:r>
            <a:r>
              <a:rPr lang="en-US"/>
              <a:t>: 0x8048768 + 44 = </a:t>
            </a:r>
            <a:r>
              <a:rPr lang="en-US">
                <a:solidFill>
                  <a:srgbClr val="000CFF"/>
                </a:solidFill>
              </a:rPr>
              <a:t>0x8048794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Call: </a:t>
            </a:r>
            <a:r>
              <a:rPr lang="en-US" err="1"/>
              <a:t>strcpy</a:t>
            </a:r>
            <a:r>
              <a:rPr lang="en-US"/>
              <a:t>(</a:t>
            </a:r>
            <a:r>
              <a:rPr lang="en-US">
                <a:solidFill>
                  <a:srgbClr val="FF0000"/>
                </a:solidFill>
              </a:rPr>
              <a:t>0x804a802</a:t>
            </a:r>
            <a:r>
              <a:rPr lang="en-US"/>
              <a:t>,</a:t>
            </a:r>
            <a:r>
              <a:rPr lang="en-US">
                <a:solidFill>
                  <a:srgbClr val="000CFF"/>
                </a:solidFill>
              </a:rPr>
              <a:t> 0x8048794</a:t>
            </a:r>
            <a:r>
              <a:rPr lang="en-US"/>
              <a:t>)</a:t>
            </a:r>
          </a:p>
          <a:p>
            <a:r>
              <a:rPr lang="en-US"/>
              <a:t>Result: 0x804a800 </a:t>
            </a:r>
            <a:r>
              <a:rPr lang="en-US">
                <a:sym typeface="Wingdings" pitchFamily="2" charset="2"/>
              </a:rPr>
              <a:t> “</a:t>
            </a:r>
            <a:r>
              <a:rPr lang="en-US" err="1">
                <a:sym typeface="Wingdings" pitchFamily="2" charset="2"/>
              </a:rPr>
              <a:t>sh</a:t>
            </a:r>
            <a:r>
              <a:rPr lang="en-US">
                <a:solidFill>
                  <a:srgbClr val="FF0000"/>
                </a:solidFill>
                <a:sym typeface="Wingdings" pitchFamily="2" charset="2"/>
              </a:rPr>
              <a:t>\0</a:t>
            </a:r>
            <a:r>
              <a:rPr lang="en-US">
                <a:sym typeface="Wingdings" pitchFamily="2" charset="2"/>
              </a:rPr>
              <a:t>”  “</a:t>
            </a:r>
            <a:r>
              <a:rPr lang="en-US" err="1">
                <a:solidFill>
                  <a:srgbClr val="000CFF"/>
                </a:solidFill>
                <a:sym typeface="Wingdings" pitchFamily="2" charset="2"/>
              </a:rPr>
              <a:t>sh</a:t>
            </a:r>
            <a:r>
              <a:rPr lang="en-US">
                <a:sym typeface="Wingdings" pitchFamily="2" charset="2"/>
              </a:rPr>
              <a:t>”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99352-3B6B-1C44-BA9B-708E28044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86" y="4001293"/>
            <a:ext cx="3677724" cy="668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143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21491-F7A1-354A-8B76-82D95A12B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Tasks</a:t>
            </a:r>
          </a:p>
          <a:p>
            <a:pPr lvl="1"/>
            <a:r>
              <a:rPr lang="en-US"/>
              <a:t>Build a string in the fixed address with </a:t>
            </a:r>
            <a:r>
              <a:rPr lang="en-US" b="1"/>
              <a:t>"</a:t>
            </a:r>
            <a:r>
              <a:rPr lang="en-US" b="1" err="1"/>
              <a:t>w"</a:t>
            </a:r>
            <a:r>
              <a:rPr lang="en-US" err="1"/>
              <a:t>rite</a:t>
            </a:r>
            <a:r>
              <a:rPr lang="en-US"/>
              <a:t> enabled </a:t>
            </a:r>
            <a:br>
              <a:rPr lang="en-US"/>
            </a:br>
            <a:r>
              <a:rPr lang="en-US"/>
              <a:t>(use </a:t>
            </a:r>
            <a:r>
              <a:rPr lang="en-US" err="1">
                <a:solidFill>
                  <a:srgbClr val="C00000"/>
                </a:solidFill>
              </a:rPr>
              <a:t>vmmap</a:t>
            </a:r>
            <a:r>
              <a:rPr lang="en-US"/>
              <a:t>, e.g., </a:t>
            </a:r>
            <a:r>
              <a:rPr lang="en-US">
                <a:solidFill>
                  <a:srgbClr val="C00000"/>
                </a:solidFill>
              </a:rPr>
              <a:t>0x804a000 ~ 0x804b000</a:t>
            </a:r>
            <a:r>
              <a:rPr lang="en-US"/>
              <a:t>)</a:t>
            </a:r>
          </a:p>
          <a:p>
            <a:pPr lvl="2"/>
            <a:r>
              <a:rPr lang="en-US"/>
              <a:t>Find them using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vmmap</a:t>
            </a:r>
            <a:r>
              <a:rPr lang="en-US"/>
              <a:t> on gdb, see the address of fixed, readable, and writable.</a:t>
            </a:r>
          </a:p>
          <a:p>
            <a:pPr marL="914400" lvl="2" indent="0">
              <a:buNone/>
            </a:pPr>
            <a:endParaRPr lang="en-US"/>
          </a:p>
          <a:p>
            <a:pPr marL="914400" lvl="2" indent="0">
              <a:buNone/>
            </a:pPr>
            <a:r>
              <a:rPr lang="en-US"/>
              <a:t>“/home/labs/unit5/rop-4-32/flag”</a:t>
            </a:r>
          </a:p>
          <a:p>
            <a:pPr marL="914400" lvl="2" indent="0">
              <a:buNone/>
            </a:pPr>
            <a:r>
              <a:rPr lang="en-US"/>
              <a:t>“/home/labs/unit5/rop-4-64/flag”</a:t>
            </a:r>
          </a:p>
          <a:p>
            <a:pPr lvl="2"/>
            <a:endParaRPr lang="en-US"/>
          </a:p>
          <a:p>
            <a:pPr lvl="1"/>
            <a:r>
              <a:rPr lang="en-US"/>
              <a:t>Call</a:t>
            </a:r>
          </a:p>
          <a:p>
            <a:pPr marL="914400" lvl="2" indent="0">
              <a:buNone/>
            </a:pPr>
            <a:r>
              <a:rPr lang="en-US">
                <a:latin typeface="Consolas" panose="020B0609020204030204" pitchFamily="49" charset="0"/>
              </a:rPr>
              <a:t>open(</a:t>
            </a:r>
            <a:r>
              <a:rPr lang="en-US" err="1">
                <a:latin typeface="Consolas" panose="020B0609020204030204" pitchFamily="49" charset="0"/>
              </a:rPr>
              <a:t>flag_file</a:t>
            </a:r>
            <a:r>
              <a:rPr lang="en-US">
                <a:latin typeface="Consolas" panose="020B0609020204030204" pitchFamily="49" charset="0"/>
              </a:rPr>
              <a:t>, 0);</a:t>
            </a:r>
          </a:p>
          <a:p>
            <a:pPr marL="914400" lvl="2" indent="0">
              <a:buNone/>
            </a:pPr>
            <a:r>
              <a:rPr lang="en-US">
                <a:latin typeface="Consolas" panose="020B0609020204030204" pitchFamily="49" charset="0"/>
              </a:rPr>
              <a:t>read(3, </a:t>
            </a:r>
            <a:r>
              <a:rPr lang="en-US" err="1">
                <a:latin typeface="Consolas" panose="020B0609020204030204" pitchFamily="49" charset="0"/>
              </a:rPr>
              <a:t>some_address</a:t>
            </a:r>
            <a:r>
              <a:rPr lang="en-US">
                <a:latin typeface="Consolas" panose="020B0609020204030204" pitchFamily="49" charset="0"/>
              </a:rPr>
              <a:t>, 100);</a:t>
            </a:r>
          </a:p>
          <a:p>
            <a:pPr marL="914400" lvl="2" indent="0">
              <a:buNone/>
            </a:pPr>
            <a:r>
              <a:rPr lang="en-US" err="1">
                <a:latin typeface="Consolas" panose="020B0609020204030204" pitchFamily="49" charset="0"/>
              </a:rPr>
              <a:t>printf</a:t>
            </a:r>
            <a:r>
              <a:rPr lang="en-US">
                <a:latin typeface="Consolas" panose="020B0609020204030204" pitchFamily="49" charset="0"/>
              </a:rPr>
              <a:t>(</a:t>
            </a:r>
            <a:r>
              <a:rPr lang="en-US" err="1">
                <a:latin typeface="Consolas" panose="020B0609020204030204" pitchFamily="49" charset="0"/>
              </a:rPr>
              <a:t>some_address</a:t>
            </a:r>
            <a:r>
              <a:rPr lang="en-US">
                <a:latin typeface="Consolas" panose="020B0609020204030204" pitchFamily="49" charset="0"/>
              </a:rPr>
              <a:t>);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909D82-4CE8-9649-92DB-DA75B199A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446" y="5081154"/>
            <a:ext cx="4122578" cy="1016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F3659B-0A91-784A-8DF3-8A419C276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446" y="3527579"/>
            <a:ext cx="4122578" cy="947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5A9853-520C-5745-9EB0-DBE60EF7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ROP-4-*</a:t>
            </a:r>
          </a:p>
        </p:txBody>
      </p:sp>
    </p:spTree>
    <p:extLst>
      <p:ext uri="{BB962C8B-B14F-4D97-AF65-F5344CB8AC3E}">
        <p14:creationId xmlns:p14="http://schemas.microsoft.com/office/powerpoint/2010/main" val="222951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97EB-A25D-7F42-AACD-1D39295C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Breaking DEP + ASLR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1A06C-2366-6F41-933C-B5553825D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will learn how to break DEP + ASLR step by step</a:t>
            </a:r>
          </a:p>
          <a:p>
            <a:endParaRPr lang="en-US"/>
          </a:p>
          <a:p>
            <a:r>
              <a:rPr lang="en-US"/>
              <a:t>We will first tackle challenges that does not randomize (fixed) the program’s code section </a:t>
            </a:r>
          </a:p>
          <a:p>
            <a:pPr lvl="1"/>
            <a:r>
              <a:rPr lang="en-US"/>
              <a:t>Yes, you can use those functions!</a:t>
            </a:r>
          </a:p>
          <a:p>
            <a:pPr lvl="1"/>
            <a:endParaRPr lang="en-US"/>
          </a:p>
          <a:p>
            <a:r>
              <a:rPr lang="en-US"/>
              <a:t>Then, can you easily get the shell from the program?</a:t>
            </a:r>
          </a:p>
        </p:txBody>
      </p:sp>
    </p:spTree>
    <p:extLst>
      <p:ext uri="{BB962C8B-B14F-4D97-AF65-F5344CB8AC3E}">
        <p14:creationId xmlns:p14="http://schemas.microsoft.com/office/powerpoint/2010/main" val="17915833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078E-EE23-CE49-A221-35A9B6F6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ROP-5-32 and ROP-5-64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A93CB-5D1C-6D4B-BB40-4DCB17ABA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Available Functions</a:t>
            </a: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puts</a:t>
            </a:r>
          </a:p>
          <a:p>
            <a:pPr marL="457200" lvl="1" indent="0">
              <a:buNone/>
            </a:pPr>
            <a:r>
              <a:rPr lang="en-US" err="1">
                <a:solidFill>
                  <a:srgbClr val="C00000"/>
                </a:solidFill>
                <a:latin typeface="Consolas" panose="020B0609020204030204" pitchFamily="49" charset="0"/>
              </a:rPr>
              <a:t>printf</a:t>
            </a:r>
            <a:endParaRPr lang="en-US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read</a:t>
            </a:r>
          </a:p>
          <a:p>
            <a:pPr marL="457200" lvl="1" indent="0">
              <a:buNone/>
            </a:pPr>
            <a:r>
              <a:rPr lang="en-US" err="1">
                <a:latin typeface="Consolas" panose="020B0609020204030204" pitchFamily="49" charset="0"/>
              </a:rPr>
              <a:t>prctl</a:t>
            </a:r>
            <a:endParaRPr lang="en-US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err="1">
                <a:latin typeface="Consolas" panose="020B0609020204030204" pitchFamily="49" charset="0"/>
              </a:rPr>
              <a:t>strcpy</a:t>
            </a:r>
            <a:endParaRPr lang="en-US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err="1">
                <a:latin typeface="Consolas" panose="020B0609020204030204" pitchFamily="49" charset="0"/>
              </a:rPr>
              <a:t>input_func</a:t>
            </a:r>
            <a:endParaRPr lang="en-US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main</a:t>
            </a:r>
          </a:p>
          <a:p>
            <a:pPr marL="457200" lvl="1" indent="0">
              <a:buNone/>
            </a:pPr>
            <a:r>
              <a:rPr lang="en-US" err="1">
                <a:latin typeface="Consolas" panose="020B0609020204030204" pitchFamily="49" charset="0"/>
              </a:rPr>
              <a:t>prctl</a:t>
            </a:r>
            <a:endParaRPr lang="en-US">
              <a:latin typeface="Consolas" panose="020B0609020204030204" pitchFamily="49" charset="0"/>
            </a:endParaRPr>
          </a:p>
          <a:p>
            <a:pPr lvl="1"/>
            <a:endParaRPr lang="en-US"/>
          </a:p>
          <a:p>
            <a:r>
              <a:rPr lang="en-US"/>
              <a:t>No </a:t>
            </a:r>
            <a:r>
              <a:rPr lang="en-US">
                <a:latin typeface="Consolas" panose="020B0609020204030204" pitchFamily="49" charset="0"/>
              </a:rPr>
              <a:t>open()</a:t>
            </a:r>
          </a:p>
          <a:p>
            <a:r>
              <a:rPr lang="en-US"/>
              <a:t>No </a:t>
            </a:r>
            <a:r>
              <a:rPr lang="en-US" err="1">
                <a:latin typeface="Consolas" panose="020B0609020204030204" pitchFamily="49" charset="0"/>
              </a:rPr>
              <a:t>execve</a:t>
            </a:r>
            <a:r>
              <a:rPr lang="en-US">
                <a:latin typeface="Consolas" panose="020B0609020204030204" pitchFamily="49" charset="0"/>
              </a:rPr>
              <a:t>()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0C326D-4854-7A43-A098-05C5031F3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307" y="1170782"/>
            <a:ext cx="3781142" cy="5300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5D879E-82F6-AF4C-9780-F1D8F4180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349" y="1690689"/>
            <a:ext cx="3516811" cy="38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4222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12BD0-74C2-154B-A391-EFCC01FBC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ROP-5-32/ROP-5-64 Exploit Sketch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E0E91-6E4B-4041-B76A-1B33DE6B0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Leak GOT of </a:t>
            </a:r>
            <a:r>
              <a:rPr lang="en-US" err="1">
                <a:latin typeface="Consolas" panose="020B0609020204030204" pitchFamily="49" charset="0"/>
              </a:rPr>
              <a:t>printf</a:t>
            </a:r>
            <a:r>
              <a:rPr lang="en-US">
                <a:latin typeface="Consolas" panose="020B0609020204030204" pitchFamily="49" charset="0"/>
              </a:rPr>
              <a:t>();</a:t>
            </a:r>
          </a:p>
          <a:p>
            <a:pPr lvl="1"/>
            <a:r>
              <a:rPr lang="en-US"/>
              <a:t>Find the GOT of </a:t>
            </a:r>
            <a:r>
              <a:rPr lang="en-US" err="1"/>
              <a:t>printf</a:t>
            </a:r>
            <a:r>
              <a:rPr lang="en-US"/>
              <a:t>();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Use ROP chain to leak the address of </a:t>
            </a:r>
            <a:r>
              <a:rPr lang="en-US" err="1">
                <a:latin typeface="Consolas" panose="020B0609020204030204" pitchFamily="49" charset="0"/>
              </a:rPr>
              <a:t>printf</a:t>
            </a:r>
            <a:r>
              <a:rPr lang="en-US">
                <a:latin typeface="Consolas" panose="020B0609020204030204" pitchFamily="49" charset="0"/>
              </a:rPr>
              <a:t>() </a:t>
            </a:r>
            <a:r>
              <a:rPr lang="en-US"/>
              <a:t>in </a:t>
            </a:r>
            <a:r>
              <a:rPr lang="en-US" err="1"/>
              <a:t>libc</a:t>
            </a:r>
            <a:endParaRPr lang="en-US"/>
          </a:p>
          <a:p>
            <a:pPr marL="457200" lvl="1" indent="0">
              <a:buNone/>
            </a:pPr>
            <a:r>
              <a:rPr lang="en-US" err="1">
                <a:latin typeface="Consolas" panose="020B0609020204030204" pitchFamily="49" charset="0"/>
              </a:rPr>
              <a:t>printf</a:t>
            </a:r>
            <a:r>
              <a:rPr lang="en-US">
                <a:latin typeface="Consolas" panose="020B0609020204030204" pitchFamily="49" charset="0"/>
              </a:rPr>
              <a:t>(0x804a010);</a:t>
            </a:r>
          </a:p>
          <a:p>
            <a:pPr marL="457200" lvl="1" indent="0">
              <a:buNone/>
            </a:pPr>
            <a:r>
              <a:rPr lang="en-US" err="1">
                <a:latin typeface="Consolas" panose="020B0609020204030204" pitchFamily="49" charset="0"/>
              </a:rPr>
              <a:t>printf</a:t>
            </a:r>
            <a:r>
              <a:rPr lang="en-US">
                <a:latin typeface="Consolas" panose="020B0609020204030204" pitchFamily="49" charset="0"/>
              </a:rPr>
              <a:t>(0x601020);</a:t>
            </a:r>
          </a:p>
          <a:p>
            <a:r>
              <a:rPr lang="en-US"/>
              <a:t>The </a:t>
            </a:r>
            <a:r>
              <a:rPr lang="en-US" err="1">
                <a:latin typeface="Consolas" panose="020B0609020204030204" pitchFamily="49" charset="0"/>
              </a:rPr>
              <a:t>printf</a:t>
            </a:r>
            <a:r>
              <a:rPr lang="en-US">
                <a:latin typeface="Consolas" panose="020B0609020204030204" pitchFamily="49" charset="0"/>
              </a:rPr>
              <a:t>() </a:t>
            </a:r>
            <a:r>
              <a:rPr lang="en-US"/>
              <a:t>call will give you an address!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A8F1E-4BEE-3948-AD44-186B0E739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3400651"/>
            <a:ext cx="8356600" cy="495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46BB57-A41E-D94D-9C7C-CA3B12FAE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2724150"/>
            <a:ext cx="5753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5723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8687F-F0EE-5144-92B3-1C71AD26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ROP-5-32/ROP-5-64 Exploit Sketch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65414-E25C-7743-A05D-15BE3C0E6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Recall ASLR-4</a:t>
            </a:r>
          </a:p>
          <a:p>
            <a:pPr lvl="1"/>
            <a:r>
              <a:rPr lang="en-US"/>
              <a:t>If we know the address of </a:t>
            </a:r>
            <a:r>
              <a:rPr lang="en-US" err="1">
                <a:latin typeface="Consolas" panose="020B0609020204030204" pitchFamily="49" charset="0"/>
              </a:rPr>
              <a:t>printf</a:t>
            </a:r>
            <a:r>
              <a:rPr lang="en-US">
                <a:latin typeface="Consolas" panose="020B0609020204030204" pitchFamily="49" charset="0"/>
              </a:rPr>
              <a:t>() </a:t>
            </a:r>
            <a:r>
              <a:rPr lang="en-US"/>
              <a:t>in </a:t>
            </a:r>
            <a:r>
              <a:rPr lang="en-US" err="1"/>
              <a:t>libc</a:t>
            </a:r>
            <a:r>
              <a:rPr lang="en-US"/>
              <a:t>, then we can calculate the address of </a:t>
            </a:r>
            <a:r>
              <a:rPr lang="en-US" err="1">
                <a:latin typeface="Consolas" panose="020B0609020204030204" pitchFamily="49" charset="0"/>
              </a:rPr>
              <a:t>execve</a:t>
            </a:r>
            <a:r>
              <a:rPr lang="en-US">
                <a:latin typeface="Consolas" panose="020B0609020204030204" pitchFamily="49" charset="0"/>
              </a:rPr>
              <a:t>() </a:t>
            </a:r>
            <a:r>
              <a:rPr lang="en-US"/>
              <a:t>in </a:t>
            </a:r>
            <a:r>
              <a:rPr lang="en-US" err="1"/>
              <a:t>libc</a:t>
            </a:r>
            <a:r>
              <a:rPr lang="en-US"/>
              <a:t>!</a:t>
            </a:r>
          </a:p>
          <a:p>
            <a:pPr lvl="1"/>
            <a:r>
              <a:rPr lang="en-US"/>
              <a:t>How?</a:t>
            </a:r>
          </a:p>
          <a:p>
            <a:pPr lvl="2"/>
            <a:r>
              <a:rPr lang="en-US"/>
              <a:t>Calculate an 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offset =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execve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–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printf</a:t>
            </a:r>
            <a:r>
              <a:rPr lang="en-US">
                <a:latin typeface="Consolas" panose="020B0609020204030204" pitchFamily="49" charset="0"/>
              </a:rPr>
              <a:t> </a:t>
            </a:r>
            <a:r>
              <a:rPr lang="en-US"/>
              <a:t>from </a:t>
            </a:r>
            <a:r>
              <a:rPr lang="en-US" err="1"/>
              <a:t>libc</a:t>
            </a:r>
            <a:endParaRPr lang="en-US"/>
          </a:p>
          <a:p>
            <a:pPr lvl="2"/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execve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 offset + 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printf</a:t>
            </a:r>
            <a:endParaRPr lang="en-US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endParaRPr lang="en-US"/>
          </a:p>
          <a:p>
            <a:r>
              <a:rPr lang="en-US"/>
              <a:t>Call </a:t>
            </a:r>
            <a:r>
              <a:rPr lang="en-US" err="1">
                <a:latin typeface="Consolas" panose="020B0609020204030204" pitchFamily="49" charset="0"/>
              </a:rPr>
              <a:t>execve</a:t>
            </a:r>
            <a:r>
              <a:rPr lang="en-US">
                <a:latin typeface="Consolas" panose="020B0609020204030204" pitchFamily="49" charset="0"/>
              </a:rPr>
              <a:t>() </a:t>
            </a:r>
            <a:r>
              <a:rPr lang="en-US"/>
              <a:t>then!</a:t>
            </a:r>
          </a:p>
        </p:txBody>
      </p:sp>
    </p:spTree>
    <p:extLst>
      <p:ext uri="{BB962C8B-B14F-4D97-AF65-F5344CB8AC3E}">
        <p14:creationId xmlns:p14="http://schemas.microsoft.com/office/powerpoint/2010/main" val="249754240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8687F-F0EE-5144-92B3-1C71AD26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ROP-5-32/ROP-5-64 Exploit Sketch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65414-E25C-7743-A05D-15BE3C0E6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Leak address of </a:t>
            </a:r>
            <a:r>
              <a:rPr lang="en-US" err="1">
                <a:latin typeface="Consolas" panose="020B0609020204030204" pitchFamily="49" charset="0"/>
              </a:rPr>
              <a:t>printf</a:t>
            </a:r>
            <a:r>
              <a:rPr lang="en-US">
                <a:latin typeface="Consolas" panose="020B0609020204030204" pitchFamily="49" charset="0"/>
              </a:rPr>
              <a:t>() </a:t>
            </a:r>
            <a:r>
              <a:rPr lang="en-US">
                <a:latin typeface="Calibri" panose="020F0502020204030204" pitchFamily="34" charset="0"/>
              </a:rPr>
              <a:t>function</a:t>
            </a:r>
          </a:p>
          <a:p>
            <a:pPr marL="0" indent="0">
              <a:buNone/>
            </a:pPr>
            <a:endParaRPr lang="en-US"/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Call </a:t>
            </a:r>
            <a:r>
              <a:rPr lang="en-US" err="1">
                <a:latin typeface="Consolas" panose="020B0609020204030204" pitchFamily="49" charset="0"/>
              </a:rPr>
              <a:t>printf</a:t>
            </a:r>
            <a:r>
              <a:rPr lang="en-US">
                <a:latin typeface="Consolas" panose="020B0609020204030204" pitchFamily="49" charset="0"/>
              </a:rPr>
              <a:t>()  // GOT of </a:t>
            </a:r>
            <a:r>
              <a:rPr lang="en-US" err="1">
                <a:latin typeface="Consolas" panose="020B0609020204030204" pitchFamily="49" charset="0"/>
              </a:rPr>
              <a:t>printf</a:t>
            </a:r>
            <a:r>
              <a:rPr lang="en-US">
                <a:latin typeface="Consolas" panose="020B0609020204030204" pitchFamily="49" charset="0"/>
              </a:rPr>
              <a:t>()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Convert that into an integer value in </a:t>
            </a:r>
            <a:r>
              <a:rPr lang="en-US" err="1">
                <a:latin typeface="Consolas" panose="020B0609020204030204" pitchFamily="49" charset="0"/>
              </a:rPr>
              <a:t>pwntools</a:t>
            </a:r>
            <a:r>
              <a:rPr lang="en-US"/>
              <a:t> script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Apply offset to get the address of </a:t>
            </a:r>
            <a:r>
              <a:rPr lang="en-US" err="1"/>
              <a:t>execve</a:t>
            </a:r>
            <a:r>
              <a:rPr lang="en-US"/>
              <a:t>();</a:t>
            </a:r>
          </a:p>
          <a:p>
            <a:endParaRPr lang="en-US"/>
          </a:p>
          <a:p>
            <a:r>
              <a:rPr lang="en-US"/>
              <a:t>Return to </a:t>
            </a:r>
            <a:r>
              <a:rPr lang="en-US" err="1">
                <a:latin typeface="Consolas" panose="020B0609020204030204" pitchFamily="49" charset="0"/>
              </a:rPr>
              <a:t>input_function</a:t>
            </a:r>
            <a:r>
              <a:rPr lang="en-US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/>
              <a:t>You can send your exploit to the program one more time</a:t>
            </a:r>
          </a:p>
          <a:p>
            <a:pPr lvl="1"/>
            <a:endParaRPr lang="en-US"/>
          </a:p>
          <a:p>
            <a:r>
              <a:rPr lang="en-US"/>
              <a:t>Call </a:t>
            </a:r>
            <a:r>
              <a:rPr lang="en-US" err="1">
                <a:latin typeface="Consolas" panose="020B0609020204030204" pitchFamily="49" charset="0"/>
              </a:rPr>
              <a:t>execve</a:t>
            </a:r>
            <a:r>
              <a:rPr lang="en-US">
                <a:latin typeface="Consolas" panose="020B0609020204030204" pitchFamily="49" charset="0"/>
              </a:rPr>
              <a:t>();</a:t>
            </a: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$ cat flag</a:t>
            </a:r>
          </a:p>
        </p:txBody>
      </p:sp>
    </p:spTree>
    <p:extLst>
      <p:ext uri="{BB962C8B-B14F-4D97-AF65-F5344CB8AC3E}">
        <p14:creationId xmlns:p14="http://schemas.microsoft.com/office/powerpoint/2010/main" val="404635384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3B7C-E898-984C-AAA6-5370FA39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ROP-6-64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C1BB1-1260-7C41-9E99-19277F7A7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No </a:t>
            </a:r>
            <a:r>
              <a:rPr lang="en-US">
                <a:solidFill>
                  <a:srgbClr val="C00000"/>
                </a:solidFill>
              </a:rPr>
              <a:t>"</a:t>
            </a:r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  <a:t>pop %</a:t>
            </a:r>
            <a:r>
              <a:rPr lang="en-US" err="1">
                <a:solidFill>
                  <a:srgbClr val="C00000"/>
                </a:solidFill>
                <a:latin typeface="Consolas" panose="020B0609020204030204" pitchFamily="49" charset="0"/>
              </a:rPr>
              <a:t>rdx</a:t>
            </a:r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  <a:t>"</a:t>
            </a:r>
          </a:p>
          <a:p>
            <a:endParaRPr lang="en-US"/>
          </a:p>
          <a:p>
            <a:r>
              <a:rPr lang="en-US"/>
              <a:t>Use gadgets in </a:t>
            </a:r>
            <a:r>
              <a:rPr lang="en-US">
                <a:latin typeface="Consolas" panose="020B0609020204030204" pitchFamily="49" charset="0"/>
              </a:rPr>
              <a:t>__</a:t>
            </a:r>
            <a:r>
              <a:rPr lang="en-US" err="1">
                <a:latin typeface="Consolas" panose="020B0609020204030204" pitchFamily="49" charset="0"/>
              </a:rPr>
              <a:t>libc_csu_init</a:t>
            </a:r>
            <a:r>
              <a:rPr lang="en-US">
                <a:latin typeface="Consolas" panose="020B0609020204030204" pitchFamily="49" charset="0"/>
              </a:rPr>
              <a:t>() </a:t>
            </a:r>
            <a:r>
              <a:rPr lang="en-US"/>
              <a:t>to control </a:t>
            </a:r>
            <a:br>
              <a:rPr lang="en-US"/>
            </a:br>
            <a:br>
              <a:rPr lang="en-US"/>
            </a:br>
            <a:r>
              <a:rPr lang="en-US">
                <a:latin typeface="Consolas" panose="020B0609020204030204" pitchFamily="49" charset="0"/>
              </a:rPr>
              <a:t>%</a:t>
            </a:r>
            <a:r>
              <a:rPr lang="en-US" err="1">
                <a:solidFill>
                  <a:srgbClr val="C00000"/>
                </a:solidFill>
                <a:latin typeface="Consolas" panose="020B0609020204030204" pitchFamily="49" charset="0"/>
              </a:rPr>
              <a:t>rdi</a:t>
            </a:r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  <a:t>, %</a:t>
            </a:r>
            <a:r>
              <a:rPr lang="en-US" err="1">
                <a:solidFill>
                  <a:srgbClr val="C00000"/>
                </a:solidFill>
                <a:latin typeface="Consolas" panose="020B0609020204030204" pitchFamily="49" charset="0"/>
              </a:rPr>
              <a:t>rsi</a:t>
            </a:r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  <a:t>, </a:t>
            </a:r>
            <a:r>
              <a:rPr lang="en-US">
                <a:latin typeface="Consolas" panose="020B0609020204030204" pitchFamily="49" charset="0"/>
              </a:rPr>
              <a:t>and </a:t>
            </a:r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  <a:t>%</a:t>
            </a:r>
            <a:r>
              <a:rPr lang="en-US" err="1">
                <a:solidFill>
                  <a:srgbClr val="C00000"/>
                </a:solidFill>
                <a:latin typeface="Consolas" panose="020B0609020204030204" pitchFamily="49" charset="0"/>
              </a:rPr>
              <a:t>rdx</a:t>
            </a:r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en-US">
                <a:latin typeface="Consolas" panose="020B0609020204030204" pitchFamily="49" charset="0"/>
              </a:rPr>
              <a:t>with</a:t>
            </a:r>
          </a:p>
          <a:p>
            <a:pPr lvl="1"/>
            <a:endParaRPr lang="en-US"/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%r13, %r14, and %r15</a:t>
            </a:r>
          </a:p>
          <a:p>
            <a:pPr lvl="1"/>
            <a:endParaRPr lang="en-US"/>
          </a:p>
          <a:p>
            <a:r>
              <a:rPr lang="en-US"/>
              <a:t>Control</a:t>
            </a:r>
            <a:r>
              <a:rPr lang="en-US">
                <a:latin typeface="Consolas" panose="020B0609020204030204" pitchFamily="49" charset="0"/>
              </a:rPr>
              <a:t> %r12 </a:t>
            </a:r>
            <a:r>
              <a:rPr lang="en-US"/>
              <a:t>and </a:t>
            </a:r>
            <a:r>
              <a:rPr lang="en-US">
                <a:latin typeface="Consolas" panose="020B0609020204030204" pitchFamily="49" charset="0"/>
              </a:rPr>
              <a:t>%</a:t>
            </a:r>
            <a:r>
              <a:rPr lang="en-US" err="1">
                <a:latin typeface="Consolas" panose="020B0609020204030204" pitchFamily="49" charset="0"/>
              </a:rPr>
              <a:t>rbx</a:t>
            </a:r>
            <a:r>
              <a:rPr lang="en-US">
                <a:latin typeface="Consolas" panose="020B0609020204030204" pitchFamily="49" charset="0"/>
              </a:rPr>
              <a:t> </a:t>
            </a:r>
            <a:r>
              <a:rPr lang="en-US"/>
              <a:t>to call </a:t>
            </a:r>
            <a:r>
              <a:rPr lang="en-US" err="1"/>
              <a:t>execve</a:t>
            </a:r>
            <a:r>
              <a:rPr lang="en-US"/>
              <a:t>()</a:t>
            </a:r>
          </a:p>
          <a:p>
            <a:pPr lvl="1"/>
            <a:endParaRPr lang="en-US"/>
          </a:p>
          <a:p>
            <a:pPr lvl="1"/>
            <a:r>
              <a:rPr lang="en-US"/>
              <a:t>Trick! </a:t>
            </a:r>
            <a:br>
              <a:rPr lang="en-US"/>
            </a:br>
            <a:br>
              <a:rPr lang="en-US"/>
            </a:b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callq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*(%r12,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rbx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, 8);</a:t>
            </a: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1607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D97A6-7B02-5B4F-9A4F-2B5B0C586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AMD64 (64-bit) Calling Convention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2B043-4B58-584D-B112-DAC281AD2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Set argument first</a:t>
            </a:r>
          </a:p>
          <a:p>
            <a:endParaRPr lang="en-US"/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[pop </a:t>
            </a:r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  <a:t>%</a:t>
            </a:r>
            <a:r>
              <a:rPr lang="en-US" err="1">
                <a:solidFill>
                  <a:srgbClr val="C00000"/>
                </a:solidFill>
                <a:latin typeface="Consolas" panose="020B0609020204030204" pitchFamily="49" charset="0"/>
              </a:rPr>
              <a:t>rdi</a:t>
            </a:r>
            <a:r>
              <a:rPr lang="en-US">
                <a:latin typeface="Consolas" panose="020B0609020204030204" pitchFamily="49" charset="0"/>
              </a:rPr>
              <a:t> ret] 	[arg1]</a:t>
            </a: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[pop </a:t>
            </a:r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  <a:t>%</a:t>
            </a:r>
            <a:r>
              <a:rPr lang="en-US" err="1">
                <a:solidFill>
                  <a:srgbClr val="C00000"/>
                </a:solidFill>
                <a:latin typeface="Consolas" panose="020B0609020204030204" pitchFamily="49" charset="0"/>
              </a:rPr>
              <a:t>rsi</a:t>
            </a:r>
            <a:r>
              <a:rPr lang="en-US">
                <a:latin typeface="Consolas" panose="020B0609020204030204" pitchFamily="49" charset="0"/>
              </a:rPr>
              <a:t> %r15 ret] 	[arg2] 	[xxx]</a:t>
            </a: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[pop </a:t>
            </a:r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  <a:t>%</a:t>
            </a:r>
            <a:r>
              <a:rPr lang="en-US" err="1">
                <a:solidFill>
                  <a:srgbClr val="C00000"/>
                </a:solidFill>
                <a:latin typeface="Consolas" panose="020B0609020204030204" pitchFamily="49" charset="0"/>
              </a:rPr>
              <a:t>rdx</a:t>
            </a:r>
            <a:r>
              <a:rPr lang="en-US">
                <a:latin typeface="Consolas" panose="020B0609020204030204" pitchFamily="49" charset="0"/>
              </a:rPr>
              <a:t> ret] 	[arg3]</a:t>
            </a: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[pop </a:t>
            </a:r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  <a:t>%</a:t>
            </a:r>
            <a:r>
              <a:rPr lang="en-US" err="1">
                <a:solidFill>
                  <a:srgbClr val="C00000"/>
                </a:solidFill>
                <a:latin typeface="Consolas" panose="020B0609020204030204" pitchFamily="49" charset="0"/>
              </a:rPr>
              <a:t>rcx</a:t>
            </a:r>
            <a:r>
              <a:rPr lang="en-US">
                <a:latin typeface="Consolas" panose="020B0609020204030204" pitchFamily="49" charset="0"/>
              </a:rPr>
              <a:t> … ret] 	[arg4] 	[xxx]…</a:t>
            </a: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[pop </a:t>
            </a:r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  <a:t>%r8</a:t>
            </a:r>
            <a:r>
              <a:rPr lang="en-US">
                <a:latin typeface="Consolas" panose="020B0609020204030204" pitchFamily="49" charset="0"/>
              </a:rPr>
              <a:t> … ret] 	[arg5] 	[xxx]…</a:t>
            </a: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[pop </a:t>
            </a:r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  <a:t>%r9</a:t>
            </a:r>
            <a:r>
              <a:rPr lang="en-US">
                <a:latin typeface="Consolas" panose="020B0609020204030204" pitchFamily="49" charset="0"/>
              </a:rPr>
              <a:t> … ret]	[arg6]	[xxx]…</a:t>
            </a:r>
          </a:p>
          <a:p>
            <a:pPr marL="457200" lvl="1" indent="0">
              <a:buNone/>
            </a:pPr>
            <a:r>
              <a:rPr lang="en-US"/>
              <a:t>…</a:t>
            </a:r>
          </a:p>
          <a:p>
            <a:endParaRPr lang="en-US"/>
          </a:p>
          <a:p>
            <a:r>
              <a:rPr lang="en-US"/>
              <a:t>Then call </a:t>
            </a:r>
            <a:r>
              <a:rPr lang="en-US" err="1">
                <a:latin typeface="Consolas" panose="020B0609020204030204" pitchFamily="49" charset="0"/>
              </a:rPr>
              <a:t>func</a:t>
            </a:r>
            <a:endParaRPr lang="en-US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b="1">
                <a:latin typeface="Consolas" panose="020B0609020204030204" pitchFamily="49" charset="0"/>
              </a:rPr>
              <a:t>[</a:t>
            </a:r>
            <a:r>
              <a:rPr lang="en-US" b="1" err="1">
                <a:latin typeface="Consolas" panose="020B0609020204030204" pitchFamily="49" charset="0"/>
              </a:rPr>
              <a:t>func</a:t>
            </a:r>
            <a:r>
              <a:rPr lang="en-US" b="1"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0872359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872FC-5A44-F140-A3BF-45551890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 Restrictions in 64-bit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F7E92-A0DF-C141-AD18-20D5479B4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12200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Found </a:t>
            </a:r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  <a:t>pop %</a:t>
            </a:r>
            <a:r>
              <a:rPr lang="en-US" err="1">
                <a:solidFill>
                  <a:srgbClr val="C00000"/>
                </a:solidFill>
                <a:latin typeface="Consolas" panose="020B0609020204030204" pitchFamily="49" charset="0"/>
              </a:rPr>
              <a:t>rdi</a:t>
            </a:r>
            <a:endParaRPr lang="en-US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/>
              <a:t>Can call functions with 1 argument</a:t>
            </a:r>
          </a:p>
          <a:p>
            <a:endParaRPr lang="en-US"/>
          </a:p>
          <a:p>
            <a:r>
              <a:rPr lang="en-US"/>
              <a:t>Found </a:t>
            </a:r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  <a:t>pop %</a:t>
            </a:r>
            <a:r>
              <a:rPr lang="en-US" err="1">
                <a:solidFill>
                  <a:srgbClr val="C00000"/>
                </a:solidFill>
                <a:latin typeface="Consolas" panose="020B0609020204030204" pitchFamily="49" charset="0"/>
              </a:rPr>
              <a:t>rdi</a:t>
            </a:r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en-US"/>
              <a:t>and </a:t>
            </a:r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  <a:t>pop %</a:t>
            </a:r>
            <a:r>
              <a:rPr lang="en-US" err="1">
                <a:solidFill>
                  <a:srgbClr val="C00000"/>
                </a:solidFill>
                <a:latin typeface="Consolas" panose="020B0609020204030204" pitchFamily="49" charset="0"/>
              </a:rPr>
              <a:t>rsi</a:t>
            </a:r>
            <a:endParaRPr lang="en-US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/>
              <a:t>Can call .. with 2 arguments </a:t>
            </a:r>
          </a:p>
          <a:p>
            <a:endParaRPr lang="en-US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  <a:t>%</a:t>
            </a:r>
            <a:r>
              <a:rPr lang="en-US" err="1">
                <a:solidFill>
                  <a:srgbClr val="C00000"/>
                </a:solidFill>
              </a:rPr>
              <a:t>rdi</a:t>
            </a:r>
            <a:r>
              <a:rPr lang="en-US">
                <a:solidFill>
                  <a:srgbClr val="C00000"/>
                </a:solidFill>
              </a:rPr>
              <a:t>, </a:t>
            </a:r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  <a:t>%</a:t>
            </a:r>
            <a:r>
              <a:rPr lang="en-US" err="1">
                <a:solidFill>
                  <a:srgbClr val="C00000"/>
                </a:solidFill>
              </a:rPr>
              <a:t>rsi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/>
              <a:t>and </a:t>
            </a:r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  <a:t>%</a:t>
            </a:r>
            <a:r>
              <a:rPr lang="en-US" err="1">
                <a:solidFill>
                  <a:srgbClr val="C00000"/>
                </a:solidFill>
              </a:rPr>
              <a:t>rdx</a:t>
            </a:r>
            <a:r>
              <a:rPr lang="en-US"/>
              <a:t>..</a:t>
            </a:r>
          </a:p>
          <a:p>
            <a:pPr lvl="1"/>
            <a:r>
              <a:rPr lang="en-US"/>
              <a:t>3 arguments</a:t>
            </a:r>
          </a:p>
          <a:p>
            <a:pPr lvl="1"/>
            <a:endParaRPr lang="en-US"/>
          </a:p>
          <a:p>
            <a:r>
              <a:rPr lang="en-US"/>
              <a:t>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45F0C1-37ED-AD4C-A7EA-73A557E19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260" y="1825625"/>
            <a:ext cx="4997239" cy="38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25329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screen&#10;&#10;Description automatically generated">
            <a:extLst>
              <a:ext uri="{FF2B5EF4-FFF2-40B4-BE49-F238E27FC236}">
                <a16:creationId xmlns:a16="http://schemas.microsoft.com/office/drawing/2014/main" id="{AC2FE877-E148-7946-8C5B-E7B8191FC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3174775"/>
            <a:ext cx="11404600" cy="3721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5CFD59-52C6-E34D-ACF9-78C74A95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525"/>
            <a:ext cx="10515600" cy="815675"/>
          </a:xfrm>
        </p:spPr>
        <p:txBody>
          <a:bodyPr/>
          <a:lstStyle/>
          <a:p>
            <a:r>
              <a:rPr lang="en-US">
                <a:solidFill>
                  <a:srgbClr val="C00000"/>
                </a:solidFill>
                <a:latin typeface="Consolas" panose="020B0609020204030204" pitchFamily="49" charset="0"/>
              </a:rPr>
              <a:t>pop %</a:t>
            </a:r>
            <a:r>
              <a:rPr lang="en-US" err="1">
                <a:solidFill>
                  <a:srgbClr val="C00000"/>
                </a:solidFill>
                <a:latin typeface="Consolas" panose="020B0609020204030204" pitchFamily="49" charset="0"/>
              </a:rPr>
              <a:t>rdx</a:t>
            </a:r>
            <a:endParaRPr lang="en-US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Content Placeholder 4" descr="A picture containing bottle&#10;&#10;Description automatically generated">
            <a:extLst>
              <a:ext uri="{FF2B5EF4-FFF2-40B4-BE49-F238E27FC236}">
                <a16:creationId xmlns:a16="http://schemas.microsoft.com/office/drawing/2014/main" id="{16589E6C-7FA0-1746-9A02-58A7B6AE4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87400" y="1202837"/>
            <a:ext cx="4152900" cy="18923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68AB3F-946D-A443-B7DA-4B4FF22CDA39}"/>
              </a:ext>
            </a:extLst>
          </p:cNvPr>
          <p:cNvSpPr/>
          <p:nvPr/>
        </p:nvSpPr>
        <p:spPr>
          <a:xfrm>
            <a:off x="3100615" y="2148987"/>
            <a:ext cx="1616528" cy="318632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203B6D-0ABE-DA4F-87D8-940FEB93F6AA}"/>
              </a:ext>
            </a:extLst>
          </p:cNvPr>
          <p:cNvSpPr/>
          <p:nvPr/>
        </p:nvSpPr>
        <p:spPr>
          <a:xfrm>
            <a:off x="4054929" y="5924325"/>
            <a:ext cx="1398814" cy="329518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B7A05-AA9D-2C40-8226-6F7DC0525D4C}"/>
              </a:ext>
            </a:extLst>
          </p:cNvPr>
          <p:cNvSpPr txBox="1"/>
          <p:nvPr/>
        </p:nvSpPr>
        <p:spPr>
          <a:xfrm>
            <a:off x="5613600" y="1123200"/>
            <a:ext cx="516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Level-5 has this gadget for you!</a:t>
            </a:r>
          </a:p>
        </p:txBody>
      </p:sp>
    </p:spTree>
    <p:extLst>
      <p:ext uri="{BB962C8B-B14F-4D97-AF65-F5344CB8AC3E}">
        <p14:creationId xmlns:p14="http://schemas.microsoft.com/office/powerpoint/2010/main" val="51559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FD01C-8953-D640-AE0B-40FC23513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But, not for Level 6 ….</a:t>
            </a:r>
          </a:p>
        </p:txBody>
      </p:sp>
      <p:pic>
        <p:nvPicPr>
          <p:cNvPr id="5" name="Content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FEF17E88-0D9B-F644-87BE-A1BED339D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02040"/>
            <a:ext cx="12212747" cy="506582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C043D9-88C5-C54D-A654-DB6C6FDCC08F}"/>
              </a:ext>
            </a:extLst>
          </p:cNvPr>
          <p:cNvSpPr txBox="1"/>
          <p:nvPr/>
        </p:nvSpPr>
        <p:spPr>
          <a:xfrm>
            <a:off x="8487507" y="4623518"/>
            <a:ext cx="3704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C00000"/>
                </a:solidFill>
                <a:latin typeface="Consolas" panose="020B0609020204030204" pitchFamily="49" charset="0"/>
              </a:rPr>
              <a:t>NO POP RDX…</a:t>
            </a:r>
          </a:p>
        </p:txBody>
      </p:sp>
    </p:spTree>
    <p:extLst>
      <p:ext uri="{BB962C8B-B14F-4D97-AF65-F5344CB8AC3E}">
        <p14:creationId xmlns:p14="http://schemas.microsoft.com/office/powerpoint/2010/main" val="234611835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1FEB55-1121-6C4F-A48E-BDF02D012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59" y="2178460"/>
            <a:ext cx="5723808" cy="6311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512B3-CC58-B946-85D9-24D5BCE4D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616530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64bit: </a:t>
            </a:r>
            <a:br>
              <a:rPr lang="en-US"/>
            </a:br>
            <a:br>
              <a:rPr lang="en-US"/>
            </a:br>
            <a:r>
              <a:rPr lang="en-US" err="1">
                <a:latin typeface="Consolas" panose="020B0609020204030204" pitchFamily="49" charset="0"/>
              </a:rPr>
              <a:t>execve</a:t>
            </a:r>
            <a:r>
              <a:rPr lang="en-US">
                <a:latin typeface="Consolas" panose="020B0609020204030204" pitchFamily="49" charset="0"/>
              </a:rPr>
              <a:t>(</a:t>
            </a:r>
            <a:r>
              <a:rPr lang="en-US" err="1">
                <a:latin typeface="Consolas" panose="020B0609020204030204" pitchFamily="49" charset="0"/>
              </a:rPr>
              <a:t>rdi</a:t>
            </a:r>
            <a:r>
              <a:rPr lang="en-US">
                <a:latin typeface="Consolas" panose="020B0609020204030204" pitchFamily="49" charset="0"/>
              </a:rPr>
              <a:t> = “</a:t>
            </a:r>
            <a:r>
              <a:rPr lang="en-US" err="1">
                <a:latin typeface="Consolas" panose="020B0609020204030204" pitchFamily="49" charset="0"/>
              </a:rPr>
              <a:t>xxxx</a:t>
            </a:r>
            <a:r>
              <a:rPr lang="en-US">
                <a:latin typeface="Consolas" panose="020B0609020204030204" pitchFamily="49" charset="0"/>
              </a:rPr>
              <a:t>”, </a:t>
            </a:r>
            <a:r>
              <a:rPr lang="en-US" err="1">
                <a:latin typeface="Consolas" panose="020B0609020204030204" pitchFamily="49" charset="0"/>
              </a:rPr>
              <a:t>rsi</a:t>
            </a:r>
            <a:r>
              <a:rPr lang="en-US">
                <a:latin typeface="Consolas" panose="020B0609020204030204" pitchFamily="49" charset="0"/>
              </a:rPr>
              <a:t>, </a:t>
            </a:r>
            <a:r>
              <a:rPr lang="en-US" err="1">
                <a:solidFill>
                  <a:srgbClr val="C00000"/>
                </a:solidFill>
                <a:latin typeface="Consolas" panose="020B0609020204030204" pitchFamily="49" charset="0"/>
              </a:rPr>
              <a:t>rdx</a:t>
            </a:r>
            <a:r>
              <a:rPr lang="en-US">
                <a:latin typeface="Consolas" panose="020B0609020204030204" pitchFamily="49" charset="0"/>
              </a:rPr>
              <a:t>);</a:t>
            </a:r>
          </a:p>
          <a:p>
            <a:endParaRPr lang="en-US"/>
          </a:p>
          <a:p>
            <a:r>
              <a:rPr lang="en-US"/>
              <a:t>Requirements for </a:t>
            </a:r>
            <a:r>
              <a:rPr lang="en-US">
                <a:latin typeface="Consolas" panose="020B0609020204030204" pitchFamily="49" charset="0"/>
              </a:rPr>
              <a:t>%</a:t>
            </a:r>
            <a:r>
              <a:rPr lang="en-US" err="1">
                <a:latin typeface="Consolas" panose="020B0609020204030204" pitchFamily="49" charset="0"/>
              </a:rPr>
              <a:t>rsi</a:t>
            </a:r>
            <a:r>
              <a:rPr lang="en-US">
                <a:latin typeface="Consolas" panose="020B0609020204030204" pitchFamily="49" charset="0"/>
              </a:rPr>
              <a:t> </a:t>
            </a:r>
            <a:r>
              <a:rPr lang="en-US"/>
              <a:t>and </a:t>
            </a:r>
            <a:r>
              <a:rPr lang="en-US">
                <a:latin typeface="Consolas" panose="020B0609020204030204" pitchFamily="49" charset="0"/>
              </a:rPr>
              <a:t>%</a:t>
            </a:r>
            <a:r>
              <a:rPr lang="en-US" err="1">
                <a:latin typeface="Consolas" panose="020B0609020204030204" pitchFamily="49" charset="0"/>
              </a:rPr>
              <a:t>rdx</a:t>
            </a:r>
            <a:br>
              <a:rPr lang="en-US">
                <a:latin typeface="Consolas" panose="020B0609020204030204" pitchFamily="49" charset="0"/>
              </a:rPr>
            </a:br>
            <a:endParaRPr lang="en-US">
              <a:latin typeface="Consolas" panose="020B0609020204030204" pitchFamily="49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argv</a:t>
            </a:r>
            <a:r>
              <a:rPr lang="en-US"/>
              <a:t> and </a:t>
            </a:r>
            <a:r>
              <a:rPr lang="en-US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envp</a:t>
            </a:r>
            <a:endParaRPr lang="en-US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0</a:t>
            </a:r>
            <a:br>
              <a:rPr lang="en-US"/>
            </a:br>
            <a:r>
              <a:rPr lang="en-US">
                <a:sym typeface="Wingdings" pitchFamily="2" charset="2"/>
              </a:rPr>
              <a:t> </a:t>
            </a:r>
            <a:r>
              <a:rPr lang="en-US"/>
              <a:t>There is no argument and environment variable at all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A pointer to</a:t>
            </a:r>
          </a:p>
          <a:p>
            <a:pPr lvl="2"/>
            <a:r>
              <a:rPr lang="en-US"/>
              <a:t>Array of string addresses (any valid memory address ends with 0 would be fine)</a:t>
            </a:r>
          </a:p>
          <a:p>
            <a:pPr lvl="2"/>
            <a:r>
              <a:rPr lang="en-US"/>
              <a:t>Ends with ‘\0’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318874-D432-C94B-935D-B431D933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EXECVE()</a:t>
            </a:r>
          </a:p>
        </p:txBody>
      </p:sp>
    </p:spTree>
    <p:extLst>
      <p:ext uri="{BB962C8B-B14F-4D97-AF65-F5344CB8AC3E}">
        <p14:creationId xmlns:p14="http://schemas.microsoft.com/office/powerpoint/2010/main" val="3228996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GEoAvjVPqRiXvySsAiw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8235</Words>
  <Application>Microsoft Macintosh PowerPoint</Application>
  <PresentationFormat>Widescreen</PresentationFormat>
  <Paragraphs>1997</Paragraphs>
  <Slides>152</Slides>
  <Notes>61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152</vt:i4>
      </vt:variant>
    </vt:vector>
  </HeadingPairs>
  <TitlesOfParts>
    <vt:vector size="159" baseType="lpstr">
      <vt:lpstr>Arial</vt:lpstr>
      <vt:lpstr>Calibri</vt:lpstr>
      <vt:lpstr>Calibri Light</vt:lpstr>
      <vt:lpstr>Consolas</vt:lpstr>
      <vt:lpstr>Courier New</vt:lpstr>
      <vt:lpstr>Wingdings</vt:lpstr>
      <vt:lpstr>Office Theme</vt:lpstr>
      <vt:lpstr>CS4459.001 Cyber Attacks &amp; Defense Lab</vt:lpstr>
      <vt:lpstr>Assignment: Unit-5</vt:lpstr>
      <vt:lpstr>Unit5 Restrictions</vt:lpstr>
      <vt:lpstr>Defenses</vt:lpstr>
      <vt:lpstr>Modern Defense since 2014</vt:lpstr>
      <vt:lpstr>DEP + ASLR</vt:lpstr>
      <vt:lpstr>Two types of ASLR</vt:lpstr>
      <vt:lpstr>Two types of ASLR</vt:lpstr>
      <vt:lpstr>Breaking DEP + ASLR</vt:lpstr>
      <vt:lpstr>Getting a Privileged Shell</vt:lpstr>
      <vt:lpstr>Chaining Function Calls in DEP-3</vt:lpstr>
      <vt:lpstr>Chaining Function Calls in DEP-3</vt:lpstr>
      <vt:lpstr>Chaining Function Calls in DEP-3</vt:lpstr>
      <vt:lpstr>Chaining Function Calls in DEP-3</vt:lpstr>
      <vt:lpstr>Chaining Function Calls in DEP-3</vt:lpstr>
      <vt:lpstr>Chaining Function Calls in DEP-3</vt:lpstr>
      <vt:lpstr>Chaining Function Calls in DEP-3</vt:lpstr>
      <vt:lpstr>Chaining Function Calls in DEP-3</vt:lpstr>
      <vt:lpstr>Chaining Function Calls in DEP-3</vt:lpstr>
      <vt:lpstr>Chaining Function Calls in DEP-3</vt:lpstr>
      <vt:lpstr>Chaining Function Calls in DEP-3</vt:lpstr>
      <vt:lpstr>Chaining Function Calls in DEP-3</vt:lpstr>
      <vt:lpstr>Chaining Function Calls in DEP-3</vt:lpstr>
      <vt:lpstr>Chaining Function Calls in DEP-3</vt:lpstr>
      <vt:lpstr>Chaining Function Calls in DEP-3</vt:lpstr>
      <vt:lpstr>Return Chain</vt:lpstr>
      <vt:lpstr>ROP-1 (Return-oriented Programming)</vt:lpstr>
      <vt:lpstr>ROP-1: Function Arguments..</vt:lpstr>
      <vt:lpstr>ROP-1: Function Arguments..</vt:lpstr>
      <vt:lpstr>What Do You Want to Put for XXXX?</vt:lpstr>
      <vt:lpstr>What Do You Want to Put for XXXX?</vt:lpstr>
      <vt:lpstr>What Do You Want to Put for XXXX?</vt:lpstr>
      <vt:lpstr>What Do You Want to Put for ‘XXXX’?</vt:lpstr>
      <vt:lpstr>What Do You Want to Put for XXXX?</vt:lpstr>
      <vt:lpstr>What Do You Want to Put for XXXX?</vt:lpstr>
      <vt:lpstr>What Do You Want to Put for XXXX?</vt:lpstr>
      <vt:lpstr>What Do You Want to Put for XXXX?</vt:lpstr>
      <vt:lpstr>What Do You Want to Put for XXXX?</vt:lpstr>
      <vt:lpstr>What Do You Want to Put for XXXX?</vt:lpstr>
      <vt:lpstr>What Do You Want to Put for XXXX?</vt:lpstr>
      <vt:lpstr>What Do You Want to Put for XXXX?</vt:lpstr>
      <vt:lpstr>ROP: We Can Chain Any # of Functions</vt:lpstr>
      <vt:lpstr>i386 (32-bit) Calling Convention</vt:lpstr>
      <vt:lpstr>ROP Gadgets</vt:lpstr>
      <vt:lpstr>ROP-1-32</vt:lpstr>
      <vt:lpstr>ROP-1-64: 64bit</vt:lpstr>
      <vt:lpstr>ROP-1-64: Setting Register Values</vt:lpstr>
      <vt:lpstr>What Do You Want to Put for XXXX?</vt:lpstr>
      <vt:lpstr>ROP-1-64: Setting Register Values</vt:lpstr>
      <vt:lpstr>ROP-1-64: Setting Register Values</vt:lpstr>
      <vt:lpstr>ROP-1-64: Passing Args in amd64</vt:lpstr>
      <vt:lpstr>ROP-1-64: Passing Args in amd64</vt:lpstr>
      <vt:lpstr>ROP-1-64: Passing Args in amd64</vt:lpstr>
      <vt:lpstr>ROP-1-64: Passing Args in amd64</vt:lpstr>
      <vt:lpstr>ROP-1-64: Passing Args in amd64</vt:lpstr>
      <vt:lpstr>ROP-1-64: Passing Args in amd64</vt:lpstr>
      <vt:lpstr>ROP-1-64: Passing Args in amd64</vt:lpstr>
      <vt:lpstr>ROP-1-64: Passing Args in amd64</vt:lpstr>
      <vt:lpstr>ROP-1-64: Passing Args in amd64</vt:lpstr>
      <vt:lpstr>ROP-1-64: Passing Args in amd64</vt:lpstr>
      <vt:lpstr>ROP-1-64: Passing Args in amd64</vt:lpstr>
      <vt:lpstr>ROP-1-64: execve?</vt:lpstr>
      <vt:lpstr>ROP-1-64: execve?</vt:lpstr>
      <vt:lpstr>ROP-1-64: execve?</vt:lpstr>
      <vt:lpstr>ROP-1-64: execve?</vt:lpstr>
      <vt:lpstr>ROP-1-64: execve?</vt:lpstr>
      <vt:lpstr>ROP-1-64: execve?</vt:lpstr>
      <vt:lpstr>ROP-1-64: execve?</vt:lpstr>
      <vt:lpstr>ROP-1-64: execve?</vt:lpstr>
      <vt:lpstr>ROP-1-64: Exploit</vt:lpstr>
      <vt:lpstr>ROP-2-32 and ROP-2-64</vt:lpstr>
      <vt:lpstr>ROP-3-*</vt:lpstr>
      <vt:lpstr>ROP-3-*</vt:lpstr>
      <vt:lpstr>ROP-3-*</vt:lpstr>
      <vt:lpstr>ROP-3-*</vt:lpstr>
      <vt:lpstr>ROP-3-*</vt:lpstr>
      <vt:lpstr>ROP-3-*</vt:lpstr>
      <vt:lpstr>ROP-3-*</vt:lpstr>
      <vt:lpstr>ROP-3-*</vt:lpstr>
      <vt:lpstr>ROP-4-*</vt:lpstr>
      <vt:lpstr>open() / read() / printf()</vt:lpstr>
      <vt:lpstr>open() / read() / printf()</vt:lpstr>
      <vt:lpstr>Can You Build a String via ROP?</vt:lpstr>
      <vt:lpstr>Where Should We Build a String?</vt:lpstr>
      <vt:lpstr>How to Build a String?</vt:lpstr>
      <vt:lpstr>Building “sh”</vt:lpstr>
      <vt:lpstr>Building “sh”</vt:lpstr>
      <vt:lpstr>Terminating a String</vt:lpstr>
      <vt:lpstr>ROP-4-*</vt:lpstr>
      <vt:lpstr>ROP-5-32 and ROP-5-64</vt:lpstr>
      <vt:lpstr>ROP-5-32/ROP-5-64 Exploit Sketch</vt:lpstr>
      <vt:lpstr>ROP-5-32/ROP-5-64 Exploit Sketch</vt:lpstr>
      <vt:lpstr>ROP-5-32/ROP-5-64 Exploit Sketch</vt:lpstr>
      <vt:lpstr>ROP-6-64</vt:lpstr>
      <vt:lpstr>AMD64 (64-bit) Calling Convention</vt:lpstr>
      <vt:lpstr>ROP Restrictions in 64-bit</vt:lpstr>
      <vt:lpstr>pop %rdx</vt:lpstr>
      <vt:lpstr>But, not for Level 6 ….</vt:lpstr>
      <vt:lpstr>EXECVE()</vt:lpstr>
      <vt:lpstr>EXECVE()</vt:lpstr>
      <vt:lpstr>EXECVE(): TEST1</vt:lpstr>
      <vt:lpstr>EXECVE(): TEST2</vt:lpstr>
      <vt:lpstr>EXECVE(): TEST3</vt:lpstr>
      <vt:lpstr>Backup</vt:lpstr>
      <vt:lpstr>How DO We Get to “main()”?</vt:lpstr>
      <vt:lpstr>start()</vt:lpstr>
      <vt:lpstr>start()</vt:lpstr>
      <vt:lpstr>start()</vt:lpstr>
      <vt:lpstr>__libc_start_main();</vt:lpstr>
      <vt:lpstr>__libc_start_main()</vt:lpstr>
      <vt:lpstr>__libc_csu_init();</vt:lpstr>
      <vt:lpstr>Controlling %rdx via __libc_csu_init();</vt:lpstr>
      <vt:lpstr>Controlling %rdx</vt:lpstr>
      <vt:lpstr>callq *(%r12, %rbx, 8)</vt:lpstr>
      <vt:lpstr>callq *(%r12, %rbx, 8)</vt:lpstr>
      <vt:lpstr>callq *(%r12, %rbx, 8)</vt:lpstr>
      <vt:lpstr>callq *(%r12, %rbx, 8)</vt:lpstr>
      <vt:lpstr>callq *(%r12, %rbx, 8)</vt:lpstr>
      <vt:lpstr>callq *(%r12, %rbx, 8)</vt:lpstr>
      <vt:lpstr>ELF, GOT,  PLT</vt:lpstr>
      <vt:lpstr>ELF, PLT, GOT</vt:lpstr>
      <vt:lpstr>Procedure Linkage Table (PLT)</vt:lpstr>
      <vt:lpstr>What is PLT (Procedure Linkage Table)?</vt:lpstr>
      <vt:lpstr>Reverse Engineering PLT</vt:lpstr>
      <vt:lpstr>Reverse Engineering PLT</vt:lpstr>
      <vt:lpstr>PLT and GOT (Global Offset Table)</vt:lpstr>
      <vt:lpstr>ELF, PLT, GOT: Execution #1</vt:lpstr>
      <vt:lpstr>ELF, PLT, GOT: Execution #2</vt:lpstr>
      <vt:lpstr>ELF, PLT, GOT</vt:lpstr>
      <vt:lpstr>Global Offset Table (GOT)</vt:lpstr>
      <vt:lpstr>Locating GOT</vt:lpstr>
      <vt:lpstr>PowerPoint Presentation</vt:lpstr>
      <vt:lpstr>Control Flow Hijack:  Always control + computation</vt:lpstr>
      <vt:lpstr>Motivation: Return-to-libc Attack</vt:lpstr>
      <vt:lpstr>PowerPoint Presentation</vt:lpstr>
      <vt:lpstr>PowerPoint Presentation</vt:lpstr>
      <vt:lpstr>PowerPoint Presentation</vt:lpstr>
      <vt:lpstr>Scorecard for ret2libc</vt:lpstr>
      <vt:lpstr>ROP Programming</vt:lpstr>
      <vt:lpstr>PowerPoint Presentation</vt:lpstr>
      <vt:lpstr>Gadgets</vt:lpstr>
      <vt:lpstr>PowerPoint Presentation</vt:lpstr>
      <vt:lpstr>ROP Overview</vt:lpstr>
      <vt:lpstr>Gadgets</vt:lpstr>
      <vt:lpstr>Gadgets</vt:lpstr>
      <vt:lpstr>Gadgets</vt:lpstr>
      <vt:lpstr>Gadgets</vt:lpstr>
      <vt:lpstr>Gadgets</vt:lpstr>
      <vt:lpstr>Equivalence</vt:lpstr>
      <vt:lpstr>Equivalence</vt:lpstr>
      <vt:lpstr>Return-Oriented Programming (ROP)</vt:lpstr>
      <vt:lpstr>Return-Oriented Programming (ROP)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CS4301.003 Cyber Attacks &amp; Defense Lab</dc:title>
  <dc:creator>Jee, Kangkook</dc:creator>
  <cp:lastModifiedBy>Jee, Kangkook</cp:lastModifiedBy>
  <cp:revision>1</cp:revision>
  <dcterms:created xsi:type="dcterms:W3CDTF">2021-01-10T22:54:41Z</dcterms:created>
  <dcterms:modified xsi:type="dcterms:W3CDTF">2026-03-24T15:47:59Z</dcterms:modified>
</cp:coreProperties>
</file>