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7" r:id="rId2"/>
    <p:sldId id="616" r:id="rId3"/>
    <p:sldId id="1653" r:id="rId4"/>
    <p:sldId id="570" r:id="rId5"/>
    <p:sldId id="598" r:id="rId6"/>
    <p:sldId id="599" r:id="rId7"/>
    <p:sldId id="572" r:id="rId8"/>
    <p:sldId id="573" r:id="rId9"/>
    <p:sldId id="512" r:id="rId10"/>
    <p:sldId id="604" r:id="rId11"/>
    <p:sldId id="600" r:id="rId12"/>
    <p:sldId id="574" r:id="rId13"/>
    <p:sldId id="597" r:id="rId14"/>
    <p:sldId id="601" r:id="rId15"/>
    <p:sldId id="588" r:id="rId16"/>
    <p:sldId id="605" r:id="rId17"/>
    <p:sldId id="587" r:id="rId18"/>
    <p:sldId id="589" r:id="rId19"/>
    <p:sldId id="590" r:id="rId20"/>
    <p:sldId id="591" r:id="rId21"/>
    <p:sldId id="602" r:id="rId22"/>
    <p:sldId id="594" r:id="rId23"/>
    <p:sldId id="595" r:id="rId24"/>
    <p:sldId id="638" r:id="rId25"/>
    <p:sldId id="639" r:id="rId26"/>
    <p:sldId id="640" r:id="rId27"/>
    <p:sldId id="641" r:id="rId28"/>
    <p:sldId id="642" r:id="rId29"/>
    <p:sldId id="643" r:id="rId30"/>
    <p:sldId id="644" r:id="rId31"/>
    <p:sldId id="592" r:id="rId32"/>
    <p:sldId id="593" r:id="rId33"/>
    <p:sldId id="1654" r:id="rId34"/>
    <p:sldId id="603" r:id="rId35"/>
    <p:sldId id="1655" r:id="rId36"/>
    <p:sldId id="1656" r:id="rId37"/>
    <p:sldId id="1657" r:id="rId38"/>
    <p:sldId id="618" r:id="rId39"/>
    <p:sldId id="1658" r:id="rId40"/>
    <p:sldId id="1659" r:id="rId41"/>
    <p:sldId id="1660" r:id="rId42"/>
    <p:sldId id="1661" r:id="rId43"/>
    <p:sldId id="1662" r:id="rId44"/>
    <p:sldId id="1663" r:id="rId45"/>
    <p:sldId id="609" r:id="rId46"/>
    <p:sldId id="610" r:id="rId47"/>
    <p:sldId id="1666" r:id="rId48"/>
    <p:sldId id="1667" r:id="rId49"/>
    <p:sldId id="632" r:id="rId50"/>
    <p:sldId id="633" r:id="rId51"/>
    <p:sldId id="622" r:id="rId52"/>
    <p:sldId id="624" r:id="rId53"/>
    <p:sldId id="613" r:id="rId54"/>
    <p:sldId id="1664" r:id="rId55"/>
    <p:sldId id="1665" r:id="rId56"/>
    <p:sldId id="625" r:id="rId57"/>
    <p:sldId id="627" r:id="rId58"/>
    <p:sldId id="626" r:id="rId59"/>
    <p:sldId id="619" r:id="rId60"/>
    <p:sldId id="606" r:id="rId61"/>
    <p:sldId id="607" r:id="rId62"/>
    <p:sldId id="608" r:id="rId63"/>
    <p:sldId id="617" r:id="rId64"/>
    <p:sldId id="62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0DBB43-DB7B-D84D-AA35-5E5338705759}">
          <p14:sldIdLst>
            <p14:sldId id="257"/>
            <p14:sldId id="616"/>
            <p14:sldId id="1653"/>
            <p14:sldId id="570"/>
            <p14:sldId id="598"/>
            <p14:sldId id="599"/>
            <p14:sldId id="572"/>
            <p14:sldId id="573"/>
            <p14:sldId id="512"/>
            <p14:sldId id="604"/>
            <p14:sldId id="600"/>
            <p14:sldId id="574"/>
            <p14:sldId id="597"/>
            <p14:sldId id="601"/>
            <p14:sldId id="588"/>
          </p14:sldIdLst>
        </p14:section>
        <p14:section name="SR/AR" id="{71BC5F40-15E3-0849-9D3D-507D047E0512}">
          <p14:sldIdLst>
            <p14:sldId id="605"/>
            <p14:sldId id="587"/>
            <p14:sldId id="589"/>
            <p14:sldId id="590"/>
            <p14:sldId id="591"/>
            <p14:sldId id="602"/>
            <p14:sldId id="594"/>
            <p14:sldId id="595"/>
          </p14:sldIdLst>
        </p14:section>
        <p14:section name="FSV" id="{F02904F9-8BA4-284C-BCEB-DE2F3660F35F}">
          <p14:sldIdLst>
            <p14:sldId id="638"/>
            <p14:sldId id="639"/>
            <p14:sldId id="640"/>
            <p14:sldId id="641"/>
            <p14:sldId id="642"/>
            <p14:sldId id="643"/>
            <p14:sldId id="644"/>
            <p14:sldId id="592"/>
            <p14:sldId id="593"/>
            <p14:sldId id="1654"/>
            <p14:sldId id="603"/>
            <p14:sldId id="1655"/>
            <p14:sldId id="1656"/>
            <p14:sldId id="1657"/>
            <p14:sldId id="618"/>
            <p14:sldId id="1658"/>
            <p14:sldId id="1659"/>
            <p14:sldId id="1660"/>
            <p14:sldId id="1661"/>
            <p14:sldId id="1662"/>
            <p14:sldId id="1663"/>
            <p14:sldId id="609"/>
            <p14:sldId id="610"/>
            <p14:sldId id="1666"/>
            <p14:sldId id="1667"/>
            <p14:sldId id="632"/>
            <p14:sldId id="633"/>
            <p14:sldId id="622"/>
            <p14:sldId id="624"/>
            <p14:sldId id="613"/>
          </p14:sldIdLst>
        </p14:section>
        <p14:section name="fs-arbt-read" id="{A36A5D0D-BCBD-C544-9790-26E37B77DD61}">
          <p14:sldIdLst>
            <p14:sldId id="1664"/>
            <p14:sldId id="1665"/>
            <p14:sldId id="625"/>
            <p14:sldId id="627"/>
            <p14:sldId id="626"/>
          </p14:sldIdLst>
        </p14:section>
        <p14:section name="One gadget" id="{5D2A61C4-6BA0-F743-8B11-E075EF1956CD}">
          <p14:sldIdLst>
            <p14:sldId id="619"/>
            <p14:sldId id="606"/>
            <p14:sldId id="607"/>
            <p14:sldId id="608"/>
            <p14:sldId id="617"/>
            <p14:sldId id="620"/>
          </p14:sldIdLst>
        </p14:section>
        <p14:section name="Tanenbaum -- Torvalds" id="{3A0EEA87-3182-E446-B3FF-9A505AADC9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D1AF7-3E53-394C-81A9-4624CDB440F3}" v="8" dt="2025-04-15T20:39:58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4"/>
    <p:restoredTop sz="93776"/>
  </p:normalViewPr>
  <p:slideViewPr>
    <p:cSldViewPr snapToGrid="0" snapToObjects="1">
      <p:cViewPr varScale="1">
        <p:scale>
          <a:sx n="286" d="100"/>
          <a:sy n="286" d="100"/>
        </p:scale>
        <p:origin x="162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e, Kangkook" userId="52832784-bd9f-4cfd-947b-6cb8258050c1" providerId="ADAL" clId="{61BD1AF7-3E53-394C-81A9-4624CDB440F3}"/>
    <pc:docChg chg="undo custSel addSld delSld modSld modSection">
      <pc:chgData name="Jee, Kangkook" userId="52832784-bd9f-4cfd-947b-6cb8258050c1" providerId="ADAL" clId="{61BD1AF7-3E53-394C-81A9-4624CDB440F3}" dt="2025-04-22T20:53:20.701" v="61"/>
      <pc:docMkLst>
        <pc:docMk/>
      </pc:docMkLst>
      <pc:sldChg chg="modSp mod">
        <pc:chgData name="Jee, Kangkook" userId="52832784-bd9f-4cfd-947b-6cb8258050c1" providerId="ADAL" clId="{61BD1AF7-3E53-394C-81A9-4624CDB440F3}" dt="2025-04-10T19:39:30.334" v="6" actId="20577"/>
        <pc:sldMkLst>
          <pc:docMk/>
          <pc:sldMk cId="1035216291" sldId="257"/>
        </pc:sldMkLst>
        <pc:spChg chg="mod">
          <ac:chgData name="Jee, Kangkook" userId="52832784-bd9f-4cfd-947b-6cb8258050c1" providerId="ADAL" clId="{61BD1AF7-3E53-394C-81A9-4624CDB440F3}" dt="2025-04-10T19:39:30.334" v="6" actId="20577"/>
          <ac:spMkLst>
            <pc:docMk/>
            <pc:sldMk cId="1035216291" sldId="257"/>
            <ac:spMk id="3" creationId="{F99A993E-8AC1-1144-BB84-2922B377E00C}"/>
          </ac:spMkLst>
        </pc:spChg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408825673" sldId="592"/>
        </pc:sldMkLst>
      </pc:sldChg>
      <pc:sldChg chg="del">
        <pc:chgData name="Jee, Kangkook" userId="52832784-bd9f-4cfd-947b-6cb8258050c1" providerId="ADAL" clId="{61BD1AF7-3E53-394C-81A9-4624CDB440F3}" dt="2025-04-13T22:16:13.517" v="28" actId="2696"/>
        <pc:sldMkLst>
          <pc:docMk/>
          <pc:sldMk cId="1992315250" sldId="592"/>
        </pc:sldMkLst>
      </pc:sldChg>
      <pc:sldChg chg="del">
        <pc:chgData name="Jee, Kangkook" userId="52832784-bd9f-4cfd-947b-6cb8258050c1" providerId="ADAL" clId="{61BD1AF7-3E53-394C-81A9-4624CDB440F3}" dt="2025-04-13T22:16:13.501" v="23" actId="2696"/>
        <pc:sldMkLst>
          <pc:docMk/>
          <pc:sldMk cId="299484111" sldId="593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573250658" sldId="593"/>
        </pc:sldMkLst>
      </pc:sldChg>
      <pc:sldChg chg="del">
        <pc:chgData name="Jee, Kangkook" userId="52832784-bd9f-4cfd-947b-6cb8258050c1" providerId="ADAL" clId="{61BD1AF7-3E53-394C-81A9-4624CDB440F3}" dt="2025-04-13T22:16:13.511" v="25" actId="2696"/>
        <pc:sldMkLst>
          <pc:docMk/>
          <pc:sldMk cId="311254057" sldId="596"/>
        </pc:sldMkLst>
      </pc:sldChg>
      <pc:sldChg chg="modSp mod">
        <pc:chgData name="Jee, Kangkook" userId="52832784-bd9f-4cfd-947b-6cb8258050c1" providerId="ADAL" clId="{61BD1AF7-3E53-394C-81A9-4624CDB440F3}" dt="2025-04-15T19:15:26.277" v="32" actId="20577"/>
        <pc:sldMkLst>
          <pc:docMk/>
          <pc:sldMk cId="1383542263" sldId="601"/>
        </pc:sldMkLst>
        <pc:spChg chg="mod">
          <ac:chgData name="Jee, Kangkook" userId="52832784-bd9f-4cfd-947b-6cb8258050c1" providerId="ADAL" clId="{61BD1AF7-3E53-394C-81A9-4624CDB440F3}" dt="2025-04-15T19:15:26.277" v="32" actId="20577"/>
          <ac:spMkLst>
            <pc:docMk/>
            <pc:sldMk cId="1383542263" sldId="601"/>
            <ac:spMk id="3" creationId="{EBD2055F-8650-8748-9C4F-6B171AE0DA49}"/>
          </ac:spMkLst>
        </pc:spChg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046542389" sldId="603"/>
        </pc:sldMkLst>
      </pc:sldChg>
      <pc:sldChg chg="modNotesTx">
        <pc:chgData name="Jee, Kangkook" userId="52832784-bd9f-4cfd-947b-6cb8258050c1" providerId="ADAL" clId="{61BD1AF7-3E53-394C-81A9-4624CDB440F3}" dt="2025-04-22T20:53:20.701" v="61"/>
        <pc:sldMkLst>
          <pc:docMk/>
          <pc:sldMk cId="3451262078" sldId="607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304665916" sldId="609"/>
        </pc:sldMkLst>
      </pc:sldChg>
      <pc:sldChg chg="del">
        <pc:chgData name="Jee, Kangkook" userId="52832784-bd9f-4cfd-947b-6cb8258050c1" providerId="ADAL" clId="{61BD1AF7-3E53-394C-81A9-4624CDB440F3}" dt="2025-04-13T22:16:13.512" v="26" actId="2696"/>
        <pc:sldMkLst>
          <pc:docMk/>
          <pc:sldMk cId="1193610959" sldId="609"/>
        </pc:sldMkLst>
      </pc:sldChg>
      <pc:sldChg chg="del">
        <pc:chgData name="Jee, Kangkook" userId="52832784-bd9f-4cfd-947b-6cb8258050c1" providerId="ADAL" clId="{61BD1AF7-3E53-394C-81A9-4624CDB440F3}" dt="2025-04-13T22:16:13.500" v="22" actId="2696"/>
        <pc:sldMkLst>
          <pc:docMk/>
          <pc:sldMk cId="337459819" sldId="610"/>
        </pc:sldMkLst>
      </pc:sldChg>
      <pc:sldChg chg="add del">
        <pc:chgData name="Jee, Kangkook" userId="52832784-bd9f-4cfd-947b-6cb8258050c1" providerId="ADAL" clId="{61BD1AF7-3E53-394C-81A9-4624CDB440F3}" dt="2025-04-15T20:39:10.177" v="50" actId="2696"/>
        <pc:sldMkLst>
          <pc:docMk/>
          <pc:sldMk cId="2656904135" sldId="610"/>
        </pc:sldMkLst>
      </pc:sldChg>
      <pc:sldChg chg="del">
        <pc:chgData name="Jee, Kangkook" userId="52832784-bd9f-4cfd-947b-6cb8258050c1" providerId="ADAL" clId="{61BD1AF7-3E53-394C-81A9-4624CDB440F3}" dt="2025-04-13T22:16:13.499" v="21" actId="2696"/>
        <pc:sldMkLst>
          <pc:docMk/>
          <pc:sldMk cId="546266212" sldId="611"/>
        </pc:sldMkLst>
      </pc:sldChg>
      <pc:sldChg chg="del">
        <pc:chgData name="Jee, Kangkook" userId="52832784-bd9f-4cfd-947b-6cb8258050c1" providerId="ADAL" clId="{61BD1AF7-3E53-394C-81A9-4624CDB440F3}" dt="2025-04-13T22:16:13.510" v="24" actId="2696"/>
        <pc:sldMkLst>
          <pc:docMk/>
          <pc:sldMk cId="3867435974" sldId="612"/>
        </pc:sldMkLst>
      </pc:sldChg>
      <pc:sldChg chg="add del">
        <pc:chgData name="Jee, Kangkook" userId="52832784-bd9f-4cfd-947b-6cb8258050c1" providerId="ADAL" clId="{61BD1AF7-3E53-394C-81A9-4624CDB440F3}" dt="2025-04-15T20:39:10.165" v="46" actId="2696"/>
        <pc:sldMkLst>
          <pc:docMk/>
          <pc:sldMk cId="1248349688" sldId="613"/>
        </pc:sldMkLst>
      </pc:sldChg>
      <pc:sldChg chg="del">
        <pc:chgData name="Jee, Kangkook" userId="52832784-bd9f-4cfd-947b-6cb8258050c1" providerId="ADAL" clId="{61BD1AF7-3E53-394C-81A9-4624CDB440F3}" dt="2025-04-13T22:16:13.497" v="20" actId="2696"/>
        <pc:sldMkLst>
          <pc:docMk/>
          <pc:sldMk cId="3568158608" sldId="613"/>
        </pc:sldMkLst>
      </pc:sldChg>
      <pc:sldChg chg="del">
        <pc:chgData name="Jee, Kangkook" userId="52832784-bd9f-4cfd-947b-6cb8258050c1" providerId="ADAL" clId="{61BD1AF7-3E53-394C-81A9-4624CDB440F3}" dt="2025-04-13T22:16:13.513" v="27" actId="2696"/>
        <pc:sldMkLst>
          <pc:docMk/>
          <pc:sldMk cId="111167476" sldId="614"/>
        </pc:sldMkLst>
      </pc:sldChg>
      <pc:sldChg chg="modSp mod">
        <pc:chgData name="Jee, Kangkook" userId="52832784-bd9f-4cfd-947b-6cb8258050c1" providerId="ADAL" clId="{61BD1AF7-3E53-394C-81A9-4624CDB440F3}" dt="2025-04-10T20:36:33.856" v="14" actId="20577"/>
        <pc:sldMkLst>
          <pc:docMk/>
          <pc:sldMk cId="2127405549" sldId="616"/>
        </pc:sldMkLst>
        <pc:spChg chg="mod">
          <ac:chgData name="Jee, Kangkook" userId="52832784-bd9f-4cfd-947b-6cb8258050c1" providerId="ADAL" clId="{61BD1AF7-3E53-394C-81A9-4624CDB440F3}" dt="2025-04-10T20:36:33.856" v="14" actId="20577"/>
          <ac:spMkLst>
            <pc:docMk/>
            <pc:sldMk cId="2127405549" sldId="616"/>
            <ac:spMk id="3" creationId="{25BC724E-CAEC-BA41-AD88-C628BD9CD431}"/>
          </ac:spMkLst>
        </pc:spChg>
      </pc:sldChg>
      <pc:sldChg chg="del">
        <pc:chgData name="Jee, Kangkook" userId="52832784-bd9f-4cfd-947b-6cb8258050c1" providerId="ADAL" clId="{61BD1AF7-3E53-394C-81A9-4624CDB440F3}" dt="2025-04-13T22:16:13.496" v="19" actId="2696"/>
        <pc:sldMkLst>
          <pc:docMk/>
          <pc:sldMk cId="2387162268" sldId="618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672198894" sldId="618"/>
        </pc:sldMkLst>
      </pc:sldChg>
      <pc:sldChg chg="add del">
        <pc:chgData name="Jee, Kangkook" userId="52832784-bd9f-4cfd-947b-6cb8258050c1" providerId="ADAL" clId="{61BD1AF7-3E53-394C-81A9-4624CDB440F3}" dt="2025-04-15T20:39:10.158" v="44" actId="2696"/>
        <pc:sldMkLst>
          <pc:docMk/>
          <pc:sldMk cId="3370632369" sldId="622"/>
        </pc:sldMkLst>
      </pc:sldChg>
      <pc:sldChg chg="add del">
        <pc:chgData name="Jee, Kangkook" userId="52832784-bd9f-4cfd-947b-6cb8258050c1" providerId="ADAL" clId="{61BD1AF7-3E53-394C-81A9-4624CDB440F3}" dt="2025-04-15T20:39:10.153" v="43" actId="2696"/>
        <pc:sldMkLst>
          <pc:docMk/>
          <pc:sldMk cId="2419330548" sldId="624"/>
        </pc:sldMkLst>
      </pc:sldChg>
      <pc:sldChg chg="add">
        <pc:chgData name="Jee, Kangkook" userId="52832784-bd9f-4cfd-947b-6cb8258050c1" providerId="ADAL" clId="{61BD1AF7-3E53-394C-81A9-4624CDB440F3}" dt="2025-04-13T22:16:46.013" v="30"/>
        <pc:sldMkLst>
          <pc:docMk/>
          <pc:sldMk cId="4103938900" sldId="625"/>
        </pc:sldMkLst>
      </pc:sldChg>
      <pc:sldChg chg="add">
        <pc:chgData name="Jee, Kangkook" userId="52832784-bd9f-4cfd-947b-6cb8258050c1" providerId="ADAL" clId="{61BD1AF7-3E53-394C-81A9-4624CDB440F3}" dt="2025-04-13T22:16:46.013" v="30"/>
        <pc:sldMkLst>
          <pc:docMk/>
          <pc:sldMk cId="791472041" sldId="626"/>
        </pc:sldMkLst>
      </pc:sldChg>
      <pc:sldChg chg="add">
        <pc:chgData name="Jee, Kangkook" userId="52832784-bd9f-4cfd-947b-6cb8258050c1" providerId="ADAL" clId="{61BD1AF7-3E53-394C-81A9-4624CDB440F3}" dt="2025-04-13T22:16:46.013" v="30"/>
        <pc:sldMkLst>
          <pc:docMk/>
          <pc:sldMk cId="1987610850" sldId="627"/>
        </pc:sldMkLst>
      </pc:sldChg>
      <pc:sldChg chg="add del">
        <pc:chgData name="Jee, Kangkook" userId="52832784-bd9f-4cfd-947b-6cb8258050c1" providerId="ADAL" clId="{61BD1AF7-3E53-394C-81A9-4624CDB440F3}" dt="2025-04-15T20:39:52.699" v="54" actId="2696"/>
        <pc:sldMkLst>
          <pc:docMk/>
          <pc:sldMk cId="4291168692" sldId="630"/>
        </pc:sldMkLst>
      </pc:sldChg>
      <pc:sldChg chg="add del">
        <pc:chgData name="Jee, Kangkook" userId="52832784-bd9f-4cfd-947b-6cb8258050c1" providerId="ADAL" clId="{61BD1AF7-3E53-394C-81A9-4624CDB440F3}" dt="2025-04-15T20:40:01.002" v="56" actId="2696"/>
        <pc:sldMkLst>
          <pc:docMk/>
          <pc:sldMk cId="1851759167" sldId="631"/>
        </pc:sldMkLst>
      </pc:sldChg>
      <pc:sldChg chg="add del">
        <pc:chgData name="Jee, Kangkook" userId="52832784-bd9f-4cfd-947b-6cb8258050c1" providerId="ADAL" clId="{61BD1AF7-3E53-394C-81A9-4624CDB440F3}" dt="2025-04-15T20:39:10.168" v="47" actId="2696"/>
        <pc:sldMkLst>
          <pc:docMk/>
          <pc:sldMk cId="2513289117" sldId="632"/>
        </pc:sldMkLst>
      </pc:sldChg>
      <pc:sldChg chg="add del">
        <pc:chgData name="Jee, Kangkook" userId="52832784-bd9f-4cfd-947b-6cb8258050c1" providerId="ADAL" clId="{61BD1AF7-3E53-394C-81A9-4624CDB440F3}" dt="2025-04-15T20:39:10.163" v="45" actId="2696"/>
        <pc:sldMkLst>
          <pc:docMk/>
          <pc:sldMk cId="1763390066" sldId="633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387162268" sldId="638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992315250" sldId="639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99484111" sldId="640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193610959" sldId="641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337459819" sldId="642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834342369" sldId="643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3352337052" sldId="644"/>
        </pc:sldMkLst>
      </pc:sldChg>
      <pc:sldChg chg="add del">
        <pc:chgData name="Jee, Kangkook" userId="52832784-bd9f-4cfd-947b-6cb8258050c1" providerId="ADAL" clId="{61BD1AF7-3E53-394C-81A9-4624CDB440F3}" dt="2025-04-15T20:39:22.506" v="52"/>
        <pc:sldMkLst>
          <pc:docMk/>
          <pc:sldMk cId="1808377037" sldId="1622"/>
        </pc:sldMkLst>
      </pc:sldChg>
      <pc:sldChg chg="add del">
        <pc:chgData name="Jee, Kangkook" userId="52832784-bd9f-4cfd-947b-6cb8258050c1" providerId="ADAL" clId="{61BD1AF7-3E53-394C-81A9-4624CDB440F3}" dt="2025-04-15T20:38:59.121" v="34"/>
        <pc:sldMkLst>
          <pc:docMk/>
          <pc:sldMk cId="3103083076" sldId="1622"/>
        </pc:sldMkLst>
      </pc:sldChg>
      <pc:sldChg chg="del">
        <pc:chgData name="Jee, Kangkook" userId="52832784-bd9f-4cfd-947b-6cb8258050c1" providerId="ADAL" clId="{61BD1AF7-3E53-394C-81A9-4624CDB440F3}" dt="2025-04-10T20:52:56.655" v="15" actId="2696"/>
        <pc:sldMkLst>
          <pc:docMk/>
          <pc:sldMk cId="590066665" sldId="1636"/>
        </pc:sldMkLst>
      </pc:sldChg>
      <pc:sldChg chg="del">
        <pc:chgData name="Jee, Kangkook" userId="52832784-bd9f-4cfd-947b-6cb8258050c1" providerId="ADAL" clId="{61BD1AF7-3E53-394C-81A9-4624CDB440F3}" dt="2025-04-10T20:52:56.668" v="18" actId="2696"/>
        <pc:sldMkLst>
          <pc:docMk/>
          <pc:sldMk cId="2607653257" sldId="1637"/>
        </pc:sldMkLst>
      </pc:sldChg>
      <pc:sldChg chg="del">
        <pc:chgData name="Jee, Kangkook" userId="52832784-bd9f-4cfd-947b-6cb8258050c1" providerId="ADAL" clId="{61BD1AF7-3E53-394C-81A9-4624CDB440F3}" dt="2025-04-10T20:52:56.658" v="16" actId="2696"/>
        <pc:sldMkLst>
          <pc:docMk/>
          <pc:sldMk cId="1014638886" sldId="1638"/>
        </pc:sldMkLst>
      </pc:sldChg>
      <pc:sldChg chg="del">
        <pc:chgData name="Jee, Kangkook" userId="52832784-bd9f-4cfd-947b-6cb8258050c1" providerId="ADAL" clId="{61BD1AF7-3E53-394C-81A9-4624CDB440F3}" dt="2025-04-10T20:52:56.661" v="17" actId="2696"/>
        <pc:sldMkLst>
          <pc:docMk/>
          <pc:sldMk cId="2652315043" sldId="1652"/>
        </pc:sldMkLst>
      </pc:sldChg>
      <pc:sldChg chg="modSp mod">
        <pc:chgData name="Jee, Kangkook" userId="52832784-bd9f-4cfd-947b-6cb8258050c1" providerId="ADAL" clId="{61BD1AF7-3E53-394C-81A9-4624CDB440F3}" dt="2025-04-10T19:39:51.920" v="10" actId="20577"/>
        <pc:sldMkLst>
          <pc:docMk/>
          <pc:sldMk cId="3497348103" sldId="1653"/>
        </pc:sldMkLst>
        <pc:spChg chg="mod">
          <ac:chgData name="Jee, Kangkook" userId="52832784-bd9f-4cfd-947b-6cb8258050c1" providerId="ADAL" clId="{61BD1AF7-3E53-394C-81A9-4624CDB440F3}" dt="2025-04-10T19:39:51.920" v="10" actId="20577"/>
          <ac:spMkLst>
            <pc:docMk/>
            <pc:sldMk cId="3497348103" sldId="1653"/>
            <ac:spMk id="6" creationId="{4CE9F670-BC16-214D-919F-DAEC3E37F53B}"/>
          </ac:spMkLst>
        </pc:spChg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45826242" sldId="1654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007687872" sldId="1655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032336482" sldId="1656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980244489" sldId="1657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2225891374" sldId="1658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663235209" sldId="1659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206603783" sldId="1660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476345886" sldId="1661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1100905197" sldId="1662"/>
        </pc:sldMkLst>
      </pc:sldChg>
      <pc:sldChg chg="add">
        <pc:chgData name="Jee, Kangkook" userId="52832784-bd9f-4cfd-947b-6cb8258050c1" providerId="ADAL" clId="{61BD1AF7-3E53-394C-81A9-4624CDB440F3}" dt="2025-04-13T22:16:24.193" v="29"/>
        <pc:sldMkLst>
          <pc:docMk/>
          <pc:sldMk cId="3033233069" sldId="1663"/>
        </pc:sldMkLst>
      </pc:sldChg>
      <pc:sldChg chg="add">
        <pc:chgData name="Jee, Kangkook" userId="52832784-bd9f-4cfd-947b-6cb8258050c1" providerId="ADAL" clId="{61BD1AF7-3E53-394C-81A9-4624CDB440F3}" dt="2025-04-13T22:16:46.013" v="30"/>
        <pc:sldMkLst>
          <pc:docMk/>
          <pc:sldMk cId="2538805685" sldId="1664"/>
        </pc:sldMkLst>
      </pc:sldChg>
      <pc:sldChg chg="add">
        <pc:chgData name="Jee, Kangkook" userId="52832784-bd9f-4cfd-947b-6cb8258050c1" providerId="ADAL" clId="{61BD1AF7-3E53-394C-81A9-4624CDB440F3}" dt="2025-04-13T22:16:46.013" v="30"/>
        <pc:sldMkLst>
          <pc:docMk/>
          <pc:sldMk cId="1684136485" sldId="1665"/>
        </pc:sldMkLst>
      </pc:sldChg>
      <pc:sldChg chg="add del">
        <pc:chgData name="Jee, Kangkook" userId="52832784-bd9f-4cfd-947b-6cb8258050c1" providerId="ADAL" clId="{61BD1AF7-3E53-394C-81A9-4624CDB440F3}" dt="2025-04-15T20:38:59.121" v="34"/>
        <pc:sldMkLst>
          <pc:docMk/>
          <pc:sldMk cId="221007508" sldId="1666"/>
        </pc:sldMkLst>
      </pc:sldChg>
      <pc:sldChg chg="add del">
        <pc:chgData name="Jee, Kangkook" userId="52832784-bd9f-4cfd-947b-6cb8258050c1" providerId="ADAL" clId="{61BD1AF7-3E53-394C-81A9-4624CDB440F3}" dt="2025-04-15T20:39:22.506" v="52"/>
        <pc:sldMkLst>
          <pc:docMk/>
          <pc:sldMk cId="848605375" sldId="1666"/>
        </pc:sldMkLst>
      </pc:sldChg>
      <pc:sldChg chg="add">
        <pc:chgData name="Jee, Kangkook" userId="52832784-bd9f-4cfd-947b-6cb8258050c1" providerId="ADAL" clId="{61BD1AF7-3E53-394C-81A9-4624CDB440F3}" dt="2025-04-15T20:39:43.052" v="53"/>
        <pc:sldMkLst>
          <pc:docMk/>
          <pc:sldMk cId="1461760883" sldId="1666"/>
        </pc:sldMkLst>
      </pc:sldChg>
      <pc:sldChg chg="add">
        <pc:chgData name="Jee, Kangkook" userId="52832784-bd9f-4cfd-947b-6cb8258050c1" providerId="ADAL" clId="{61BD1AF7-3E53-394C-81A9-4624CDB440F3}" dt="2025-04-15T20:39:58.638" v="55"/>
        <pc:sldMkLst>
          <pc:docMk/>
          <pc:sldMk cId="623105027" sldId="1667"/>
        </pc:sldMkLst>
      </pc:sldChg>
      <pc:sldChg chg="add del">
        <pc:chgData name="Jee, Kangkook" userId="52832784-bd9f-4cfd-947b-6cb8258050c1" providerId="ADAL" clId="{61BD1AF7-3E53-394C-81A9-4624CDB440F3}" dt="2025-04-15T20:39:22.506" v="52"/>
        <pc:sldMkLst>
          <pc:docMk/>
          <pc:sldMk cId="1668565135" sldId="1667"/>
        </pc:sldMkLst>
      </pc:sldChg>
      <pc:sldChg chg="add del">
        <pc:chgData name="Jee, Kangkook" userId="52832784-bd9f-4cfd-947b-6cb8258050c1" providerId="ADAL" clId="{61BD1AF7-3E53-394C-81A9-4624CDB440F3}" dt="2025-04-15T20:38:59.121" v="34"/>
        <pc:sldMkLst>
          <pc:docMk/>
          <pc:sldMk cId="1838916695" sldId="1667"/>
        </pc:sldMkLst>
      </pc:sldChg>
      <pc:sldChg chg="add del">
        <pc:chgData name="Jee, Kangkook" userId="52832784-bd9f-4cfd-947b-6cb8258050c1" providerId="ADAL" clId="{61BD1AF7-3E53-394C-81A9-4624CDB440F3}" dt="2025-04-15T20:38:59.121" v="34"/>
        <pc:sldMkLst>
          <pc:docMk/>
          <pc:sldMk cId="68570996" sldId="1668"/>
        </pc:sldMkLst>
      </pc:sldChg>
      <pc:sldChg chg="add del">
        <pc:chgData name="Jee, Kangkook" userId="52832784-bd9f-4cfd-947b-6cb8258050c1" providerId="ADAL" clId="{61BD1AF7-3E53-394C-81A9-4624CDB440F3}" dt="2025-04-15T20:39:22.506" v="52"/>
        <pc:sldMkLst>
          <pc:docMk/>
          <pc:sldMk cId="3373609463" sldId="1668"/>
        </pc:sldMkLst>
      </pc:sldChg>
      <pc:sldChg chg="add del">
        <pc:chgData name="Jee, Kangkook" userId="52832784-bd9f-4cfd-947b-6cb8258050c1" providerId="ADAL" clId="{61BD1AF7-3E53-394C-81A9-4624CDB440F3}" dt="2025-04-15T20:38:59.121" v="34"/>
        <pc:sldMkLst>
          <pc:docMk/>
          <pc:sldMk cId="1410068795" sldId="1669"/>
        </pc:sldMkLst>
      </pc:sldChg>
      <pc:sldChg chg="add del">
        <pc:chgData name="Jee, Kangkook" userId="52832784-bd9f-4cfd-947b-6cb8258050c1" providerId="ADAL" clId="{61BD1AF7-3E53-394C-81A9-4624CDB440F3}" dt="2025-04-15T20:39:22.506" v="52"/>
        <pc:sldMkLst>
          <pc:docMk/>
          <pc:sldMk cId="3133832884" sldId="1669"/>
        </pc:sldMkLst>
      </pc:sldChg>
      <pc:sldChg chg="add del">
        <pc:chgData name="Jee, Kangkook" userId="52832784-bd9f-4cfd-947b-6cb8258050c1" providerId="ADAL" clId="{61BD1AF7-3E53-394C-81A9-4624CDB440F3}" dt="2025-04-15T20:38:59.121" v="34"/>
        <pc:sldMkLst>
          <pc:docMk/>
          <pc:sldMk cId="3135996496" sldId="1670"/>
        </pc:sldMkLst>
      </pc:sldChg>
      <pc:sldChg chg="add del">
        <pc:chgData name="Jee, Kangkook" userId="52832784-bd9f-4cfd-947b-6cb8258050c1" providerId="ADAL" clId="{61BD1AF7-3E53-394C-81A9-4624CDB440F3}" dt="2025-04-15T20:39:22.506" v="52"/>
        <pc:sldMkLst>
          <pc:docMk/>
          <pc:sldMk cId="3272654530" sldId="1670"/>
        </pc:sldMkLst>
      </pc:sldChg>
    </pc:docChg>
  </pc:docChgLst>
  <pc:docChgLst>
    <pc:chgData name="Jee, Kangkook" userId="52832784-bd9f-4cfd-947b-6cb8258050c1" providerId="ADAL" clId="{93A85B0B-4CA0-5D4A-AA61-03DF24DB350D}"/>
    <pc:docChg chg="custSel delSld modSld addSection modSection">
      <pc:chgData name="Jee, Kangkook" userId="52832784-bd9f-4cfd-947b-6cb8258050c1" providerId="ADAL" clId="{93A85B0B-4CA0-5D4A-AA61-03DF24DB350D}" dt="2024-04-02T19:14:28.664" v="116" actId="478"/>
      <pc:docMkLst>
        <pc:docMk/>
      </pc:docMkLst>
      <pc:sldChg chg="modSp mod">
        <pc:chgData name="Jee, Kangkook" userId="52832784-bd9f-4cfd-947b-6cb8258050c1" providerId="ADAL" clId="{93A85B0B-4CA0-5D4A-AA61-03DF24DB350D}" dt="2024-04-02T18:55:50.034" v="64" actId="20577"/>
        <pc:sldMkLst>
          <pc:docMk/>
          <pc:sldMk cId="1035216291" sldId="257"/>
        </pc:sldMkLst>
      </pc:sldChg>
      <pc:sldChg chg="modSp mod">
        <pc:chgData name="Jee, Kangkook" userId="52832784-bd9f-4cfd-947b-6cb8258050c1" providerId="ADAL" clId="{93A85B0B-4CA0-5D4A-AA61-03DF24DB350D}" dt="2024-04-02T18:57:57.380" v="109" actId="20577"/>
        <pc:sldMkLst>
          <pc:docMk/>
          <pc:sldMk cId="2661960068" sldId="605"/>
        </pc:sldMkLst>
      </pc:sldChg>
      <pc:sldChg chg="delSp mod">
        <pc:chgData name="Jee, Kangkook" userId="52832784-bd9f-4cfd-947b-6cb8258050c1" providerId="ADAL" clId="{93A85B0B-4CA0-5D4A-AA61-03DF24DB350D}" dt="2024-04-02T19:14:15.718" v="114" actId="478"/>
        <pc:sldMkLst>
          <pc:docMk/>
          <pc:sldMk cId="3451262078" sldId="607"/>
        </pc:sldMkLst>
      </pc:sldChg>
      <pc:sldChg chg="delSp mod">
        <pc:chgData name="Jee, Kangkook" userId="52832784-bd9f-4cfd-947b-6cb8258050c1" providerId="ADAL" clId="{93A85B0B-4CA0-5D4A-AA61-03DF24DB350D}" dt="2024-04-02T19:14:22.275" v="115" actId="478"/>
        <pc:sldMkLst>
          <pc:docMk/>
          <pc:sldMk cId="1037088870" sldId="608"/>
        </pc:sldMkLst>
      </pc:sldChg>
      <pc:sldChg chg="modSp mod">
        <pc:chgData name="Jee, Kangkook" userId="52832784-bd9f-4cfd-947b-6cb8258050c1" providerId="ADAL" clId="{93A85B0B-4CA0-5D4A-AA61-03DF24DB350D}" dt="2024-04-02T18:56:32.079" v="102" actId="20577"/>
        <pc:sldMkLst>
          <pc:docMk/>
          <pc:sldMk cId="2127405549" sldId="616"/>
        </pc:sldMkLst>
      </pc:sldChg>
      <pc:sldChg chg="delSp mod">
        <pc:chgData name="Jee, Kangkook" userId="52832784-bd9f-4cfd-947b-6cb8258050c1" providerId="ADAL" clId="{93A85B0B-4CA0-5D4A-AA61-03DF24DB350D}" dt="2024-04-02T19:14:28.664" v="116" actId="478"/>
        <pc:sldMkLst>
          <pc:docMk/>
          <pc:sldMk cId="3264392734" sldId="617"/>
        </pc:sldMkLst>
      </pc:sldChg>
      <pc:sldChg chg="modSp mod">
        <pc:chgData name="Jee, Kangkook" userId="52832784-bd9f-4cfd-947b-6cb8258050c1" providerId="ADAL" clId="{93A85B0B-4CA0-5D4A-AA61-03DF24DB350D}" dt="2024-04-02T18:56:42.310" v="104" actId="20577"/>
        <pc:sldMkLst>
          <pc:docMk/>
          <pc:sldMk cId="3497348103" sldId="1653"/>
        </pc:sldMkLst>
      </pc:sldChg>
      <pc:sldChg chg="del">
        <pc:chgData name="Jee, Kangkook" userId="52832784-bd9f-4cfd-947b-6cb8258050c1" providerId="ADAL" clId="{93A85B0B-4CA0-5D4A-AA61-03DF24DB350D}" dt="2024-04-02T18:56:00.634" v="65" actId="2696"/>
        <pc:sldMkLst>
          <pc:docMk/>
          <pc:sldMk cId="3235391991" sldId="1654"/>
        </pc:sldMkLst>
      </pc:sldChg>
    </pc:docChg>
  </pc:docChgLst>
  <pc:docChgLst>
    <pc:chgData name="Jee, Kangkook" userId="52832784-bd9f-4cfd-947b-6cb8258050c1" providerId="ADAL" clId="{02E9938E-C028-E948-BD7C-D35E060E6EC3}"/>
    <pc:docChg chg="addSection modSection">
      <pc:chgData name="Jee, Kangkook" userId="52832784-bd9f-4cfd-947b-6cb8258050c1" providerId="ADAL" clId="{02E9938E-C028-E948-BD7C-D35E060E6EC3}" dt="2024-04-16T20:08:38.143" v="1" actId="1784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6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58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let’s see GOT addressing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5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1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0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7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14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3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86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3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1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43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lattera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/blob/master/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posix</a:t>
            </a:r>
            <a:r>
              <a:rPr lang="en-US" dirty="0"/>
              <a:t>/system.c#L115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lattera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/blob/master/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posix</a:t>
            </a:r>
            <a:r>
              <a:rPr lang="en-US" dirty="0"/>
              <a:t>/system.c#L115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lattera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/blob/master/</a:t>
            </a:r>
            <a:r>
              <a:rPr lang="en-US" dirty="0" err="1"/>
              <a:t>sysdeps</a:t>
            </a:r>
            <a:r>
              <a:rPr lang="en-US" dirty="0"/>
              <a:t>/</a:t>
            </a:r>
            <a:r>
              <a:rPr lang="en-US" dirty="0" err="1"/>
              <a:t>posix</a:t>
            </a:r>
            <a:r>
              <a:rPr lang="en-US"/>
              <a:t>/system.c#L137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38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8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5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checkmark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6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5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we may want to visualize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7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4/2/26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4/2/26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4/2/26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4/2/26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Arbitrary Read / Write and Format String Vulnerability</a:t>
            </a:r>
          </a:p>
          <a:p>
            <a:r>
              <a:rPr lang="en-US" dirty="0"/>
              <a:t>Apr 2,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300D5-6E9F-4347-A014-813DDBEE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475"/>
          </a:xfrm>
        </p:spPr>
        <p:txBody>
          <a:bodyPr/>
          <a:lstStyle/>
          <a:p>
            <a:r>
              <a:rPr lang="en-US" dirty="0"/>
              <a:t>Sequential Read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DC15D-80BD-374C-AE85-B7FF37EB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94" y="1625612"/>
            <a:ext cx="7233000" cy="2375542"/>
          </a:xfrm>
        </p:spPr>
        <p:txBody>
          <a:bodyPr/>
          <a:lstStyle/>
          <a:p>
            <a:r>
              <a:rPr lang="en-US" dirty="0"/>
              <a:t>ASLR-3</a:t>
            </a:r>
          </a:p>
          <a:p>
            <a:pPr lvl="1"/>
            <a:r>
              <a:rPr lang="en-US" dirty="0"/>
              <a:t>Leak addresses via </a:t>
            </a:r>
            <a:r>
              <a:rPr lang="en-US" i="1" dirty="0"/>
              <a:t>sequential leaks </a:t>
            </a:r>
            <a:r>
              <a:rPr lang="en-US" dirty="0"/>
              <a:t>from one point of the stack</a:t>
            </a:r>
          </a:p>
          <a:p>
            <a:pPr lvl="1"/>
            <a:r>
              <a:rPr lang="en-US" dirty="0"/>
              <a:t>We do not know ‘A’, but can specify ‘N’</a:t>
            </a:r>
          </a:p>
          <a:p>
            <a:pPr lvl="1"/>
            <a:r>
              <a:rPr lang="en-US" dirty="0"/>
              <a:t>Sometimes this is more powerful than arbitrary 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87539-0D2E-6944-B3C6-2C8EACF71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32" y="1563246"/>
            <a:ext cx="3538232" cy="2500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E5315-49A2-1348-99B0-55419A26B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249" y="4201167"/>
            <a:ext cx="7708450" cy="23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Stack-Cookie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9800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cookie</a:t>
            </a:r>
            <a:r>
              <a:rPr lang="en-US" dirty="0"/>
              <a:t> value is on the stack</a:t>
            </a:r>
          </a:p>
          <a:p>
            <a:endParaRPr lang="en-US" dirty="0"/>
          </a:p>
          <a:p>
            <a:r>
              <a:rPr lang="en-US" dirty="0"/>
              <a:t>Arbitrary Read</a:t>
            </a:r>
          </a:p>
          <a:p>
            <a:pPr lvl="1"/>
            <a:r>
              <a:rPr lang="en-US" dirty="0"/>
              <a:t>Read where?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The address that the cookie is stored!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Then launch buffer overflow attack</a:t>
            </a:r>
          </a:p>
          <a:p>
            <a:endParaRPr lang="en-US" dirty="0"/>
          </a:p>
          <a:p>
            <a:r>
              <a:rPr lang="en-US" dirty="0"/>
              <a:t>You should know the address of the stack..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7BC029F-F565-5742-A0E5-ADF33EA5D90D}"/>
              </a:ext>
            </a:extLst>
          </p:cNvPr>
          <p:cNvSpPr/>
          <p:nvPr/>
        </p:nvSpPr>
        <p:spPr>
          <a:xfrm>
            <a:off x="8458201" y="3483820"/>
            <a:ext cx="657225" cy="376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12E71E1-44BA-E547-9F8D-D840C4BEE12A}"/>
              </a:ext>
            </a:extLst>
          </p:cNvPr>
          <p:cNvCxnSpPr/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3EAE-B1E6-974E-9A54-52D936F6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EE7F-E3A4-4C47-BA50-ADC704C0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Arbitrary Read</a:t>
            </a:r>
          </a:p>
          <a:p>
            <a:pPr lvl="1"/>
            <a:r>
              <a:rPr lang="en-US" dirty="0"/>
              <a:t>Read anywhere if you know the address…</a:t>
            </a:r>
          </a:p>
          <a:p>
            <a:r>
              <a:rPr lang="en-US" dirty="0"/>
              <a:t>Read where?</a:t>
            </a:r>
          </a:p>
          <a:p>
            <a:pPr lvl="1"/>
            <a:r>
              <a:rPr lang="en-US" dirty="0"/>
              <a:t>Non-PIE: Code section is fixed </a:t>
            </a:r>
            <a:r>
              <a:rPr lang="en-US" dirty="0">
                <a:latin typeface="Consolas" panose="020B0609020204030204" pitchFamily="49" charset="0"/>
              </a:rPr>
              <a:t>0x8048000 </a:t>
            </a:r>
            <a:r>
              <a:rPr lang="en-US" dirty="0"/>
              <a:t>~ </a:t>
            </a:r>
            <a:r>
              <a:rPr lang="en-US" dirty="0">
                <a:latin typeface="Consolas" panose="020B0609020204030204" pitchFamily="49" charset="0"/>
              </a:rPr>
              <a:t>0x804a000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0x401000 </a:t>
            </a:r>
            <a:r>
              <a:rPr lang="en-US" dirty="0"/>
              <a:t>~ and </a:t>
            </a:r>
            <a:r>
              <a:rPr lang="en-US" dirty="0">
                <a:latin typeface="Consolas" panose="020B0609020204030204" pitchFamily="49" charset="0"/>
              </a:rPr>
              <a:t>0x601000</a:t>
            </a:r>
            <a:r>
              <a:rPr lang="en-US" dirty="0"/>
              <a:t> in 64 bit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Stack – random</a:t>
            </a:r>
          </a:p>
          <a:p>
            <a:pPr lvl="1"/>
            <a:r>
              <a:rPr lang="en-US" dirty="0"/>
              <a:t>Library – random</a:t>
            </a:r>
          </a:p>
          <a:p>
            <a:pPr lvl="1"/>
            <a:r>
              <a:rPr lang="en-US" dirty="0"/>
              <a:t>Heap – random</a:t>
            </a:r>
          </a:p>
          <a:p>
            <a:endParaRPr lang="en-US" dirty="0"/>
          </a:p>
          <a:p>
            <a:r>
              <a:rPr lang="en-US" dirty="0"/>
              <a:t>Code/data sections are the only fixed locations</a:t>
            </a:r>
          </a:p>
        </p:txBody>
      </p:sp>
    </p:spTree>
    <p:extLst>
      <p:ext uri="{BB962C8B-B14F-4D97-AF65-F5344CB8AC3E}">
        <p14:creationId xmlns:p14="http://schemas.microsoft.com/office/powerpoint/2010/main" val="104915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9933-3BD0-3744-B23F-42F89F8E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ASLR + DEP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055F-8650-8748-9C4F-6B171AE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stores address of </a:t>
            </a:r>
            <a:r>
              <a:rPr lang="en-US" dirty="0" err="1">
                <a:latin typeface="Consolas" panose="020B0609020204030204" pitchFamily="49" charset="0"/>
              </a:rPr>
              <a:t>libc</a:t>
            </a:r>
            <a:r>
              <a:rPr lang="en-US" dirty="0"/>
              <a:t> functions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puts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read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FB8B0AF1-E4B5-3845-8171-814D75539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39908"/>
            <a:ext cx="10213224" cy="317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9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9933-3BD0-3744-B23F-42F89F8E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ASLR + DEP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055F-8650-8748-9C4F-6B171AE0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8775"/>
          </a:xfrm>
        </p:spPr>
        <p:txBody>
          <a:bodyPr>
            <a:normAutofit/>
          </a:bodyPr>
          <a:lstStyle/>
          <a:p>
            <a:r>
              <a:rPr lang="en-US" sz="2400" dirty="0"/>
              <a:t>Read a value from GOT</a:t>
            </a:r>
          </a:p>
          <a:p>
            <a:pPr lvl="1"/>
            <a:r>
              <a:rPr lang="en-US" sz="2000" dirty="0"/>
              <a:t>Can get the address of </a:t>
            </a:r>
            <a:r>
              <a:rPr lang="en-US" sz="2000" dirty="0">
                <a:latin typeface="Consolas" panose="020B0609020204030204" pitchFamily="49" charset="0"/>
              </a:rPr>
              <a:t>puts()</a:t>
            </a:r>
          </a:p>
          <a:p>
            <a:endParaRPr lang="en-US" sz="2400" dirty="0"/>
          </a:p>
          <a:p>
            <a:r>
              <a:rPr lang="en-US" sz="2400" dirty="0"/>
              <a:t>Can you calculate the addresses of </a:t>
            </a:r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() or system()</a:t>
            </a:r>
            <a:r>
              <a:rPr lang="en-US" sz="2400" dirty="0"/>
              <a:t> from puts()?</a:t>
            </a:r>
          </a:p>
          <a:p>
            <a:endParaRPr lang="en-US" sz="2400" dirty="0"/>
          </a:p>
          <a:p>
            <a:r>
              <a:rPr lang="en-US" sz="2400" dirty="0"/>
              <a:t>Yes</a:t>
            </a:r>
          </a:p>
          <a:p>
            <a:pPr lvl="1"/>
            <a:r>
              <a:rPr lang="en-US" sz="2000" dirty="0"/>
              <a:t>Load </a:t>
            </a:r>
            <a:r>
              <a:rPr lang="en-US" sz="2000" i="1" dirty="0" err="1"/>
              <a:t>libc</a:t>
            </a:r>
            <a:r>
              <a:rPr lang="en-US" sz="2000" dirty="0"/>
              <a:t> and find offsets, diff, and calculate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5169A-0721-D646-81EA-E6F8BE647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70750"/>
            <a:ext cx="9417837" cy="10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97BA-0861-1948-BA2E-A68076B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Global Offset Table</a:t>
            </a:r>
            <a:r>
              <a:rPr lang="ko-KR" altLang="en-US" dirty="0"/>
              <a:t> </a:t>
            </a:r>
            <a:r>
              <a:rPr lang="en-US" altLang="ko-KR" dirty="0"/>
              <a:t>(GOT)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9D5-AA0F-4C42-95D4-2D6AEB12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address in </a:t>
            </a:r>
            <a:r>
              <a:rPr lang="en-US" dirty="0">
                <a:latin typeface="Consolas" panose="020B0609020204030204" pitchFamily="49" charset="0"/>
              </a:rPr>
              <a:t>GOT</a:t>
            </a:r>
          </a:p>
          <a:p>
            <a:endParaRPr lang="en-US" dirty="0"/>
          </a:p>
          <a:p>
            <a:r>
              <a:rPr lang="en-US" dirty="0"/>
              <a:t>Leak the address of puts()</a:t>
            </a:r>
          </a:p>
          <a:p>
            <a:endParaRPr lang="en-US" dirty="0"/>
          </a:p>
          <a:p>
            <a:r>
              <a:rPr lang="en-US" dirty="0"/>
              <a:t>Calculate the address of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system() </a:t>
            </a:r>
            <a:r>
              <a:rPr lang="en-US" dirty="0"/>
              <a:t>from the offset</a:t>
            </a:r>
          </a:p>
        </p:txBody>
      </p:sp>
    </p:spTree>
    <p:extLst>
      <p:ext uri="{BB962C8B-B14F-4D97-AF65-F5344CB8AC3E}">
        <p14:creationId xmlns:p14="http://schemas.microsoft.com/office/powerpoint/2010/main" val="425164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B265-A310-0242-AE01-BF05FB14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Unit6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25DA-4669-C64C-BF72-F99ABAAF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sr-1</a:t>
            </a:r>
          </a:p>
          <a:p>
            <a:pPr lvl="1"/>
            <a:r>
              <a:rPr lang="en-US" dirty="0"/>
              <a:t>The program will perform a </a:t>
            </a:r>
            <a:r>
              <a:rPr lang="en-US" i="1" dirty="0"/>
              <a:t>sequential read </a:t>
            </a:r>
            <a:r>
              <a:rPr lang="en-US" dirty="0"/>
              <a:t>from the stack for you</a:t>
            </a:r>
          </a:p>
          <a:p>
            <a:pPr lvl="1"/>
            <a:r>
              <a:rPr lang="en-US" dirty="0"/>
              <a:t>Read addresses from the leak and exploit the vulnerability!</a:t>
            </a:r>
          </a:p>
          <a:p>
            <a:r>
              <a:rPr lang="en-US" b="1" dirty="0"/>
              <a:t>ar-2</a:t>
            </a:r>
          </a:p>
          <a:p>
            <a:pPr lvl="1"/>
            <a:r>
              <a:rPr lang="en-US" dirty="0"/>
              <a:t>You may perform </a:t>
            </a:r>
            <a:r>
              <a:rPr lang="en-US" i="1" dirty="0"/>
              <a:t>arbitrary read</a:t>
            </a:r>
          </a:p>
          <a:p>
            <a:pPr lvl="2"/>
            <a:r>
              <a:rPr lang="en-US" dirty="0"/>
              <a:t>Can specify where to read and how many bytes to read</a:t>
            </a:r>
          </a:p>
          <a:p>
            <a:pPr lvl="1"/>
            <a:r>
              <a:rPr lang="en-US" dirty="0"/>
              <a:t>Read GOT of some functions to get the address of that function in </a:t>
            </a:r>
            <a:r>
              <a:rPr lang="en-US" dirty="0" err="1"/>
              <a:t>libc</a:t>
            </a:r>
            <a:endParaRPr lang="en-US" dirty="0"/>
          </a:p>
          <a:p>
            <a:pPr lvl="1"/>
            <a:r>
              <a:rPr lang="en-US" dirty="0"/>
              <a:t>Call </a:t>
            </a:r>
            <a:r>
              <a:rPr lang="en-US" dirty="0">
                <a:latin typeface="Consolas" panose="020B0609020204030204" pitchFamily="49" charset="0"/>
              </a:rPr>
              <a:t>system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altLang="ko-KR" dirty="0">
                <a:latin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/>
              <a:t>whatever you want!</a:t>
            </a:r>
          </a:p>
        </p:txBody>
      </p:sp>
    </p:spTree>
    <p:extLst>
      <p:ext uri="{BB962C8B-B14F-4D97-AF65-F5344CB8AC3E}">
        <p14:creationId xmlns:p14="http://schemas.microsoft.com/office/powerpoint/2010/main" val="266196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DCE8-11F5-F749-AE50-71E5E19D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075"/>
          </a:xfrm>
        </p:spPr>
        <p:txBody>
          <a:bodyPr/>
          <a:lstStyle/>
          <a:p>
            <a:r>
              <a:rPr lang="en-US" dirty="0"/>
              <a:t>Attack Primitives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EC9D-9D36-064A-91DC-154D0271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Arbitrary Write</a:t>
            </a:r>
            <a:r>
              <a:rPr lang="ko-KR" altLang="en-US" dirty="0"/>
              <a:t> </a:t>
            </a:r>
            <a:r>
              <a:rPr lang="en-US" altLang="ko-KR" dirty="0"/>
              <a:t>(AR)</a:t>
            </a:r>
            <a:endParaRPr lang="en-US" dirty="0"/>
          </a:p>
          <a:p>
            <a:pPr lvl="1"/>
            <a:r>
              <a:rPr lang="en-US" dirty="0"/>
              <a:t>Write on any address, any number of bytes</a:t>
            </a:r>
          </a:p>
          <a:p>
            <a:pPr lvl="1"/>
            <a:r>
              <a:rPr lang="en-US" dirty="0"/>
              <a:t>The attacker must know the address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Write 100 bytes of data to </a:t>
            </a:r>
            <a:r>
              <a:rPr lang="en-US" dirty="0">
                <a:latin typeface="Consolas" panose="020B0609020204030204" pitchFamily="49" charset="0"/>
              </a:rPr>
              <a:t>0xffffd100</a:t>
            </a:r>
            <a:r>
              <a:rPr lang="en-US" dirty="0"/>
              <a:t> (somewhere in the stack)</a:t>
            </a:r>
          </a:p>
          <a:p>
            <a:pPr lvl="1"/>
            <a:r>
              <a:rPr lang="en-US" dirty="0"/>
              <a:t>Write 100 bytes of data to </a:t>
            </a:r>
            <a:r>
              <a:rPr lang="en-US" dirty="0">
                <a:latin typeface="Consolas" panose="020B0609020204030204" pitchFamily="49" charset="0"/>
              </a:rPr>
              <a:t>0x8048500</a:t>
            </a:r>
            <a:r>
              <a:rPr lang="en-US" dirty="0"/>
              <a:t> (somewhere in the code section)</a:t>
            </a:r>
          </a:p>
          <a:p>
            <a:pPr lvl="1"/>
            <a:endParaRPr lang="en-US" dirty="0"/>
          </a:p>
          <a:p>
            <a:r>
              <a:rPr lang="en-US" dirty="0"/>
              <a:t>Can achieve Control Flow Hijacking</a:t>
            </a:r>
          </a:p>
          <a:p>
            <a:pPr lvl="1"/>
            <a:r>
              <a:rPr lang="en-US" dirty="0"/>
              <a:t>Overwrite return address</a:t>
            </a:r>
          </a:p>
          <a:p>
            <a:pPr lvl="1"/>
            <a:r>
              <a:rPr lang="en-US" dirty="0"/>
              <a:t>Overwrite frame pointer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Overwriting GOT</a:t>
            </a:r>
          </a:p>
        </p:txBody>
      </p:sp>
    </p:spTree>
    <p:extLst>
      <p:ext uri="{BB962C8B-B14F-4D97-AF65-F5344CB8AC3E}">
        <p14:creationId xmlns:p14="http://schemas.microsoft.com/office/powerpoint/2010/main" val="268256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97BA-0861-1948-BA2E-A68076B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Attacking Global Offset Table</a:t>
            </a:r>
            <a:r>
              <a:rPr lang="ko-KR" altLang="en-US" dirty="0"/>
              <a:t> </a:t>
            </a:r>
            <a:r>
              <a:rPr lang="en-US" altLang="ko-KR" dirty="0"/>
              <a:t>(GOT)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9D5-AA0F-4C42-95D4-2D6AEB12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Outline</a:t>
            </a:r>
          </a:p>
          <a:p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Read the address in </a:t>
            </a:r>
            <a:r>
              <a:rPr lang="en-US" dirty="0">
                <a:latin typeface="Consolas" panose="020B0609020204030204" pitchFamily="49" charset="0"/>
              </a:rPr>
              <a:t>GOT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Leak the address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Calculate the address of system() from the offset</a:t>
            </a:r>
            <a:br>
              <a:rPr lang="en-US" dirty="0"/>
            </a:b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Write that address </a:t>
            </a:r>
            <a:r>
              <a:rPr lang="en-US" dirty="0">
                <a:latin typeface="Consolas" panose="020B0609020204030204" pitchFamily="49" charset="0"/>
              </a:rPr>
              <a:t>system() </a:t>
            </a:r>
            <a:r>
              <a:rPr lang="en-US" dirty="0"/>
              <a:t>to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’s GOT</a:t>
            </a:r>
          </a:p>
          <a:p>
            <a:pPr lvl="2"/>
            <a:r>
              <a:rPr lang="en-US" dirty="0"/>
              <a:t>What will happen a program calls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02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libc_printf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libc_strcpy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libc_read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514250" y="4459124"/>
            <a:ext cx="2693429" cy="87393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558567" y="4968562"/>
            <a:ext cx="2658637" cy="7883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558565" y="5598335"/>
            <a:ext cx="2658639" cy="5899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libc</a:t>
            </a:r>
            <a:r>
              <a:rPr lang="en-US" dirty="0"/>
              <a:t> </a:t>
            </a:r>
            <a:r>
              <a:rPr lang="en-US" dirty="0" err="1"/>
              <a:t>addr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5778-816D-5849-918F-2A36C32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724E-CAEC-BA41-AD88-C628BD9C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5600" y="761506"/>
            <a:ext cx="8697600" cy="4351338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Challenges in the </a:t>
            </a:r>
            <a:r>
              <a:rPr lang="en-US" sz="2800" dirty="0">
                <a:latin typeface="Consolas" panose="020B0609020204030204" pitchFamily="49" charset="0"/>
                <a:ea typeface="Courier New" charset="0"/>
                <a:cs typeface="Courier New" charset="0"/>
              </a:rPr>
              <a:t>/home/labs/unit6 </a:t>
            </a:r>
            <a:r>
              <a:rPr lang="en-US" sz="2800" dirty="0"/>
              <a:t>directory</a:t>
            </a:r>
          </a:p>
          <a:p>
            <a:pPr lvl="1"/>
            <a:r>
              <a:rPr lang="en-US" dirty="0"/>
              <a:t>Hosted in ctf-vm2</a:t>
            </a:r>
          </a:p>
          <a:p>
            <a:pPr lvl="1"/>
            <a:endParaRPr lang="en-US" dirty="0"/>
          </a:p>
          <a:p>
            <a:r>
              <a:rPr lang="en-US" dirty="0"/>
              <a:t>Serial Read, Arbitrary Read (AR), Arbitrary Write (AW)</a:t>
            </a:r>
          </a:p>
          <a:p>
            <a:pPr lvl="1"/>
            <a:r>
              <a:rPr lang="en-US" dirty="0"/>
              <a:t>Level 0 ~ 3</a:t>
            </a:r>
          </a:p>
          <a:p>
            <a:endParaRPr lang="en-US" dirty="0"/>
          </a:p>
          <a:p>
            <a:r>
              <a:rPr lang="en-US" dirty="0"/>
              <a:t>Format String Vulnerability (FSV) - 32 / 64 bits</a:t>
            </a:r>
          </a:p>
          <a:p>
            <a:pPr lvl="1"/>
            <a:r>
              <a:rPr lang="en-US" dirty="0"/>
              <a:t>Level 4/5, 6/7, 8/9,  a/b, c/d</a:t>
            </a:r>
          </a:p>
          <a:p>
            <a:pPr lvl="1"/>
            <a:endParaRPr lang="en-US" dirty="0"/>
          </a:p>
          <a:p>
            <a:r>
              <a:rPr lang="en-US" dirty="0"/>
              <a:t>PIE-enabled binary</a:t>
            </a:r>
          </a:p>
          <a:p>
            <a:pPr lvl="1"/>
            <a:r>
              <a:rPr lang="en-US" dirty="0"/>
              <a:t>Level e (30 point)</a:t>
            </a:r>
          </a:p>
          <a:p>
            <a:pPr lvl="1"/>
            <a:r>
              <a:rPr lang="en-US" dirty="0"/>
              <a:t>Level f (bonus 30 point)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28521-3A48-7448-A073-396B1C4E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0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libc_printf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libc_strcpy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libc_read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514250" y="4459124"/>
            <a:ext cx="2693429" cy="87393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558567" y="4968562"/>
            <a:ext cx="2658637" cy="7883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558565" y="5598335"/>
            <a:ext cx="2658639" cy="5899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libc</a:t>
            </a:r>
            <a:r>
              <a:rPr lang="en-US" dirty="0"/>
              <a:t>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B80BD-78F5-2945-AC5B-5B00B5308995}"/>
              </a:ext>
            </a:extLst>
          </p:cNvPr>
          <p:cNvSpPr/>
          <p:nvPr/>
        </p:nvSpPr>
        <p:spPr>
          <a:xfrm>
            <a:off x="6217204" y="5130194"/>
            <a:ext cx="1541287" cy="39620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AEF60D-2FBC-8A45-BFB2-9EF1F76AEA5D}"/>
              </a:ext>
            </a:extLst>
          </p:cNvPr>
          <p:cNvSpPr/>
          <p:nvPr/>
        </p:nvSpPr>
        <p:spPr>
          <a:xfrm>
            <a:off x="1316927" y="5631551"/>
            <a:ext cx="7745957" cy="638945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64978-123C-724A-B728-58DBD5D5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with Arbitrary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EA6A4-36A7-E143-B83D-C9ECEB88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nsolas" panose="020B0609020204030204" pitchFamily="49" charset="0"/>
              </a:rPr>
              <a:t>GOT</a:t>
            </a:r>
            <a:r>
              <a:rPr lang="en-US" dirty="0"/>
              <a:t> address is known for </a:t>
            </a:r>
            <a:r>
              <a:rPr lang="en-US" i="1" dirty="0"/>
              <a:t>non</a:t>
            </a:r>
            <a:r>
              <a:rPr lang="en-US" dirty="0"/>
              <a:t>-PIE</a:t>
            </a:r>
          </a:p>
          <a:p>
            <a:endParaRPr lang="en-US" dirty="0"/>
          </a:p>
          <a:p>
            <a:r>
              <a:rPr lang="en-US" dirty="0"/>
              <a:t>Choose one function that is called in the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What will happen?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system(“Writing %</a:t>
            </a:r>
            <a:r>
              <a:rPr lang="en-US" dirty="0" err="1">
                <a:latin typeface="Consolas" panose="020B0609020204030204" pitchFamily="49" charset="0"/>
              </a:rPr>
              <a:t>lu</a:t>
            </a:r>
            <a:r>
              <a:rPr lang="en-US" dirty="0">
                <a:latin typeface="Consolas" panose="020B0609020204030204" pitchFamily="49" charset="0"/>
              </a:rPr>
              <a:t> bytes to %p\n”); </a:t>
            </a: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// 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633F8-84E5-B54E-8069-31D274F2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83" y="3252019"/>
            <a:ext cx="8349277" cy="127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10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0331-0518-E84C-9FE1-12FC267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Arbitrary-Write-1 (AR-1)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AC4A-22A3-9C4C-A23C-08824E19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the GOT of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to to ‘</a:t>
            </a:r>
            <a:r>
              <a:rPr lang="en-US" dirty="0" err="1">
                <a:latin typeface="Consolas" panose="020B0609020204030204" pitchFamily="49" charset="0"/>
              </a:rPr>
              <a:t>please_execute_me</a:t>
            </a:r>
            <a:r>
              <a:rPr lang="en-US" dirty="0">
                <a:latin typeface="Consolas" panose="020B0609020204030204" pitchFamily="49" charset="0"/>
              </a:rPr>
              <a:t>()’ </a:t>
            </a:r>
            <a:r>
              <a:rPr lang="en-US" dirty="0"/>
              <a:t>via arbitrary write capability!</a:t>
            </a:r>
          </a:p>
          <a:p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after the </a:t>
            </a:r>
            <a:r>
              <a:rPr lang="en-US" dirty="0" err="1"/>
              <a:t>BoF</a:t>
            </a:r>
            <a:r>
              <a:rPr lang="en-US" dirty="0"/>
              <a:t> vulnerability will run that function for you.</a:t>
            </a:r>
          </a:p>
        </p:txBody>
      </p:sp>
    </p:spTree>
    <p:extLst>
      <p:ext uri="{BB962C8B-B14F-4D97-AF65-F5344CB8AC3E}">
        <p14:creationId xmlns:p14="http://schemas.microsoft.com/office/powerpoint/2010/main" val="302098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B836EE-AAAD-F84F-A6B9-CEB4A8635ADB}"/>
              </a:ext>
            </a:extLst>
          </p:cNvPr>
          <p:cNvSpPr/>
          <p:nvPr/>
        </p:nvSpPr>
        <p:spPr>
          <a:xfrm>
            <a:off x="1132571" y="4675239"/>
            <a:ext cx="6551339" cy="1000480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B0331-0518-E84C-9FE1-12FC267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Arbitrary-Write-2 (AR-2)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AC4A-22A3-9C4C-A23C-08824E19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contains both arbitrary-read (</a:t>
            </a:r>
            <a:r>
              <a:rPr lang="en-US" dirty="0" err="1"/>
              <a:t>ar</a:t>
            </a:r>
            <a:r>
              <a:rPr lang="en-US" dirty="0"/>
              <a:t>) and arbitrary-write (aw) vulnerabilities.</a:t>
            </a:r>
          </a:p>
          <a:p>
            <a:r>
              <a:rPr lang="en-US" dirty="0"/>
              <a:t>Exploit arbitrary-read (</a:t>
            </a:r>
            <a:r>
              <a:rPr lang="en-US" dirty="0" err="1"/>
              <a:t>ar</a:t>
            </a:r>
            <a:r>
              <a:rPr lang="en-US" dirty="0"/>
              <a:t>) to get the address of </a:t>
            </a:r>
            <a:r>
              <a:rPr lang="en-US" dirty="0" err="1"/>
              <a:t>libc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Then calculate the address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r>
              <a:rPr lang="en-US" dirty="0"/>
              <a:t>Exploit arbitrary write to overwrite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printf</a:t>
            </a:r>
            <a:r>
              <a:rPr lang="en-US" sz="2200" dirty="0">
                <a:latin typeface="Consolas" panose="020B0609020204030204" pitchFamily="49" charset="0"/>
              </a:rPr>
              <a:t>("Writing %</a:t>
            </a:r>
            <a:r>
              <a:rPr lang="en-US" sz="2200" dirty="0" err="1">
                <a:latin typeface="Consolas" panose="020B0609020204030204" pitchFamily="49" charset="0"/>
              </a:rPr>
              <a:t>lu</a:t>
            </a:r>
            <a:r>
              <a:rPr lang="en-US" sz="2200" dirty="0">
                <a:latin typeface="Consolas" panose="020B0609020204030204" pitchFamily="49" charset="0"/>
              </a:rPr>
              <a:t> bytes to %p\n”);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system(“Writing %</a:t>
            </a:r>
            <a:r>
              <a:rPr lang="en-US" sz="2200" dirty="0" err="1">
                <a:latin typeface="Consolas" panose="020B0609020204030204" pitchFamily="49" charset="0"/>
              </a:rPr>
              <a:t>lu</a:t>
            </a:r>
            <a:r>
              <a:rPr lang="en-US" sz="2200" dirty="0">
                <a:latin typeface="Consolas" panose="020B0609020204030204" pitchFamily="49" charset="0"/>
              </a:rPr>
              <a:t> bytes to %p\n”);</a:t>
            </a:r>
          </a:p>
        </p:txBody>
      </p:sp>
    </p:spTree>
    <p:extLst>
      <p:ext uri="{BB962C8B-B14F-4D97-AF65-F5344CB8AC3E}">
        <p14:creationId xmlns:p14="http://schemas.microsoft.com/office/powerpoint/2010/main" val="20136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EF64-1AA9-9046-82D0-5182501C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" y="2577383"/>
            <a:ext cx="10515600" cy="1325563"/>
          </a:xfrm>
        </p:spPr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BAA37-7F5F-0C47-9B1A-33BCD6FB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C1DDEF-405B-4344-8719-33F5AE1475A1}"/>
              </a:ext>
            </a:extLst>
          </p:cNvPr>
          <p:cNvSpPr/>
          <p:nvPr/>
        </p:nvSpPr>
        <p:spPr>
          <a:xfrm>
            <a:off x="1201994" y="3303638"/>
            <a:ext cx="3362632" cy="121914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4890C-F7AF-4548-8F92-2109ADA9DEEC}"/>
              </a:ext>
            </a:extLst>
          </p:cNvPr>
          <p:cNvSpPr/>
          <p:nvPr/>
        </p:nvSpPr>
        <p:spPr>
          <a:xfrm>
            <a:off x="1201994" y="2050026"/>
            <a:ext cx="8001000" cy="69317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F24E4-1F20-5745-AD80-0BD6610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8CC5-7922-F844-AFBA-7FFC5AE8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Format String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 %p %n\n”, 1, 2,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”, 3, &amp;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  <a:p>
            <a:r>
              <a:rPr lang="en-US" dirty="0"/>
              <a:t>The vulnerability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char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[512];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(“%s”,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r>
              <a:rPr lang="en-US" dirty="0"/>
              <a:t>If you can control a format string, you may inject arbitrary directives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%d %x %p %s %n </a:t>
            </a:r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1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C8C5B-5299-5648-9745-8577E149FC03}"/>
              </a:ext>
            </a:extLst>
          </p:cNvPr>
          <p:cNvSpPr/>
          <p:nvPr/>
        </p:nvSpPr>
        <p:spPr>
          <a:xfrm>
            <a:off x="1265306" y="2617839"/>
            <a:ext cx="8335893" cy="72791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F24E4-1F20-5745-AD80-0BD6610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8CC5-7922-F844-AFBA-7FFC5AE8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String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 %p %n\n”, 1, 2,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”, 3, &amp;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  <a:p>
            <a:r>
              <a:rPr lang="en-US" dirty="0"/>
              <a:t>Can be exploited as:</a:t>
            </a:r>
          </a:p>
          <a:p>
            <a:pPr lvl="1"/>
            <a:r>
              <a:rPr lang="en-US" dirty="0"/>
              <a:t>Arbitrary </a:t>
            </a:r>
            <a:r>
              <a:rPr lang="en-US" i="1" dirty="0"/>
              <a:t>READ (</a:t>
            </a:r>
            <a:r>
              <a:rPr lang="en-US" i="1" dirty="0" err="1"/>
              <a:t>ar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Arbitrary </a:t>
            </a:r>
            <a:r>
              <a:rPr lang="en-US" i="1" dirty="0"/>
              <a:t>WRITE (aw)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4C0109-437B-5E49-95AD-22A0ADDE6D6F}"/>
              </a:ext>
            </a:extLst>
          </p:cNvPr>
          <p:cNvSpPr/>
          <p:nvPr/>
        </p:nvSpPr>
        <p:spPr>
          <a:xfrm>
            <a:off x="1287430" y="2198178"/>
            <a:ext cx="6005647" cy="921106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Format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%s”, 0, 65,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914400" lvl="2" indent="0"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variable number of arguments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will print 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(decimal), </a:t>
            </a:r>
            <a:r>
              <a:rPr lang="en-US" dirty="0">
                <a:solidFill>
                  <a:srgbClr val="C00000"/>
                </a:solidFill>
              </a:rPr>
              <a:t>41</a:t>
            </a:r>
            <a:r>
              <a:rPr lang="en-US" dirty="0"/>
              <a:t> (hexadecimal), and </a:t>
            </a:r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dirty="0" err="1">
                <a:solidFill>
                  <a:srgbClr val="C00000"/>
                </a:solidFill>
              </a:rPr>
              <a:t>asdf</a:t>
            </a:r>
            <a:r>
              <a:rPr lang="en-US" dirty="0">
                <a:solidFill>
                  <a:srgbClr val="C00000"/>
                </a:solidFill>
              </a:rPr>
              <a:t>”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%</a:t>
            </a:r>
            <a:r>
              <a:rPr lang="en-US" dirty="0"/>
              <a:t> parameters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is a </a:t>
            </a:r>
            <a:r>
              <a:rPr lang="en-US" i="1" dirty="0"/>
              <a:t>special identifier </a:t>
            </a:r>
            <a:r>
              <a:rPr lang="en-US" dirty="0"/>
              <a:t>in the Format String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/>
              <a:t> seeks for an argument (corresponding to its order…)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10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%d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integer value </a:t>
            </a:r>
            <a:r>
              <a:rPr lang="en-US" dirty="0"/>
              <a:t>as its argument and print a </a:t>
            </a:r>
            <a:r>
              <a:rPr lang="en-US" i="1" dirty="0"/>
              <a:t>decimal</a:t>
            </a:r>
            <a:r>
              <a:rPr lang="en-US" dirty="0"/>
              <a:t> number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%x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integer value </a:t>
            </a:r>
            <a:r>
              <a:rPr lang="en-US" dirty="0"/>
              <a:t>as its argument and print a </a:t>
            </a:r>
            <a:r>
              <a:rPr lang="en-US" i="1" dirty="0"/>
              <a:t>hexadecimal</a:t>
            </a:r>
            <a:r>
              <a:rPr lang="en-US" dirty="0"/>
              <a:t> number</a:t>
            </a:r>
          </a:p>
          <a:p>
            <a:pPr marL="457200" lvl="1" indent="0">
              <a:buNone/>
            </a:pPr>
            <a:r>
              <a:rPr lang="en-US" dirty="0"/>
              <a:t>	8048000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%p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integer value </a:t>
            </a:r>
            <a:r>
              <a:rPr lang="en-US" dirty="0"/>
              <a:t>as its argument and print a </a:t>
            </a:r>
            <a:r>
              <a:rPr lang="en-US" i="1" dirty="0"/>
              <a:t>hexadecimal</a:t>
            </a:r>
            <a:r>
              <a:rPr lang="en-US" dirty="0"/>
              <a:t> number</a:t>
            </a:r>
          </a:p>
          <a:p>
            <a:pPr marL="457200" lvl="1" indent="0">
              <a:buNone/>
            </a:pPr>
            <a:r>
              <a:rPr lang="en-US" dirty="0"/>
              <a:t>	0x8048000  # It’s pretty!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%s</a:t>
            </a:r>
          </a:p>
          <a:p>
            <a:pPr lvl="1"/>
            <a:r>
              <a:rPr lang="en-US" dirty="0"/>
              <a:t>Expects an </a:t>
            </a:r>
            <a:r>
              <a:rPr lang="en-US" i="1" dirty="0"/>
              <a:t>address to a string </a:t>
            </a:r>
            <a:r>
              <a:rPr lang="en-US" dirty="0"/>
              <a:t>(char *) and print it as </a:t>
            </a:r>
            <a:r>
              <a:rPr lang="en-US" i="1" dirty="0"/>
              <a:t>a string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9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4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</a:rPr>
              <a:t>%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</a:rPr>
              <a:t>1</a:t>
            </a:r>
            <a:r>
              <a:rPr lang="en-US" sz="3600" dirty="0">
                <a:latin typeface="Consolas" panose="020B0609020204030204" pitchFamily="49" charset="0"/>
              </a:rPr>
              <a:t>$</a:t>
            </a:r>
            <a:r>
              <a:rPr lang="en-US" sz="3600" dirty="0">
                <a:solidFill>
                  <a:srgbClr val="FFC000"/>
                </a:solidFill>
                <a:latin typeface="Consolas" panose="020B0609020204030204" pitchFamily="49" charset="0"/>
              </a:rPr>
              <a:t>08</a:t>
            </a:r>
            <a:r>
              <a:rPr lang="en-US" sz="3600" dirty="0">
                <a:solidFill>
                  <a:schemeClr val="accent1"/>
                </a:solidFill>
                <a:latin typeface="Consolas" panose="020B0609020204030204" pitchFamily="49" charset="0"/>
              </a:rPr>
              <a:t>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%[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argument_position</a:t>
            </a:r>
            <a:r>
              <a:rPr lang="en-US" dirty="0">
                <a:latin typeface="Consolas" panose="020B0609020204030204" pitchFamily="49" charset="0"/>
              </a:rPr>
              <a:t>] $ [</a:t>
            </a:r>
            <a:r>
              <a:rPr lang="en-US" dirty="0">
                <a:solidFill>
                  <a:srgbClr val="FFC000"/>
                </a:solidFill>
                <a:latin typeface="Consolas" panose="020B0609020204030204" pitchFamily="49" charset="0"/>
              </a:rPr>
              <a:t>length</a:t>
            </a:r>
            <a:r>
              <a:rPr lang="en-US" dirty="0">
                <a:latin typeface="Consolas" panose="020B0609020204030204" pitchFamily="49" charset="0"/>
              </a:rPr>
              <a:t>] [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parameter</a:t>
            </a:r>
            <a:r>
              <a:rPr lang="en-US" dirty="0">
                <a:latin typeface="Consolas" panose="020B0609020204030204" pitchFamily="49" charset="0"/>
              </a:rPr>
              <a:t>]</a:t>
            </a:r>
          </a:p>
          <a:p>
            <a:endParaRPr lang="en-US" dirty="0"/>
          </a:p>
          <a:p>
            <a:r>
              <a:rPr lang="en-US" dirty="0"/>
              <a:t>Means</a:t>
            </a:r>
          </a:p>
          <a:p>
            <a:pPr lvl="1"/>
            <a:r>
              <a:rPr lang="en-US" dirty="0"/>
              <a:t>Print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integer  as a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ecimal value</a:t>
            </a:r>
          </a:p>
          <a:p>
            <a:pPr lvl="1"/>
            <a:r>
              <a:rPr lang="en-US" dirty="0"/>
              <a:t>Justify its length to </a:t>
            </a:r>
            <a:r>
              <a:rPr lang="en-US" dirty="0">
                <a:solidFill>
                  <a:srgbClr val="7030A0"/>
                </a:solidFill>
              </a:rPr>
              <a:t>length (08)</a:t>
            </a:r>
          </a:p>
          <a:p>
            <a:pPr lvl="1"/>
            <a:r>
              <a:rPr lang="en-US" dirty="0"/>
              <a:t>Get the value from </a:t>
            </a:r>
            <a:r>
              <a:rPr lang="en-US" i="1" dirty="0">
                <a:solidFill>
                  <a:srgbClr val="C00000"/>
                </a:solidFill>
              </a:rPr>
              <a:t>n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(1st) argument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Print </a:t>
            </a:r>
            <a:r>
              <a:rPr lang="en-US" dirty="0">
                <a:solidFill>
                  <a:srgbClr val="7030A0"/>
                </a:solidFill>
              </a:rPr>
              <a:t>8-length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decimal integer</a:t>
            </a:r>
            <a:r>
              <a:rPr lang="en-US" dirty="0"/>
              <a:t>, with the value at the 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baseline="30000" dirty="0">
                <a:solidFill>
                  <a:srgbClr val="C00000"/>
                </a:solidFill>
              </a:rPr>
              <a:t>st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argument (padded with </a:t>
            </a:r>
            <a:r>
              <a:rPr lang="en-US" dirty="0">
                <a:solidFill>
                  <a:srgbClr val="7030A0"/>
                </a:solidFill>
              </a:rPr>
              <a:t>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E.g.,  00000001</a:t>
            </a:r>
          </a:p>
        </p:txBody>
      </p:sp>
    </p:spTree>
    <p:extLst>
      <p:ext uri="{BB962C8B-B14F-4D97-AF65-F5344CB8AC3E}">
        <p14:creationId xmlns:p14="http://schemas.microsoft.com/office/powerpoint/2010/main" val="183434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3B37-10AF-9744-BF6A-0174D3E9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FD701-7A2E-E645-B8B1-E0EACDFB90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Serial Read (</a:t>
            </a:r>
            <a:r>
              <a:rPr lang="en-US" dirty="0" err="1"/>
              <a:t>sr</a:t>
            </a:r>
            <a:r>
              <a:rPr lang="en-US" dirty="0"/>
              <a:t>), </a:t>
            </a:r>
            <a:r>
              <a:rPr lang="en-US" dirty="0" err="1"/>
              <a:t>Arbitary</a:t>
            </a:r>
            <a:r>
              <a:rPr lang="en-US" dirty="0"/>
              <a:t> Read (</a:t>
            </a:r>
            <a:r>
              <a:rPr lang="en-US" dirty="0" err="1"/>
              <a:t>ar</a:t>
            </a:r>
            <a:r>
              <a:rPr lang="en-US" dirty="0"/>
              <a:t>), Arbitrary Write (aw)</a:t>
            </a:r>
          </a:p>
          <a:p>
            <a:pPr lvl="1"/>
            <a:r>
              <a:rPr lang="en-US" dirty="0"/>
              <a:t>0-sr-1, 1-ar-2:  15 pts</a:t>
            </a:r>
          </a:p>
          <a:p>
            <a:pPr lvl="1"/>
            <a:r>
              <a:rPr lang="en-US" dirty="0"/>
              <a:t>2-aw-1, 20 </a:t>
            </a:r>
            <a:r>
              <a:rPr lang="en-US" dirty="0" err="1"/>
              <a:t>pt</a:t>
            </a:r>
            <a:r>
              <a:rPr lang="en-US" dirty="0"/>
              <a:t>, 3-aw-2: 20 pts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Format string 32|64</a:t>
            </a:r>
          </a:p>
          <a:p>
            <a:pPr lvl="1"/>
            <a:r>
              <a:rPr lang="en-US" dirty="0"/>
              <a:t>4-fs-read-1-32, 5-fs-read-1-64, 20 pts</a:t>
            </a:r>
          </a:p>
          <a:p>
            <a:pPr lvl="1"/>
            <a:r>
              <a:rPr lang="en-US" dirty="0"/>
              <a:t>6-fs-read-2-32, 7-fs-read-2-64, 20 pts</a:t>
            </a:r>
          </a:p>
          <a:p>
            <a:pPr lvl="1"/>
            <a:r>
              <a:rPr lang="en-US" dirty="0"/>
              <a:t>8-fs-arbt-read-32, 9-fs-arbt-read-64, 25 pts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9F670-BC16-214D-919F-DAEC3E37F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/>
              <a:t>a-fs-arbt-write-32, b-fs-arbt-write-64, 30 pts</a:t>
            </a:r>
          </a:p>
          <a:p>
            <a:pPr lvl="1"/>
            <a:r>
              <a:rPr lang="en-US" dirty="0"/>
              <a:t>c-fs-code-exec-32, d-fs-code-exec-64, 30 pts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PIE challenges (bonuses)</a:t>
            </a:r>
          </a:p>
          <a:p>
            <a:pPr lvl="1"/>
            <a:r>
              <a:rPr lang="en-US" dirty="0"/>
              <a:t>e-fs-code-exec-pie-64, 30 pt</a:t>
            </a:r>
          </a:p>
          <a:p>
            <a:pPr lvl="1"/>
            <a:r>
              <a:rPr lang="en-US" dirty="0"/>
              <a:t>f-fs-no-binary-pie-64, 40 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26769-2A46-F542-971B-924173F3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48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625"/>
            <a:ext cx="10515600" cy="413431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00000013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(“0x%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08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0x0000000d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</a:rPr>
              <a:t>”, 15, 13, 14,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A4235-0060-9145-9CA1-3E577FF73E5A}"/>
              </a:ext>
            </a:extLst>
          </p:cNvPr>
          <p:cNvSpPr txBox="1"/>
          <p:nvPr/>
        </p:nvSpPr>
        <p:spPr>
          <a:xfrm>
            <a:off x="1965222" y="1690688"/>
            <a:ext cx="710503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i="1" dirty="0"/>
              <a:t>%d </a:t>
            </a:r>
            <a:r>
              <a:rPr lang="en-US" sz="2000" dirty="0"/>
              <a:t>: Integer decimal       </a:t>
            </a:r>
            <a:r>
              <a:rPr lang="en-US" sz="2000" i="1" dirty="0"/>
              <a:t>%x </a:t>
            </a:r>
            <a:r>
              <a:rPr lang="en-US" sz="2000" dirty="0"/>
              <a:t>: Integer hexadecimal      </a:t>
            </a:r>
            <a:r>
              <a:rPr lang="en-US" sz="2000" i="1" dirty="0"/>
              <a:t>%s</a:t>
            </a:r>
            <a:r>
              <a:rPr lang="en-US" sz="2000" dirty="0"/>
              <a:t> : String </a:t>
            </a:r>
          </a:p>
        </p:txBody>
      </p:sp>
    </p:spTree>
    <p:extLst>
      <p:ext uri="{BB962C8B-B14F-4D97-AF65-F5344CB8AC3E}">
        <p14:creationId xmlns:p14="http://schemas.microsoft.com/office/powerpoint/2010/main" val="33523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24E4-1F20-5745-AD80-0BD6610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8CC5-7922-F844-AFBA-7FFC5AE8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Format String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 %p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%n</a:t>
            </a:r>
            <a:r>
              <a:rPr lang="en-US" dirty="0">
                <a:latin typeface="Consolas" panose="020B0609020204030204" pitchFamily="49" charset="0"/>
              </a:rPr>
              <a:t>\n”, 1, 2,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”, 3,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&amp;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  <a:p>
            <a:r>
              <a:rPr lang="en-US" dirty="0"/>
              <a:t>The vulnerability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char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[512];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(“%s”, 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</a:t>
            </a:r>
            <a:r>
              <a:rPr lang="en-US" dirty="0">
                <a:latin typeface="Consolas" panose="020B0609020204030204" pitchFamily="49" charset="0"/>
              </a:rPr>
              <a:t>This will print some values from stack</a:t>
            </a:r>
            <a:endParaRPr lang="en-US" b="1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CFF"/>
                </a:solidFill>
                <a:latin typeface="Consolas" panose="020B0609020204030204" pitchFamily="49" charset="0"/>
              </a:rPr>
              <a:t>“%p %p %p %p %p %p”</a:t>
            </a:r>
            <a:r>
              <a:rPr lang="en-US" b="1" dirty="0">
                <a:latin typeface="Consolas" panose="020B0609020204030204" pitchFamily="49" charset="0"/>
              </a:rPr>
              <a:t>);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B33C3-FB25-8647-B516-8137A339995D}"/>
              </a:ext>
            </a:extLst>
          </p:cNvPr>
          <p:cNvSpPr/>
          <p:nvPr/>
        </p:nvSpPr>
        <p:spPr>
          <a:xfrm>
            <a:off x="1279876" y="2318862"/>
            <a:ext cx="7663402" cy="61390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CD9A2-3033-2C47-B078-630F49F121F0}"/>
              </a:ext>
            </a:extLst>
          </p:cNvPr>
          <p:cNvSpPr/>
          <p:nvPr/>
        </p:nvSpPr>
        <p:spPr>
          <a:xfrm>
            <a:off x="1279876" y="3925229"/>
            <a:ext cx="7105841" cy="2251733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24E4-1F20-5745-AD80-0BD66100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8CC5-7922-F844-AFBA-7FFC5AE8F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String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(“%d %x %s %p %n\n”, 1, 2, 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>
                <a:latin typeface="Consolas" panose="020B0609020204030204" pitchFamily="49" charset="0"/>
              </a:rPr>
              <a:t>”, 3, &amp;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  <a:p>
            <a:r>
              <a:rPr lang="en-US" dirty="0"/>
              <a:t>Can be exploited as:</a:t>
            </a:r>
          </a:p>
          <a:p>
            <a:pPr lvl="1"/>
            <a:r>
              <a:rPr lang="en-US" dirty="0"/>
              <a:t>Arbitrary Read (AR)</a:t>
            </a:r>
          </a:p>
          <a:p>
            <a:pPr lvl="1"/>
            <a:r>
              <a:rPr lang="en-US" dirty="0"/>
              <a:t>Arbitrary Write (AW)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5128A-3AE3-5D43-BF1C-5311EEF74B52}"/>
              </a:ext>
            </a:extLst>
          </p:cNvPr>
          <p:cNvSpPr/>
          <p:nvPr/>
        </p:nvSpPr>
        <p:spPr>
          <a:xfrm>
            <a:off x="1246421" y="2631096"/>
            <a:ext cx="8310173" cy="647363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50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identifiers</a:t>
            </a:r>
          </a:p>
          <a:p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%x </a:t>
            </a:r>
            <a:r>
              <a:rPr lang="en-US" dirty="0"/>
              <a:t>– </a:t>
            </a:r>
            <a:r>
              <a:rPr lang="en-US" dirty="0">
                <a:solidFill>
                  <a:schemeClr val="accent1"/>
                </a:solidFill>
              </a:rPr>
              <a:t>value</a:t>
            </a:r>
            <a:r>
              <a:rPr lang="en-US" dirty="0"/>
              <a:t>, print an argument as a hexadecimal value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%d </a:t>
            </a:r>
            <a:r>
              <a:rPr lang="en-US" dirty="0"/>
              <a:t>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en-US" dirty="0"/>
              <a:t>, print an argument as a decimal value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%p </a:t>
            </a:r>
            <a:r>
              <a:rPr lang="en-US" dirty="0"/>
              <a:t>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value</a:t>
            </a:r>
            <a:r>
              <a:rPr lang="en-US" dirty="0"/>
              <a:t>, print an argument as a hexadecimal value with prefix 0x-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%s </a:t>
            </a:r>
            <a:r>
              <a:rPr lang="en-US" dirty="0"/>
              <a:t>– </a:t>
            </a:r>
            <a:r>
              <a:rPr lang="en-US" dirty="0">
                <a:solidFill>
                  <a:srgbClr val="C00000"/>
                </a:solidFill>
              </a:rPr>
              <a:t>pointer</a:t>
            </a:r>
            <a:r>
              <a:rPr lang="en-US" dirty="0"/>
              <a:t>, print an argument as a string; print the data in the address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%n </a:t>
            </a:r>
            <a:r>
              <a:rPr lang="en-US" dirty="0"/>
              <a:t>– </a:t>
            </a:r>
            <a:r>
              <a:rPr lang="en-US" dirty="0">
                <a:solidFill>
                  <a:srgbClr val="C00000"/>
                </a:solidFill>
              </a:rPr>
              <a:t>pointer</a:t>
            </a:r>
            <a:r>
              <a:rPr lang="en-US" dirty="0"/>
              <a:t>, </a:t>
            </a:r>
            <a:r>
              <a:rPr lang="en-US" b="1" dirty="0"/>
              <a:t>write</a:t>
            </a:r>
            <a:r>
              <a:rPr lang="en-US" dirty="0"/>
              <a:t> the </a:t>
            </a:r>
            <a:r>
              <a:rPr lang="en-US" i="1" dirty="0"/>
              <a:t>number of printed bytes </a:t>
            </a:r>
            <a:r>
              <a:rPr lang="en-US" dirty="0"/>
              <a:t>to the address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6359-7E79-3540-B6C4-117E53355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A7AB-D860-3740-A31D-B1EBD53A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%n – store # of printed characters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</a:t>
            </a:r>
            <a:r>
              <a:rPr lang="en-US" dirty="0" err="1">
                <a:latin typeface="Consolas" panose="020B0609020204030204" pitchFamily="49" charset="0"/>
              </a:rPr>
              <a:t>asdf</a:t>
            </a:r>
            <a:r>
              <a:rPr lang="en-US" dirty="0" err="1">
                <a:solidFill>
                  <a:srgbClr val="000CFF"/>
                </a:solidFill>
                <a:latin typeface="Consolas" panose="020B0609020204030204" pitchFamily="49" charset="0"/>
              </a:rPr>
              <a:t>%n</a:t>
            </a:r>
            <a:r>
              <a:rPr lang="en-US" dirty="0">
                <a:latin typeface="Consolas" panose="020B0609020204030204" pitchFamily="49" charset="0"/>
              </a:rPr>
              <a:t>”, 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</a:rPr>
              <a:t>&amp;</a:t>
            </a:r>
            <a:r>
              <a:rPr lang="en-US" dirty="0" err="1">
                <a:solidFill>
                  <a:srgbClr val="000CF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//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:= 4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(“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%12345x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</a:rPr>
              <a:t>%n</a:t>
            </a:r>
            <a:r>
              <a:rPr lang="en-US" dirty="0">
                <a:latin typeface="Consolas" panose="020B0609020204030204" pitchFamily="49" charset="0"/>
              </a:rPr>
              <a:t>”,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</a:rPr>
              <a:t>&amp;</a:t>
            </a:r>
            <a:r>
              <a:rPr lang="en-US" dirty="0" err="1">
                <a:solidFill>
                  <a:srgbClr val="000CF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// Print 1 as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12345 characters (“ ” * 12344 + “1”)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// Store </a:t>
            </a:r>
            <a:r>
              <a:rPr lang="en-US" dirty="0">
                <a:solidFill>
                  <a:srgbClr val="000CFF"/>
                </a:solidFill>
                <a:latin typeface="Consolas" panose="020B0609020204030204" pitchFamily="49" charset="0"/>
              </a:rPr>
              <a:t>12345 to </a:t>
            </a:r>
            <a:r>
              <a:rPr lang="en-US" dirty="0" err="1">
                <a:solidFill>
                  <a:srgbClr val="000CFF"/>
                </a:solidFill>
                <a:latin typeface="Consolas" panose="020B0609020204030204" pitchFamily="49" charset="0"/>
              </a:rPr>
              <a:t>i</a:t>
            </a:r>
            <a:endParaRPr lang="en-US" dirty="0">
              <a:solidFill>
                <a:srgbClr val="000CF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DDC32-A90D-E14A-9439-4E789526C0FF}"/>
              </a:ext>
            </a:extLst>
          </p:cNvPr>
          <p:cNvSpPr/>
          <p:nvPr/>
        </p:nvSpPr>
        <p:spPr>
          <a:xfrm>
            <a:off x="838200" y="2776654"/>
            <a:ext cx="9275956" cy="3400307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B763-25B8-984B-A39D-E085793A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fs-read-1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9D24-C7A6-B34C-ADB7-6E862B815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many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%p </a:t>
            </a:r>
            <a:r>
              <a:rPr lang="en-US" dirty="0"/>
              <a:t>to dump the random value!</a:t>
            </a:r>
          </a:p>
          <a:p>
            <a:endParaRPr lang="en-US" dirty="0"/>
          </a:p>
          <a:p>
            <a:r>
              <a:rPr lang="en-US" dirty="0"/>
              <a:t>Practice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%6$p, %7$p,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etc..</a:t>
            </a:r>
          </a:p>
        </p:txBody>
      </p:sp>
    </p:spTree>
    <p:extLst>
      <p:ext uri="{BB962C8B-B14F-4D97-AF65-F5344CB8AC3E}">
        <p14:creationId xmlns:p14="http://schemas.microsoft.com/office/powerpoint/2010/main" val="2007687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FF5E-BFC9-0147-AB1A-3657D642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84AF26-CFEC-5E44-9533-3245E64F5C9B}"/>
              </a:ext>
            </a:extLst>
          </p:cNvPr>
          <p:cNvSpPr/>
          <p:nvPr/>
        </p:nvSpPr>
        <p:spPr>
          <a:xfrm>
            <a:off x="8968263" y="108680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F3CA3-A8F6-844C-AF8C-81C672EBEED4}"/>
              </a:ext>
            </a:extLst>
          </p:cNvPr>
          <p:cNvSpPr/>
          <p:nvPr/>
        </p:nvSpPr>
        <p:spPr>
          <a:xfrm>
            <a:off x="8968264" y="57284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83729-E35B-2A41-9BB9-399234FC9C25}"/>
              </a:ext>
            </a:extLst>
          </p:cNvPr>
          <p:cNvSpPr/>
          <p:nvPr/>
        </p:nvSpPr>
        <p:spPr>
          <a:xfrm>
            <a:off x="8968262" y="1600765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749284-7696-4C4D-A0A1-8E62F8A30A0D}"/>
              </a:ext>
            </a:extLst>
          </p:cNvPr>
          <p:cNvSpPr/>
          <p:nvPr/>
        </p:nvSpPr>
        <p:spPr>
          <a:xfrm>
            <a:off x="8977789" y="211845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2DAC34-094B-DC4D-B975-8C7033CC0BE5}"/>
              </a:ext>
            </a:extLst>
          </p:cNvPr>
          <p:cNvSpPr/>
          <p:nvPr/>
        </p:nvSpPr>
        <p:spPr>
          <a:xfrm>
            <a:off x="8977789" y="2613712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1148E0-F605-2248-B813-E16FD8CDEC1F}"/>
              </a:ext>
            </a:extLst>
          </p:cNvPr>
          <p:cNvSpPr/>
          <p:nvPr/>
        </p:nvSpPr>
        <p:spPr>
          <a:xfrm>
            <a:off x="8977788" y="4121914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0x80485e4 (1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E7B7E-2E35-5745-8967-8E2395B8EC02}"/>
              </a:ext>
            </a:extLst>
          </p:cNvPr>
          <p:cNvSpPr/>
          <p:nvPr/>
        </p:nvSpPr>
        <p:spPr>
          <a:xfrm>
            <a:off x="8977789" y="310896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CA0094-BD0D-4545-9222-CA29F91E0724}"/>
              </a:ext>
            </a:extLst>
          </p:cNvPr>
          <p:cNvSpPr/>
          <p:nvPr/>
        </p:nvSpPr>
        <p:spPr>
          <a:xfrm>
            <a:off x="8977788" y="3604222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2062B-8AE5-814E-9D72-D7B59C84C02A}"/>
              </a:ext>
            </a:extLst>
          </p:cNvPr>
          <p:cNvSpPr txBox="1"/>
          <p:nvPr/>
        </p:nvSpPr>
        <p:spPr>
          <a:xfrm>
            <a:off x="10932261" y="4217975"/>
            <a:ext cx="46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2E66CB-186B-B344-B85D-4B719EFA04CB}"/>
              </a:ext>
            </a:extLst>
          </p:cNvPr>
          <p:cNvSpPr txBox="1"/>
          <p:nvPr/>
        </p:nvSpPr>
        <p:spPr>
          <a:xfrm>
            <a:off x="10939463" y="366761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874A49-E065-3D4B-A757-CC4C1477AE1F}"/>
              </a:ext>
            </a:extLst>
          </p:cNvPr>
          <p:cNvSpPr txBox="1"/>
          <p:nvPr/>
        </p:nvSpPr>
        <p:spPr>
          <a:xfrm>
            <a:off x="10932260" y="3172356"/>
            <a:ext cx="50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043E0F-3847-7A4E-8201-B4AFFA0CD2F2}"/>
              </a:ext>
            </a:extLst>
          </p:cNvPr>
          <p:cNvSpPr txBox="1"/>
          <p:nvPr/>
        </p:nvSpPr>
        <p:spPr>
          <a:xfrm>
            <a:off x="10932259" y="267710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D38854-2788-0641-AAF3-7827701B96A7}"/>
              </a:ext>
            </a:extLst>
          </p:cNvPr>
          <p:cNvSpPr txBox="1"/>
          <p:nvPr/>
        </p:nvSpPr>
        <p:spPr>
          <a:xfrm>
            <a:off x="10939463" y="221516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345EB-4E5A-634B-8F83-06361E13A1D5}"/>
              </a:ext>
            </a:extLst>
          </p:cNvPr>
          <p:cNvSpPr txBox="1"/>
          <p:nvPr/>
        </p:nvSpPr>
        <p:spPr>
          <a:xfrm>
            <a:off x="10939463" y="171114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6th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E6DF6-B3F0-5A47-93CA-849B34086613}"/>
              </a:ext>
            </a:extLst>
          </p:cNvPr>
          <p:cNvSpPr txBox="1"/>
          <p:nvPr/>
        </p:nvSpPr>
        <p:spPr>
          <a:xfrm>
            <a:off x="10939463" y="1150196"/>
            <a:ext cx="54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7th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59EAD5-573E-204A-B3F3-68775F1F94DD}"/>
              </a:ext>
            </a:extLst>
          </p:cNvPr>
          <p:cNvSpPr txBox="1"/>
          <p:nvPr/>
        </p:nvSpPr>
        <p:spPr>
          <a:xfrm>
            <a:off x="10965494" y="601199"/>
            <a:ext cx="72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F422ED-E140-A64A-90C2-3A84DF00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2" y="1679326"/>
            <a:ext cx="6108700" cy="3492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0538A3-9A09-D949-A3D4-C58D1877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7" y="5451136"/>
            <a:ext cx="12167713" cy="12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A8FD-C343-0A4B-926D-981FB9C1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Information Leak via FSV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FA08-9EEC-8940-9569-23AB08D2C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buf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r>
              <a:rPr lang="en-US" dirty="0"/>
              <a:t>Type  %p %p %p %p %p %p %p %p %p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will eventually leak values in the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66CDC-2473-E548-ABF0-D6736DF7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3" y="4899962"/>
            <a:ext cx="1189219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44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B990-6391-8E44-8C2A-D5BC6392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fs-read-2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59668-8253-304C-B1A7-2E90D415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19" y="1833852"/>
            <a:ext cx="773164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Buffer is 64 bytes</a:t>
            </a:r>
            <a:br>
              <a:rPr lang="en-US" sz="2400" dirty="0"/>
            </a:b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You can put at most 32 ‘%p’ </a:t>
            </a:r>
          </a:p>
          <a:p>
            <a:r>
              <a:rPr lang="en-US" sz="2400" dirty="0"/>
              <a:t>You cannot reach to the </a:t>
            </a:r>
            <a:r>
              <a:rPr lang="en-US" sz="2400" dirty="0">
                <a:latin typeface="Consolas" panose="020B0609020204030204" pitchFamily="49" charset="0"/>
              </a:rPr>
              <a:t>random</a:t>
            </a:r>
            <a:r>
              <a:rPr lang="en-US" sz="2400" dirty="0"/>
              <a:t> value on the stack </a:t>
            </a:r>
            <a:br>
              <a:rPr lang="en-US" sz="2400" dirty="0"/>
            </a:br>
            <a:r>
              <a:rPr lang="en-US" sz="2400" dirty="0"/>
              <a:t>(too far)</a:t>
            </a:r>
          </a:p>
          <a:p>
            <a:r>
              <a:rPr lang="en-US" sz="2400" dirty="0"/>
              <a:t>Use </a:t>
            </a:r>
            <a:r>
              <a:rPr lang="en-US" sz="2400" dirty="0" err="1"/>
              <a:t>gdb</a:t>
            </a:r>
            <a:r>
              <a:rPr lang="en-US" sz="2400" dirty="0"/>
              <a:t>, to figure 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Values from which address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%1$p</a:t>
            </a:r>
            <a:r>
              <a:rPr lang="en-US" sz="2000" dirty="0"/>
              <a:t> prints?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</a:rPr>
              <a:t>addr_a</a:t>
            </a:r>
            <a:r>
              <a:rPr lang="en-US" sz="2000" dirty="0">
                <a:latin typeface="Consolas" panose="020B0609020204030204" pitchFamily="49" charset="0"/>
              </a:rPr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Which address stores the random value 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>
                <a:latin typeface="Consolas" panose="020B0609020204030204" pitchFamily="49" charset="0"/>
              </a:rPr>
              <a:t>[</a:t>
            </a:r>
            <a:r>
              <a:rPr lang="en-US" sz="2000" dirty="0" err="1">
                <a:latin typeface="Consolas" panose="020B0609020204030204" pitchFamily="49" charset="0"/>
              </a:rPr>
              <a:t>addr_b</a:t>
            </a:r>
            <a:r>
              <a:rPr lang="en-US" sz="2000" dirty="0">
                <a:latin typeface="Consolas" panose="020B0609020204030204" pitchFamily="49" charset="0"/>
              </a:rPr>
              <a:t>]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([</a:t>
            </a:r>
            <a:r>
              <a:rPr lang="en-US" sz="2000" dirty="0" err="1">
                <a:latin typeface="Consolas" panose="020B0609020204030204" pitchFamily="49" charset="0"/>
              </a:rPr>
              <a:t>addr_b</a:t>
            </a:r>
            <a:r>
              <a:rPr lang="en-US" sz="2000" dirty="0">
                <a:latin typeface="Consolas" panose="020B0609020204030204" pitchFamily="49" charset="0"/>
              </a:rPr>
              <a:t>] - [</a:t>
            </a:r>
            <a:r>
              <a:rPr lang="en-US" sz="2000" dirty="0" err="1">
                <a:latin typeface="Consolas" panose="020B0609020204030204" pitchFamily="49" charset="0"/>
              </a:rPr>
              <a:t>addr_a</a:t>
            </a:r>
            <a:r>
              <a:rPr lang="en-US" sz="2000" dirty="0">
                <a:latin typeface="Consolas" panose="020B0609020204030204" pitchFamily="49" charset="0"/>
              </a:rPr>
              <a:t>]) / 4  </a:t>
            </a:r>
            <a:r>
              <a:rPr lang="en-US" sz="2000" dirty="0"/>
              <a:t> ;  distance as # </a:t>
            </a:r>
            <a:r>
              <a:rPr lang="en-US" sz="2000" dirty="0" err="1"/>
              <a:t>args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E.g., if that value is 77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%77$p</a:t>
            </a:r>
            <a:br>
              <a:rPr lang="en-US" sz="2000" dirty="0"/>
            </a:br>
            <a:r>
              <a:rPr lang="en-US" sz="2000" dirty="0"/>
              <a:t>should reveal 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random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322C5-2682-7A40-A8C6-5461F90A4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01" y="2195788"/>
            <a:ext cx="7338425" cy="32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8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A8FD-C343-0A4B-926D-981FB9C1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is the random in fs-read-1?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E7505-98EE-4041-AE48-04AC07A11D1B}"/>
              </a:ext>
            </a:extLst>
          </p:cNvPr>
          <p:cNvSpPr txBox="1"/>
          <p:nvPr/>
        </p:nvSpPr>
        <p:spPr>
          <a:xfrm>
            <a:off x="7949358" y="3105834"/>
            <a:ext cx="167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is at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-0x50(%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3C635-D183-044B-9655-EEE6A0B9E960}"/>
              </a:ext>
            </a:extLst>
          </p:cNvPr>
          <p:cNvSpPr/>
          <p:nvPr/>
        </p:nvSpPr>
        <p:spPr>
          <a:xfrm>
            <a:off x="9711047" y="63102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9A925-8193-2546-8CE2-FA604D239D19}"/>
              </a:ext>
            </a:extLst>
          </p:cNvPr>
          <p:cNvSpPr/>
          <p:nvPr/>
        </p:nvSpPr>
        <p:spPr>
          <a:xfrm>
            <a:off x="9711048" y="11706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51431-670C-D440-B0D4-2355F86325F7}"/>
              </a:ext>
            </a:extLst>
          </p:cNvPr>
          <p:cNvSpPr/>
          <p:nvPr/>
        </p:nvSpPr>
        <p:spPr>
          <a:xfrm>
            <a:off x="9711047" y="11271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036D1-2ABE-6249-BE84-C0374564AC87}"/>
              </a:ext>
            </a:extLst>
          </p:cNvPr>
          <p:cNvSpPr/>
          <p:nvPr/>
        </p:nvSpPr>
        <p:spPr>
          <a:xfrm>
            <a:off x="9711053" y="163542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AC65E8-BA38-094C-BAE7-27724EF5966F}"/>
              </a:ext>
            </a:extLst>
          </p:cNvPr>
          <p:cNvSpPr/>
          <p:nvPr/>
        </p:nvSpPr>
        <p:spPr>
          <a:xfrm>
            <a:off x="9711047" y="21315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D97F4-29EF-7240-83A1-05DADA845DBC}"/>
              </a:ext>
            </a:extLst>
          </p:cNvPr>
          <p:cNvSpPr/>
          <p:nvPr/>
        </p:nvSpPr>
        <p:spPr>
          <a:xfrm>
            <a:off x="9711047" y="26276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A5E7328D-512D-A84A-8B16-B0A2C96B8EFD}"/>
              </a:ext>
            </a:extLst>
          </p:cNvPr>
          <p:cNvCxnSpPr>
            <a:cxnSpLocks/>
            <a:stCxn id="20" idx="1"/>
            <a:endCxn id="10" idx="1"/>
          </p:cNvCxnSpPr>
          <p:nvPr/>
        </p:nvCxnSpPr>
        <p:spPr>
          <a:xfrm rot="10800000">
            <a:off x="9711047" y="879083"/>
            <a:ext cx="12700" cy="3014632"/>
          </a:xfrm>
          <a:prstGeom prst="bentConnector3">
            <a:avLst>
              <a:gd name="adj1" fmla="val 19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7F2BF1-A5A2-3048-8DD4-8F855097500B}"/>
              </a:ext>
            </a:extLst>
          </p:cNvPr>
          <p:cNvSpPr txBox="1"/>
          <p:nvPr/>
        </p:nvSpPr>
        <p:spPr>
          <a:xfrm>
            <a:off x="8631255" y="194687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0x54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2AB08B-3F5F-9F49-8B9E-37AD2126DFF9}"/>
              </a:ext>
            </a:extLst>
          </p:cNvPr>
          <p:cNvSpPr/>
          <p:nvPr/>
        </p:nvSpPr>
        <p:spPr>
          <a:xfrm>
            <a:off x="9723747" y="3123760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56F6EC-661E-2646-A0A3-648B9EEC6AE1}"/>
              </a:ext>
            </a:extLst>
          </p:cNvPr>
          <p:cNvSpPr/>
          <p:nvPr/>
        </p:nvSpPr>
        <p:spPr>
          <a:xfrm>
            <a:off x="9723747" y="3645659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20696-C97A-DE46-A2DC-AFFAFA5D4013}"/>
              </a:ext>
            </a:extLst>
          </p:cNvPr>
          <p:cNvSpPr/>
          <p:nvPr/>
        </p:nvSpPr>
        <p:spPr>
          <a:xfrm>
            <a:off x="9723747" y="4128161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3F384A-5BF3-FF46-ADAE-6AF5FEC09C8D}"/>
              </a:ext>
            </a:extLst>
          </p:cNvPr>
          <p:cNvSpPr/>
          <p:nvPr/>
        </p:nvSpPr>
        <p:spPr>
          <a:xfrm>
            <a:off x="9723747" y="461679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1DC9E8-BE09-C646-A9F3-0B803203092B}"/>
              </a:ext>
            </a:extLst>
          </p:cNvPr>
          <p:cNvSpPr/>
          <p:nvPr/>
        </p:nvSpPr>
        <p:spPr>
          <a:xfrm>
            <a:off x="9723747" y="5120382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423809-0F86-CE42-89EE-0916269C9F6B}"/>
              </a:ext>
            </a:extLst>
          </p:cNvPr>
          <p:cNvSpPr/>
          <p:nvPr/>
        </p:nvSpPr>
        <p:spPr>
          <a:xfrm>
            <a:off x="9723747" y="561649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Arg</a:t>
            </a:r>
            <a:r>
              <a:rPr lang="en-US" dirty="0"/>
              <a:t> 1 of </a:t>
            </a:r>
            <a:r>
              <a:rPr lang="en-US" dirty="0" err="1"/>
              <a:t>printf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224BD0-0AEA-564C-9695-2377711528FF}"/>
              </a:ext>
            </a:extLst>
          </p:cNvPr>
          <p:cNvSpPr txBox="1"/>
          <p:nvPr/>
        </p:nvSpPr>
        <p:spPr>
          <a:xfrm>
            <a:off x="11660618" y="522488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8DEA33-E68E-1A42-A6C2-9E516B152FE6}"/>
              </a:ext>
            </a:extLst>
          </p:cNvPr>
          <p:cNvSpPr txBox="1"/>
          <p:nvPr/>
        </p:nvSpPr>
        <p:spPr>
          <a:xfrm>
            <a:off x="11653415" y="4729633"/>
            <a:ext cx="50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9B9FC-36A0-E643-9832-F420E14BF9F8}"/>
              </a:ext>
            </a:extLst>
          </p:cNvPr>
          <p:cNvSpPr txBox="1"/>
          <p:nvPr/>
        </p:nvSpPr>
        <p:spPr>
          <a:xfrm>
            <a:off x="11653414" y="423437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357055-8319-724E-BF2C-29B34E739A2E}"/>
              </a:ext>
            </a:extLst>
          </p:cNvPr>
          <p:cNvSpPr txBox="1"/>
          <p:nvPr/>
        </p:nvSpPr>
        <p:spPr>
          <a:xfrm>
            <a:off x="11660618" y="37724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5th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29FE5-A22F-8942-9555-E2B1FBCB6968}"/>
              </a:ext>
            </a:extLst>
          </p:cNvPr>
          <p:cNvSpPr txBox="1"/>
          <p:nvPr/>
        </p:nvSpPr>
        <p:spPr>
          <a:xfrm>
            <a:off x="11683060" y="32279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6th</a:t>
            </a:r>
          </a:p>
        </p:txBody>
      </p:sp>
      <p:pic>
        <p:nvPicPr>
          <p:cNvPr id="4" name="Picture 3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ED7B6CB7-6C88-2342-8521-CA1307FF4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36" y="2838248"/>
            <a:ext cx="6672188" cy="49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4E076-76FB-4543-85B2-71F4DBDED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74" y="1763401"/>
            <a:ext cx="4872560" cy="7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C703512-1071-1D44-9DED-3BDBAFD42E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74" y="3700778"/>
            <a:ext cx="6349273" cy="78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8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2"/>
            <a:ext cx="10515600" cy="1263973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(</a:t>
            </a:r>
            <a:r>
              <a:rPr lang="en-US" dirty="0" err="1"/>
              <a:t>BoF</a:t>
            </a:r>
            <a:r>
              <a:rPr lang="en-US" dirty="0"/>
              <a:t>) and </a:t>
            </a:r>
            <a:br>
              <a:rPr lang="en-US" dirty="0"/>
            </a:br>
            <a:r>
              <a:rPr lang="en-US" dirty="0"/>
              <a:t>Control Flow Hijacking (CFH)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00" y="1825624"/>
            <a:ext cx="10515600" cy="463997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BoF</a:t>
            </a:r>
            <a:r>
              <a:rPr lang="en-US" dirty="0"/>
              <a:t> has been our primary attack vector</a:t>
            </a:r>
          </a:p>
          <a:p>
            <a:pPr lvl="1"/>
            <a:r>
              <a:rPr lang="en-US" dirty="0"/>
              <a:t>To hijack control flow and deviate</a:t>
            </a:r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BoF</a:t>
            </a:r>
            <a:r>
              <a:rPr lang="en-US" dirty="0"/>
              <a:t>: fill the buffer more than its size</a:t>
            </a:r>
          </a:p>
          <a:p>
            <a:pPr lvl="1"/>
            <a:r>
              <a:rPr lang="en-US" dirty="0"/>
              <a:t>Overwriting return address (saved 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Overwriting frame pointer  (saved 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Control Flow Hijacking</a:t>
            </a:r>
          </a:p>
          <a:p>
            <a:pPr lvl="1"/>
            <a:r>
              <a:rPr lang="en-US" dirty="0"/>
              <a:t>Return to shellcode: Run your own code</a:t>
            </a:r>
          </a:p>
          <a:p>
            <a:pPr lvl="1"/>
            <a:r>
              <a:rPr lang="en-US" dirty="0"/>
              <a:t>Return to some other functions: Code re-use attack</a:t>
            </a:r>
          </a:p>
          <a:p>
            <a:pPr lvl="1"/>
            <a:r>
              <a:rPr lang="en-US" dirty="0"/>
              <a:t>Return to ROP gadgets: Code re-use attack with ROP gadgets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6BD8818A-FECD-754F-97F1-33ECEBC39E10}"/>
              </a:ext>
            </a:extLst>
          </p:cNvPr>
          <p:cNvCxnSpPr>
            <a:stCxn id="8" idx="1"/>
          </p:cNvCxnSpPr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2A82-BC79-1E40-8149-886E69562B8A}"/>
              </a:ext>
            </a:extLst>
          </p:cNvPr>
          <p:cNvSpPr/>
          <p:nvPr/>
        </p:nvSpPr>
        <p:spPr>
          <a:xfrm>
            <a:off x="9268300" y="491096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AAAA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12A59-60B9-294D-926F-F112113E041D}"/>
              </a:ext>
            </a:extLst>
          </p:cNvPr>
          <p:cNvSpPr/>
          <p:nvPr/>
        </p:nvSpPr>
        <p:spPr>
          <a:xfrm>
            <a:off x="9268299" y="4414539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BBBB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26390-F524-284F-B6BC-41EC4F7EC6E7}"/>
              </a:ext>
            </a:extLst>
          </p:cNvPr>
          <p:cNvSpPr/>
          <p:nvPr/>
        </p:nvSpPr>
        <p:spPr>
          <a:xfrm>
            <a:off x="9268290" y="3917797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CCCC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990FD-0D64-A043-AFE9-DDCC0BD1E3F3}"/>
              </a:ext>
            </a:extLst>
          </p:cNvPr>
          <p:cNvSpPr/>
          <p:nvPr/>
        </p:nvSpPr>
        <p:spPr>
          <a:xfrm>
            <a:off x="9268289" y="291880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DDDD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F7E79C-0A80-034B-B83B-209E0806FA01}"/>
              </a:ext>
            </a:extLst>
          </p:cNvPr>
          <p:cNvSpPr/>
          <p:nvPr/>
        </p:nvSpPr>
        <p:spPr>
          <a:xfrm>
            <a:off x="9268277" y="2421116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shellcode</a:t>
            </a:r>
          </a:p>
        </p:txBody>
      </p:sp>
    </p:spTree>
    <p:extLst>
      <p:ext uri="{BB962C8B-B14F-4D97-AF65-F5344CB8AC3E}">
        <p14:creationId xmlns:p14="http://schemas.microsoft.com/office/powerpoint/2010/main" val="4194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Read via FSV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fs-read-1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%p %p ….</a:t>
            </a:r>
          </a:p>
          <a:p>
            <a:r>
              <a:rPr lang="en-US" dirty="0"/>
              <a:t>Why?</a:t>
            </a:r>
          </a:p>
          <a:p>
            <a:endParaRPr lang="en-US" dirty="0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5CCB3F1-7ECB-2F46-A3F8-3936A28F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44" y="2348704"/>
            <a:ext cx="10960800" cy="21605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674D6E0-8AB5-9746-A0F0-63C7DA79B5D3}"/>
              </a:ext>
            </a:extLst>
          </p:cNvPr>
          <p:cNvSpPr/>
          <p:nvPr/>
        </p:nvSpPr>
        <p:spPr>
          <a:xfrm>
            <a:off x="6889229" y="3274256"/>
            <a:ext cx="1314675" cy="309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Read via FSV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buffer is on the stack</a:t>
            </a:r>
          </a:p>
          <a:p>
            <a:pPr lvl="1"/>
            <a:r>
              <a:rPr lang="en-US" dirty="0"/>
              <a:t>Your input can also be treated as an argument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you exploit this to perform arbitrary read via FSV?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7E408-39A7-6040-8924-94AB2FBA7B90}"/>
              </a:ext>
            </a:extLst>
          </p:cNvPr>
          <p:cNvSpPr/>
          <p:nvPr/>
        </p:nvSpPr>
        <p:spPr>
          <a:xfrm>
            <a:off x="9154000" y="63102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F0AA9-F54A-814E-BECD-337F66CFC9CB}"/>
              </a:ext>
            </a:extLst>
          </p:cNvPr>
          <p:cNvSpPr/>
          <p:nvPr/>
        </p:nvSpPr>
        <p:spPr>
          <a:xfrm>
            <a:off x="9154001" y="11706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F36D8-1D44-A940-AD97-476799B0749E}"/>
              </a:ext>
            </a:extLst>
          </p:cNvPr>
          <p:cNvSpPr/>
          <p:nvPr/>
        </p:nvSpPr>
        <p:spPr>
          <a:xfrm>
            <a:off x="9154000" y="11271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%p 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F2B6B-1403-BA43-9CAB-A4219BB1D412}"/>
              </a:ext>
            </a:extLst>
          </p:cNvPr>
          <p:cNvSpPr/>
          <p:nvPr/>
        </p:nvSpPr>
        <p:spPr>
          <a:xfrm>
            <a:off x="9154006" y="163542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%p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2CEA3-5BD1-7D4B-9C6F-3E8150E06AC3}"/>
              </a:ext>
            </a:extLst>
          </p:cNvPr>
          <p:cNvSpPr/>
          <p:nvPr/>
        </p:nvSpPr>
        <p:spPr>
          <a:xfrm>
            <a:off x="9154000" y="21315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 %p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FAB8E-2AD7-BC4B-84F7-8272E1796843}"/>
              </a:ext>
            </a:extLst>
          </p:cNvPr>
          <p:cNvSpPr/>
          <p:nvPr/>
        </p:nvSpPr>
        <p:spPr>
          <a:xfrm>
            <a:off x="9154000" y="26276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%p %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B55EFE-87FC-924B-B4C3-D8F5EA560A8D}"/>
              </a:ext>
            </a:extLst>
          </p:cNvPr>
          <p:cNvCxnSpPr>
            <a:stCxn id="12" idx="1"/>
            <a:endCxn id="9" idx="1"/>
          </p:cNvCxnSpPr>
          <p:nvPr/>
        </p:nvCxnSpPr>
        <p:spPr>
          <a:xfrm rot="10800000">
            <a:off x="9154000" y="1375195"/>
            <a:ext cx="12700" cy="1500511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276254-B81C-484F-B1B4-4454C1881D83}"/>
              </a:ext>
            </a:extLst>
          </p:cNvPr>
          <p:cNvSpPr txBox="1"/>
          <p:nvPr/>
        </p:nvSpPr>
        <p:spPr>
          <a:xfrm>
            <a:off x="8230186" y="19407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EF0150-E0EF-E04A-8CC5-A0789C56DC56}"/>
              </a:ext>
            </a:extLst>
          </p:cNvPr>
          <p:cNvSpPr/>
          <p:nvPr/>
        </p:nvSpPr>
        <p:spPr>
          <a:xfrm>
            <a:off x="9166700" y="3123760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5317E-7DFC-EE40-BB8A-EFCA189FF5BC}"/>
              </a:ext>
            </a:extLst>
          </p:cNvPr>
          <p:cNvSpPr/>
          <p:nvPr/>
        </p:nvSpPr>
        <p:spPr>
          <a:xfrm>
            <a:off x="9166700" y="3645659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861E6E-DB84-1240-A3F6-BD899FF60691}"/>
              </a:ext>
            </a:extLst>
          </p:cNvPr>
          <p:cNvSpPr/>
          <p:nvPr/>
        </p:nvSpPr>
        <p:spPr>
          <a:xfrm>
            <a:off x="9166700" y="4128161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681CE-31D5-784B-BEE9-0D7F419D2699}"/>
              </a:ext>
            </a:extLst>
          </p:cNvPr>
          <p:cNvSpPr/>
          <p:nvPr/>
        </p:nvSpPr>
        <p:spPr>
          <a:xfrm>
            <a:off x="9166700" y="461679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41B01A-6AD8-0349-A34A-443C847ABE52}"/>
              </a:ext>
            </a:extLst>
          </p:cNvPr>
          <p:cNvSpPr/>
          <p:nvPr/>
        </p:nvSpPr>
        <p:spPr>
          <a:xfrm>
            <a:off x="9166700" y="5120382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190CA5-E9BF-124B-B0D5-81F5575D2F92}"/>
              </a:ext>
            </a:extLst>
          </p:cNvPr>
          <p:cNvSpPr/>
          <p:nvPr/>
        </p:nvSpPr>
        <p:spPr>
          <a:xfrm>
            <a:off x="9166700" y="561649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Arg</a:t>
            </a:r>
            <a:r>
              <a:rPr lang="en-US" dirty="0"/>
              <a:t> 1 of </a:t>
            </a:r>
            <a:r>
              <a:rPr lang="en-US" dirty="0" err="1"/>
              <a:t>printf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51CB7-36C3-9E4A-84E6-464EB8203221}"/>
              </a:ext>
            </a:extLst>
          </p:cNvPr>
          <p:cNvSpPr txBox="1"/>
          <p:nvPr/>
        </p:nvSpPr>
        <p:spPr>
          <a:xfrm>
            <a:off x="11103571" y="522488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685BB7-11CA-854E-A030-D9D0069DEC5A}"/>
              </a:ext>
            </a:extLst>
          </p:cNvPr>
          <p:cNvSpPr txBox="1"/>
          <p:nvPr/>
        </p:nvSpPr>
        <p:spPr>
          <a:xfrm>
            <a:off x="11096368" y="4729633"/>
            <a:ext cx="50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AECEC-85FD-9F44-A3B0-E3E0BA3F8E0B}"/>
              </a:ext>
            </a:extLst>
          </p:cNvPr>
          <p:cNvSpPr txBox="1"/>
          <p:nvPr/>
        </p:nvSpPr>
        <p:spPr>
          <a:xfrm>
            <a:off x="11096367" y="423437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CAB11D-F316-BE4E-8510-131297DA746B}"/>
              </a:ext>
            </a:extLst>
          </p:cNvPr>
          <p:cNvSpPr txBox="1"/>
          <p:nvPr/>
        </p:nvSpPr>
        <p:spPr>
          <a:xfrm>
            <a:off x="11103571" y="37724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9ED51-E099-9148-94B7-8DC0E921AC9F}"/>
              </a:ext>
            </a:extLst>
          </p:cNvPr>
          <p:cNvSpPr txBox="1"/>
          <p:nvPr/>
        </p:nvSpPr>
        <p:spPr>
          <a:xfrm>
            <a:off x="11126013" y="32279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75904-658C-754B-9107-9306AAE8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16" y="2764426"/>
            <a:ext cx="5702300" cy="92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6037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Read via FSV (%s)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address to read on the stack</a:t>
            </a:r>
          </a:p>
          <a:p>
            <a:pPr lvl="1"/>
            <a:r>
              <a:rPr lang="en-US" dirty="0"/>
              <a:t>Suppose the address is </a:t>
            </a:r>
            <a:r>
              <a:rPr lang="en-US" dirty="0">
                <a:solidFill>
                  <a:srgbClr val="FF0000"/>
                </a:solidFill>
              </a:rPr>
              <a:t>0x804a010</a:t>
            </a:r>
            <a:r>
              <a:rPr lang="en-US" dirty="0"/>
              <a:t> (GOT of </a:t>
            </a:r>
            <a:r>
              <a:rPr lang="en-US" dirty="0" err="1"/>
              <a:t>printf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Prepare the string input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\x10\xa0\x04\x08</a:t>
            </a:r>
            <a:r>
              <a:rPr lang="en-US" dirty="0">
                <a:solidFill>
                  <a:srgbClr val="000CFF"/>
                </a:solidFill>
              </a:rPr>
              <a:t>%7$x</a:t>
            </a:r>
            <a:r>
              <a:rPr lang="en-US" dirty="0"/>
              <a:t>” (print </a:t>
            </a:r>
            <a:r>
              <a:rPr lang="en-US" dirty="0">
                <a:solidFill>
                  <a:srgbClr val="FF0000"/>
                </a:solidFill>
              </a:rPr>
              <a:t>0x804a010</a:t>
            </a:r>
            <a:r>
              <a:rPr lang="en-US" dirty="0"/>
              <a:t>, test it first)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\x10\xa0\x04\x08</a:t>
            </a:r>
            <a:r>
              <a:rPr lang="en-US" dirty="0">
                <a:solidFill>
                  <a:srgbClr val="7030A0"/>
                </a:solidFill>
              </a:rPr>
              <a:t>%7$s</a:t>
            </a:r>
            <a:r>
              <a:rPr lang="en-US" dirty="0"/>
              <a:t>” (read the data!)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7E408-39A7-6040-8924-94AB2FBA7B90}"/>
              </a:ext>
            </a:extLst>
          </p:cNvPr>
          <p:cNvSpPr/>
          <p:nvPr/>
        </p:nvSpPr>
        <p:spPr>
          <a:xfrm>
            <a:off x="9589150" y="63102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F0AA9-F54A-814E-BECD-337F66CFC9CB}"/>
              </a:ext>
            </a:extLst>
          </p:cNvPr>
          <p:cNvSpPr/>
          <p:nvPr/>
        </p:nvSpPr>
        <p:spPr>
          <a:xfrm>
            <a:off x="9589151" y="11706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F36D8-1D44-A940-AD97-476799B0749E}"/>
              </a:ext>
            </a:extLst>
          </p:cNvPr>
          <p:cNvSpPr/>
          <p:nvPr/>
        </p:nvSpPr>
        <p:spPr>
          <a:xfrm>
            <a:off x="9589150" y="11271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F2B6B-1403-BA43-9CAB-A4219BB1D412}"/>
              </a:ext>
            </a:extLst>
          </p:cNvPr>
          <p:cNvSpPr/>
          <p:nvPr/>
        </p:nvSpPr>
        <p:spPr>
          <a:xfrm>
            <a:off x="9589156" y="163542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XXXX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2CEA3-5BD1-7D4B-9C6F-3E8150E06AC3}"/>
              </a:ext>
            </a:extLst>
          </p:cNvPr>
          <p:cNvSpPr/>
          <p:nvPr/>
        </p:nvSpPr>
        <p:spPr>
          <a:xfrm>
            <a:off x="9589150" y="21315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%7$s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FAB8E-2AD7-BC4B-84F7-8272E1796843}"/>
              </a:ext>
            </a:extLst>
          </p:cNvPr>
          <p:cNvSpPr/>
          <p:nvPr/>
        </p:nvSpPr>
        <p:spPr>
          <a:xfrm>
            <a:off x="9589150" y="26276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0x804a010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B55EFE-87FC-924B-B4C3-D8F5EA560A8D}"/>
              </a:ext>
            </a:extLst>
          </p:cNvPr>
          <p:cNvCxnSpPr>
            <a:stCxn id="12" idx="1"/>
            <a:endCxn id="9" idx="1"/>
          </p:cNvCxnSpPr>
          <p:nvPr/>
        </p:nvCxnSpPr>
        <p:spPr>
          <a:xfrm rot="10800000">
            <a:off x="9589150" y="1375195"/>
            <a:ext cx="12700" cy="1500511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276254-B81C-484F-B1B4-4454C1881D83}"/>
              </a:ext>
            </a:extLst>
          </p:cNvPr>
          <p:cNvSpPr txBox="1"/>
          <p:nvPr/>
        </p:nvSpPr>
        <p:spPr>
          <a:xfrm>
            <a:off x="8665336" y="19407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EF0150-E0EF-E04A-8CC5-A0789C56DC56}"/>
              </a:ext>
            </a:extLst>
          </p:cNvPr>
          <p:cNvSpPr/>
          <p:nvPr/>
        </p:nvSpPr>
        <p:spPr>
          <a:xfrm>
            <a:off x="9601850" y="3123760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5317E-7DFC-EE40-BB8A-EFCA189FF5BC}"/>
              </a:ext>
            </a:extLst>
          </p:cNvPr>
          <p:cNvSpPr/>
          <p:nvPr/>
        </p:nvSpPr>
        <p:spPr>
          <a:xfrm>
            <a:off x="9601850" y="3645659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861E6E-DB84-1240-A3F6-BD899FF60691}"/>
              </a:ext>
            </a:extLst>
          </p:cNvPr>
          <p:cNvSpPr/>
          <p:nvPr/>
        </p:nvSpPr>
        <p:spPr>
          <a:xfrm>
            <a:off x="9601850" y="4128161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681CE-31D5-784B-BEE9-0D7F419D2699}"/>
              </a:ext>
            </a:extLst>
          </p:cNvPr>
          <p:cNvSpPr/>
          <p:nvPr/>
        </p:nvSpPr>
        <p:spPr>
          <a:xfrm>
            <a:off x="9601850" y="461679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41B01A-6AD8-0349-A34A-443C847ABE52}"/>
              </a:ext>
            </a:extLst>
          </p:cNvPr>
          <p:cNvSpPr/>
          <p:nvPr/>
        </p:nvSpPr>
        <p:spPr>
          <a:xfrm>
            <a:off x="9601850" y="5120382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190CA5-E9BF-124B-B0D5-81F5575D2F92}"/>
              </a:ext>
            </a:extLst>
          </p:cNvPr>
          <p:cNvSpPr/>
          <p:nvPr/>
        </p:nvSpPr>
        <p:spPr>
          <a:xfrm>
            <a:off x="9601850" y="561649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Arg</a:t>
            </a:r>
            <a:r>
              <a:rPr lang="en-US" dirty="0"/>
              <a:t> 1 of </a:t>
            </a:r>
            <a:r>
              <a:rPr lang="en-US" dirty="0" err="1"/>
              <a:t>printf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51CB7-36C3-9E4A-84E6-464EB8203221}"/>
              </a:ext>
            </a:extLst>
          </p:cNvPr>
          <p:cNvSpPr txBox="1"/>
          <p:nvPr/>
        </p:nvSpPr>
        <p:spPr>
          <a:xfrm>
            <a:off x="11538721" y="522488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685BB7-11CA-854E-A030-D9D0069DEC5A}"/>
              </a:ext>
            </a:extLst>
          </p:cNvPr>
          <p:cNvSpPr txBox="1"/>
          <p:nvPr/>
        </p:nvSpPr>
        <p:spPr>
          <a:xfrm>
            <a:off x="11531518" y="4729633"/>
            <a:ext cx="50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AECEC-85FD-9F44-A3B0-E3E0BA3F8E0B}"/>
              </a:ext>
            </a:extLst>
          </p:cNvPr>
          <p:cNvSpPr txBox="1"/>
          <p:nvPr/>
        </p:nvSpPr>
        <p:spPr>
          <a:xfrm>
            <a:off x="11531517" y="423437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CAB11D-F316-BE4E-8510-131297DA746B}"/>
              </a:ext>
            </a:extLst>
          </p:cNvPr>
          <p:cNvSpPr txBox="1"/>
          <p:nvPr/>
        </p:nvSpPr>
        <p:spPr>
          <a:xfrm>
            <a:off x="11538721" y="37724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9ED51-E099-9148-94B7-8DC0E921AC9F}"/>
              </a:ext>
            </a:extLst>
          </p:cNvPr>
          <p:cNvSpPr txBox="1"/>
          <p:nvPr/>
        </p:nvSpPr>
        <p:spPr>
          <a:xfrm>
            <a:off x="11561163" y="32279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6th</a:t>
            </a:r>
          </a:p>
        </p:txBody>
      </p:sp>
    </p:spTree>
    <p:extLst>
      <p:ext uri="{BB962C8B-B14F-4D97-AF65-F5344CB8AC3E}">
        <p14:creationId xmlns:p14="http://schemas.microsoft.com/office/powerpoint/2010/main" val="1476345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Read via FSV (%s)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Capability</a:t>
            </a:r>
          </a:p>
          <a:p>
            <a:pPr lvl="1"/>
            <a:r>
              <a:rPr lang="en-US" dirty="0"/>
              <a:t>Can read “string” data in the address</a:t>
            </a:r>
          </a:p>
          <a:p>
            <a:pPr lvl="1"/>
            <a:r>
              <a:rPr lang="en-US" dirty="0"/>
              <a:t>Read terminates when it sees “\x00”</a:t>
            </a:r>
          </a:p>
          <a:p>
            <a:pPr lvl="1"/>
            <a:endParaRPr lang="en-US" dirty="0"/>
          </a:p>
          <a:p>
            <a:r>
              <a:rPr lang="en-US" dirty="0"/>
              <a:t>Tricks to read more…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\x10\xa0\x04\x08</a:t>
            </a:r>
            <a:r>
              <a:rPr lang="en-US" dirty="0">
                <a:solidFill>
                  <a:srgbClr val="000CFF"/>
                </a:solidFill>
              </a:rPr>
              <a:t>\x11\xa0\x04\x08</a:t>
            </a:r>
            <a:r>
              <a:rPr lang="en-US" dirty="0">
                <a:solidFill>
                  <a:srgbClr val="00B050"/>
                </a:solidFill>
              </a:rPr>
              <a:t>\x12\xa0\x04\x08</a:t>
            </a:r>
            <a:r>
              <a:rPr lang="en-US" dirty="0">
                <a:solidFill>
                  <a:srgbClr val="7030A0"/>
                </a:solidFill>
              </a:rPr>
              <a:t>\x13\xa0\x04\x08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%7$s</a:t>
            </a:r>
            <a:r>
              <a:rPr lang="en-US" dirty="0"/>
              <a:t>|</a:t>
            </a:r>
            <a:r>
              <a:rPr lang="en-US" dirty="0">
                <a:solidFill>
                  <a:srgbClr val="000CFF"/>
                </a:solidFill>
              </a:rPr>
              <a:t>%8$s</a:t>
            </a:r>
            <a:r>
              <a:rPr lang="en-US" dirty="0"/>
              <a:t>|</a:t>
            </a:r>
            <a:r>
              <a:rPr lang="en-US" dirty="0">
                <a:solidFill>
                  <a:srgbClr val="00B050"/>
                </a:solidFill>
              </a:rPr>
              <a:t>%9$s</a:t>
            </a:r>
            <a:r>
              <a:rPr lang="en-US" dirty="0"/>
              <a:t>|</a:t>
            </a:r>
            <a:r>
              <a:rPr lang="en-US" dirty="0">
                <a:solidFill>
                  <a:srgbClr val="7030A0"/>
                </a:solidFill>
              </a:rPr>
              <a:t>%10$s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will get values separated by | (observing || means that it is a </a:t>
            </a:r>
            <a:r>
              <a:rPr lang="en-US" dirty="0">
                <a:solidFill>
                  <a:srgbClr val="C00000"/>
                </a:solidFill>
              </a:rPr>
              <a:t>NULL</a:t>
            </a:r>
            <a:r>
              <a:rPr lang="en-US" dirty="0"/>
              <a:t> string)</a:t>
            </a:r>
          </a:p>
          <a:p>
            <a:pPr lvl="2"/>
            <a:r>
              <a:rPr lang="en-US" dirty="0"/>
              <a:t>E.g., output  “1|2||3” will indicate “12</a:t>
            </a:r>
            <a:r>
              <a:rPr lang="en-US" dirty="0">
                <a:solidFill>
                  <a:srgbClr val="C00000"/>
                </a:solidFill>
              </a:rPr>
              <a:t>\x00</a:t>
            </a:r>
            <a:r>
              <a:rPr lang="en-US" dirty="0"/>
              <a:t>3”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05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address to read on the stack</a:t>
            </a:r>
          </a:p>
          <a:p>
            <a:pPr lvl="1"/>
            <a:r>
              <a:rPr lang="en-US" dirty="0"/>
              <a:t>Suppose the address is 0x804a010 (GOT of </a:t>
            </a:r>
            <a:r>
              <a:rPr lang="en-US" dirty="0" err="1"/>
              <a:t>printf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Prepare the string input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\x10\xa0\x04\x08</a:t>
            </a:r>
            <a:r>
              <a:rPr lang="en-US" dirty="0">
                <a:solidFill>
                  <a:srgbClr val="000CFF"/>
                </a:solidFill>
              </a:rPr>
              <a:t>%7$x</a:t>
            </a:r>
            <a:r>
              <a:rPr lang="en-US" dirty="0"/>
              <a:t>” (print 0x804a010, test it first)</a:t>
            </a:r>
          </a:p>
          <a:p>
            <a:pPr marL="457200" lvl="1" indent="0">
              <a:buNone/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\x10\xa0\x04\x08</a:t>
            </a:r>
            <a:r>
              <a:rPr lang="en-US" dirty="0">
                <a:solidFill>
                  <a:srgbClr val="7030A0"/>
                </a:solidFill>
              </a:rPr>
              <a:t>%7$n</a:t>
            </a:r>
            <a:r>
              <a:rPr lang="en-US" dirty="0"/>
              <a:t>” (write the data!)</a:t>
            </a:r>
          </a:p>
          <a:p>
            <a:pPr lvl="1"/>
            <a:endParaRPr lang="en-US" dirty="0"/>
          </a:p>
          <a:p>
            <a:r>
              <a:rPr lang="en-US" dirty="0"/>
              <a:t>Will write 4, because it has printed “\x10\xa0\x04\x08”</a:t>
            </a:r>
          </a:p>
          <a:p>
            <a:pPr marL="0" indent="0">
              <a:buNone/>
            </a:pPr>
            <a:r>
              <a:rPr lang="en-US" dirty="0"/>
              <a:t>before the </a:t>
            </a:r>
            <a:r>
              <a:rPr lang="en-US" dirty="0">
                <a:solidFill>
                  <a:srgbClr val="7030A0"/>
                </a:solidFill>
              </a:rPr>
              <a:t>%7$n</a:t>
            </a:r>
            <a:r>
              <a:rPr lang="en-US" dirty="0"/>
              <a:t> parameter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7E408-39A7-6040-8924-94AB2FBA7B90}"/>
              </a:ext>
            </a:extLst>
          </p:cNvPr>
          <p:cNvSpPr/>
          <p:nvPr/>
        </p:nvSpPr>
        <p:spPr>
          <a:xfrm>
            <a:off x="9589150" y="631027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F0AA9-F54A-814E-BECD-337F66CFC9CB}"/>
              </a:ext>
            </a:extLst>
          </p:cNvPr>
          <p:cNvSpPr/>
          <p:nvPr/>
        </p:nvSpPr>
        <p:spPr>
          <a:xfrm>
            <a:off x="9589151" y="117069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DF36D8-1D44-A940-AD97-476799B0749E}"/>
              </a:ext>
            </a:extLst>
          </p:cNvPr>
          <p:cNvSpPr/>
          <p:nvPr/>
        </p:nvSpPr>
        <p:spPr>
          <a:xfrm>
            <a:off x="9589150" y="11271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F2B6B-1403-BA43-9CAB-A4219BB1D412}"/>
              </a:ext>
            </a:extLst>
          </p:cNvPr>
          <p:cNvSpPr/>
          <p:nvPr/>
        </p:nvSpPr>
        <p:spPr>
          <a:xfrm>
            <a:off x="9589156" y="163542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XXXX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2CEA3-5BD1-7D4B-9C6F-3E8150E06AC3}"/>
              </a:ext>
            </a:extLst>
          </p:cNvPr>
          <p:cNvSpPr/>
          <p:nvPr/>
        </p:nvSpPr>
        <p:spPr>
          <a:xfrm>
            <a:off x="9589150" y="2131538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%7$s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FAB8E-2AD7-BC4B-84F7-8272E1796843}"/>
              </a:ext>
            </a:extLst>
          </p:cNvPr>
          <p:cNvSpPr/>
          <p:nvPr/>
        </p:nvSpPr>
        <p:spPr>
          <a:xfrm>
            <a:off x="9589150" y="26276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0x804a010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B55EFE-87FC-924B-B4C3-D8F5EA560A8D}"/>
              </a:ext>
            </a:extLst>
          </p:cNvPr>
          <p:cNvCxnSpPr>
            <a:stCxn id="12" idx="1"/>
            <a:endCxn id="9" idx="1"/>
          </p:cNvCxnSpPr>
          <p:nvPr/>
        </p:nvCxnSpPr>
        <p:spPr>
          <a:xfrm rot="10800000">
            <a:off x="9589150" y="1375195"/>
            <a:ext cx="12700" cy="1500511"/>
          </a:xfrm>
          <a:prstGeom prst="bentConnector3">
            <a:avLst>
              <a:gd name="adj1" fmla="val 180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2276254-B81C-484F-B1B4-4454C1881D83}"/>
              </a:ext>
            </a:extLst>
          </p:cNvPr>
          <p:cNvSpPr txBox="1"/>
          <p:nvPr/>
        </p:nvSpPr>
        <p:spPr>
          <a:xfrm>
            <a:off x="8665336" y="194078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EF0150-E0EF-E04A-8CC5-A0789C56DC56}"/>
              </a:ext>
            </a:extLst>
          </p:cNvPr>
          <p:cNvSpPr/>
          <p:nvPr/>
        </p:nvSpPr>
        <p:spPr>
          <a:xfrm>
            <a:off x="9601850" y="3123760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5317E-7DFC-EE40-BB8A-EFCA189FF5BC}"/>
              </a:ext>
            </a:extLst>
          </p:cNvPr>
          <p:cNvSpPr/>
          <p:nvPr/>
        </p:nvSpPr>
        <p:spPr>
          <a:xfrm>
            <a:off x="9601850" y="3645659"/>
            <a:ext cx="1764649" cy="496111"/>
          </a:xfrm>
          <a:prstGeom prst="rect">
            <a:avLst/>
          </a:prstGeom>
          <a:solidFill>
            <a:srgbClr val="000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861E6E-DB84-1240-A3F6-BD899FF60691}"/>
              </a:ext>
            </a:extLst>
          </p:cNvPr>
          <p:cNvSpPr/>
          <p:nvPr/>
        </p:nvSpPr>
        <p:spPr>
          <a:xfrm>
            <a:off x="9601850" y="4128161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681CE-31D5-784B-BEE9-0D7F419D2699}"/>
              </a:ext>
            </a:extLst>
          </p:cNvPr>
          <p:cNvSpPr/>
          <p:nvPr/>
        </p:nvSpPr>
        <p:spPr>
          <a:xfrm>
            <a:off x="9601850" y="4616797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41B01A-6AD8-0349-A34A-443C847ABE52}"/>
              </a:ext>
            </a:extLst>
          </p:cNvPr>
          <p:cNvSpPr/>
          <p:nvPr/>
        </p:nvSpPr>
        <p:spPr>
          <a:xfrm>
            <a:off x="9601850" y="5120382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190CA5-E9BF-124B-B0D5-81F5575D2F92}"/>
              </a:ext>
            </a:extLst>
          </p:cNvPr>
          <p:cNvSpPr/>
          <p:nvPr/>
        </p:nvSpPr>
        <p:spPr>
          <a:xfrm>
            <a:off x="9601850" y="5616493"/>
            <a:ext cx="1764649" cy="49611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Arg</a:t>
            </a:r>
            <a:r>
              <a:rPr lang="en-US" dirty="0"/>
              <a:t> 1 of </a:t>
            </a:r>
            <a:r>
              <a:rPr lang="en-US" dirty="0" err="1"/>
              <a:t>printf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51CB7-36C3-9E4A-84E6-464EB8203221}"/>
              </a:ext>
            </a:extLst>
          </p:cNvPr>
          <p:cNvSpPr txBox="1"/>
          <p:nvPr/>
        </p:nvSpPr>
        <p:spPr>
          <a:xfrm>
            <a:off x="11538721" y="522488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685BB7-11CA-854E-A030-D9D0069DEC5A}"/>
              </a:ext>
            </a:extLst>
          </p:cNvPr>
          <p:cNvSpPr txBox="1"/>
          <p:nvPr/>
        </p:nvSpPr>
        <p:spPr>
          <a:xfrm>
            <a:off x="11531518" y="4729633"/>
            <a:ext cx="50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AECEC-85FD-9F44-A3B0-E3E0BA3F8E0B}"/>
              </a:ext>
            </a:extLst>
          </p:cNvPr>
          <p:cNvSpPr txBox="1"/>
          <p:nvPr/>
        </p:nvSpPr>
        <p:spPr>
          <a:xfrm>
            <a:off x="11531517" y="423437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CAB11D-F316-BE4E-8510-131297DA746B}"/>
              </a:ext>
            </a:extLst>
          </p:cNvPr>
          <p:cNvSpPr txBox="1"/>
          <p:nvPr/>
        </p:nvSpPr>
        <p:spPr>
          <a:xfrm>
            <a:off x="11538721" y="377243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9ED51-E099-9148-94B7-8DC0E921AC9F}"/>
              </a:ext>
            </a:extLst>
          </p:cNvPr>
          <p:cNvSpPr txBox="1"/>
          <p:nvPr/>
        </p:nvSpPr>
        <p:spPr>
          <a:xfrm>
            <a:off x="11561163" y="32279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6th</a:t>
            </a:r>
          </a:p>
        </p:txBody>
      </p:sp>
    </p:spTree>
    <p:extLst>
      <p:ext uri="{BB962C8B-B14F-4D97-AF65-F5344CB8AC3E}">
        <p14:creationId xmlns:p14="http://schemas.microsoft.com/office/powerpoint/2010/main" val="3033233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write arbitrary values? Not just 4?</a:t>
            </a:r>
          </a:p>
          <a:p>
            <a:endParaRPr lang="en-US" dirty="0"/>
          </a:p>
          <a:p>
            <a:r>
              <a:rPr lang="en-US" dirty="0"/>
              <a:t>%10x – prints 10 characters regardless the value of argument</a:t>
            </a:r>
          </a:p>
          <a:p>
            <a:r>
              <a:rPr lang="en-US" dirty="0"/>
              <a:t>%10000x – prints 10000 characters…</a:t>
            </a:r>
          </a:p>
          <a:p>
            <a:r>
              <a:rPr lang="en-US" dirty="0"/>
              <a:t>%1073741824x – prints 2^30 characters …</a:t>
            </a:r>
          </a:p>
          <a:p>
            <a:endParaRPr lang="en-US" dirty="0"/>
          </a:p>
          <a:p>
            <a:r>
              <a:rPr lang="en-US" dirty="0"/>
              <a:t>How to write 0xfaceb00c?</a:t>
            </a:r>
          </a:p>
          <a:p>
            <a:pPr lvl="1"/>
            <a:r>
              <a:rPr lang="en-US" dirty="0"/>
              <a:t>%4207489484x</a:t>
            </a:r>
          </a:p>
          <a:p>
            <a:pPr lvl="1"/>
            <a:r>
              <a:rPr lang="en-US" dirty="0"/>
              <a:t>NO….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31277-3F93-D340-9E73-F2290B2F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2" y="5004207"/>
            <a:ext cx="2222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Challenges…</a:t>
            </a:r>
          </a:p>
          <a:p>
            <a:pPr lvl="1"/>
            <a:r>
              <a:rPr lang="en-US" dirty="0"/>
              <a:t>Printing 4 billion characters is super SLOW…</a:t>
            </a:r>
          </a:p>
          <a:p>
            <a:pPr lvl="1"/>
            <a:r>
              <a:rPr lang="en-US" dirty="0"/>
              <a:t>Remote attack – you need to download 4GB…</a:t>
            </a:r>
          </a:p>
          <a:p>
            <a:pPr lvl="1"/>
            <a:r>
              <a:rPr lang="en-US" dirty="0"/>
              <a:t>What about 64bit machines – 48bit addresses?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trick</a:t>
            </a:r>
          </a:p>
          <a:p>
            <a:pPr lvl="1"/>
            <a:r>
              <a:rPr lang="en-US" dirty="0"/>
              <a:t>Split write into multiple times (2 times, 4 times, etc.)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4E6F7-A61F-BF4F-A2C4-C8B6B8172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613944"/>
            <a:ext cx="1049020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3F19E6-A0C8-9449-924C-DE358BEB8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25" y="2661444"/>
            <a:ext cx="2933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843"/>
            <a:ext cx="8817142" cy="4709577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Writing </a:t>
            </a:r>
            <a:r>
              <a:rPr lang="en-US">
                <a:solidFill>
                  <a:srgbClr val="FF0000"/>
                </a:solidFill>
              </a:rPr>
              <a:t>0xfaceb00c</a:t>
            </a:r>
            <a:r>
              <a:rPr lang="en-US"/>
              <a:t> to </a:t>
            </a:r>
            <a:r>
              <a:rPr lang="en-US">
                <a:solidFill>
                  <a:srgbClr val="000CFF"/>
                </a:solidFill>
              </a:rPr>
              <a:t>0x804a010</a:t>
            </a:r>
          </a:p>
          <a:p>
            <a:pPr lvl="1"/>
            <a:r>
              <a:rPr lang="en-US"/>
              <a:t>0xfacebooc </a:t>
            </a:r>
            <a:r>
              <a:rPr lang="en-US">
                <a:sym typeface="Wingdings" pitchFamily="2" charset="2"/>
              </a:rPr>
              <a:t> 4 bytes</a:t>
            </a:r>
            <a:endParaRPr lang="en-US"/>
          </a:p>
          <a:p>
            <a:endParaRPr lang="en-US"/>
          </a:p>
          <a:p>
            <a:r>
              <a:rPr lang="en-US"/>
              <a:t>Prepare two addresses as arguments</a:t>
            </a:r>
          </a:p>
          <a:p>
            <a:pPr lvl="1"/>
            <a:r>
              <a:rPr lang="en-US"/>
              <a:t>“\x</a:t>
            </a:r>
            <a:r>
              <a:rPr lang="en-US">
                <a:solidFill>
                  <a:srgbClr val="000CFF"/>
                </a:solidFill>
              </a:rPr>
              <a:t>10</a:t>
            </a:r>
            <a:r>
              <a:rPr lang="en-US"/>
              <a:t>\xa0\x04\x08\x</a:t>
            </a:r>
            <a:r>
              <a:rPr lang="en-US">
                <a:solidFill>
                  <a:srgbClr val="00B050"/>
                </a:solidFill>
              </a:rPr>
              <a:t>12</a:t>
            </a:r>
            <a:r>
              <a:rPr lang="en-US"/>
              <a:t>\xa0\x04\x08”</a:t>
            </a:r>
          </a:p>
          <a:p>
            <a:pPr lvl="1"/>
            <a:r>
              <a:rPr lang="en-US"/>
              <a:t>Printed </a:t>
            </a:r>
            <a:r>
              <a:rPr lang="en-US" b="1">
                <a:solidFill>
                  <a:srgbClr val="000CFF"/>
                </a:solidFill>
              </a:rPr>
              <a:t>8 </a:t>
            </a:r>
            <a:r>
              <a:rPr lang="en-US"/>
              <a:t>bytes</a:t>
            </a:r>
            <a:br>
              <a:rPr lang="en-US"/>
            </a:br>
            <a:endParaRPr lang="en-US"/>
          </a:p>
          <a:p>
            <a:pPr lvl="1"/>
            <a:r>
              <a:rPr lang="en-US"/>
              <a:t>Write </a:t>
            </a:r>
            <a:r>
              <a:rPr lang="en-US" b="1">
                <a:solidFill>
                  <a:srgbClr val="FF0000"/>
                </a:solidFill>
              </a:rPr>
              <a:t>0xb00c</a:t>
            </a:r>
            <a:r>
              <a:rPr lang="en-US"/>
              <a:t> at 0x0804a010 [ %(</a:t>
            </a:r>
            <a:r>
              <a:rPr lang="en-US" b="1">
                <a:solidFill>
                  <a:srgbClr val="FF0000"/>
                </a:solidFill>
              </a:rPr>
              <a:t>0xb00c</a:t>
            </a:r>
            <a:r>
              <a:rPr lang="en-US"/>
              <a:t>- </a:t>
            </a:r>
            <a:r>
              <a:rPr lang="en-US" b="1">
                <a:solidFill>
                  <a:srgbClr val="000CFF"/>
                </a:solidFill>
              </a:rPr>
              <a:t>8</a:t>
            </a:r>
            <a:r>
              <a:rPr lang="en-US"/>
              <a:t>)</a:t>
            </a:r>
            <a:r>
              <a:rPr lang="en-US" err="1"/>
              <a:t>x%n</a:t>
            </a:r>
            <a:r>
              <a:rPr lang="en-US"/>
              <a:t>]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 %45060x%n</a:t>
            </a:r>
          </a:p>
          <a:p>
            <a:pPr lvl="2"/>
            <a:r>
              <a:rPr lang="en-US"/>
              <a:t>This will write 4 bytes, 0x0000b00c at 0x804a010 ~ 0x804a014</a:t>
            </a:r>
            <a:br>
              <a:rPr lang="en-US"/>
            </a:br>
            <a:endParaRPr lang="en-US"/>
          </a:p>
          <a:p>
            <a:pPr lvl="1"/>
            <a:r>
              <a:rPr lang="en-US"/>
              <a:t>Write </a:t>
            </a:r>
            <a:r>
              <a:rPr lang="en-US" b="1">
                <a:solidFill>
                  <a:srgbClr val="7030A0"/>
                </a:solidFill>
              </a:rPr>
              <a:t>0xface</a:t>
            </a:r>
            <a:r>
              <a:rPr lang="en-US"/>
              <a:t> at 0x804a012 [ %(</a:t>
            </a:r>
            <a:r>
              <a:rPr lang="en-US" b="1">
                <a:solidFill>
                  <a:srgbClr val="7030A0"/>
                </a:solidFill>
              </a:rPr>
              <a:t>0xface </a:t>
            </a:r>
            <a:r>
              <a:rPr lang="en-US"/>
              <a:t>– </a:t>
            </a:r>
            <a:r>
              <a:rPr lang="en-US" b="1">
                <a:solidFill>
                  <a:srgbClr val="FF0000"/>
                </a:solidFill>
              </a:rPr>
              <a:t>0xb00c</a:t>
            </a:r>
            <a:r>
              <a:rPr lang="en-US"/>
              <a:t>)</a:t>
            </a:r>
            <a:r>
              <a:rPr lang="en-US" err="1"/>
              <a:t>x%n</a:t>
            </a:r>
            <a:r>
              <a:rPr lang="en-US"/>
              <a:t>]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%19138x%n</a:t>
            </a:r>
          </a:p>
          <a:p>
            <a:pPr lvl="2"/>
            <a:r>
              <a:rPr lang="en-US"/>
              <a:t>This will write 4 bytes, 0x0000face at 0x804a012 ~ 0x804a016</a:t>
            </a:r>
          </a:p>
          <a:p>
            <a:endParaRPr lang="en-US"/>
          </a:p>
          <a:p>
            <a:r>
              <a:rPr lang="en-US"/>
              <a:t>What about 0x0000 at 0x804a014 ~ 0x804a016?</a:t>
            </a:r>
          </a:p>
          <a:p>
            <a:pPr lvl="1"/>
            <a:r>
              <a:rPr lang="en-US"/>
              <a:t>We do not care…</a:t>
            </a:r>
          </a:p>
          <a:p>
            <a:pPr lvl="1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DE8FA-FCBD-114B-A65F-A8C4D3E0F0FD}"/>
              </a:ext>
            </a:extLst>
          </p:cNvPr>
          <p:cNvSpPr txBox="1"/>
          <p:nvPr/>
        </p:nvSpPr>
        <p:spPr>
          <a:xfrm>
            <a:off x="8601243" y="2108842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A3969-AE6E-6644-BDE7-DC2B2FD81598}"/>
              </a:ext>
            </a:extLst>
          </p:cNvPr>
          <p:cNvSpPr txBox="1"/>
          <p:nvPr/>
        </p:nvSpPr>
        <p:spPr>
          <a:xfrm>
            <a:off x="8601242" y="1612731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0x804a014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91BF0223-6F8B-F249-98F0-8E2349ADB4D5}"/>
              </a:ext>
            </a:extLst>
          </p:cNvPr>
          <p:cNvGraphicFramePr>
            <a:graphicFrameLocks noGrp="1"/>
          </p:cNvGraphicFramePr>
          <p:nvPr/>
        </p:nvGraphicFramePr>
        <p:xfrm>
          <a:off x="9655342" y="1899669"/>
          <a:ext cx="2122238" cy="7804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1119">
                  <a:extLst>
                    <a:ext uri="{9D8B030D-6E8A-4147-A177-3AD203B41FA5}">
                      <a16:colId xmlns:a16="http://schemas.microsoft.com/office/drawing/2014/main" val="3597690326"/>
                    </a:ext>
                  </a:extLst>
                </a:gridCol>
                <a:gridCol w="1061119">
                  <a:extLst>
                    <a:ext uri="{9D8B030D-6E8A-4147-A177-3AD203B41FA5}">
                      <a16:colId xmlns:a16="http://schemas.microsoft.com/office/drawing/2014/main" val="3478898465"/>
                    </a:ext>
                  </a:extLst>
                </a:gridCol>
              </a:tblGrid>
              <a:tr h="3902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94885"/>
                  </a:ext>
                </a:extLst>
              </a:tr>
              <a:tr h="390244">
                <a:tc>
                  <a:txBody>
                    <a:bodyPr/>
                    <a:lstStyle/>
                    <a:p>
                      <a:r>
                        <a:rPr lang="en-US"/>
                        <a:t>0x0000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0xb00c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577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98F04E-DA8B-D2C5-1984-3CBC3C75C2C2}"/>
              </a:ext>
            </a:extLst>
          </p:cNvPr>
          <p:cNvSpPr txBox="1"/>
          <p:nvPr/>
        </p:nvSpPr>
        <p:spPr>
          <a:xfrm>
            <a:off x="8593873" y="3488590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C225F-A045-CA96-DB37-0E327D5BB745}"/>
              </a:ext>
            </a:extLst>
          </p:cNvPr>
          <p:cNvSpPr txBox="1"/>
          <p:nvPr/>
        </p:nvSpPr>
        <p:spPr>
          <a:xfrm>
            <a:off x="8593872" y="2992479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0x804a014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2867A224-D826-79C8-C6D0-BC9869C89E82}"/>
              </a:ext>
            </a:extLst>
          </p:cNvPr>
          <p:cNvGraphicFramePr>
            <a:graphicFrameLocks noGrp="1"/>
          </p:cNvGraphicFramePr>
          <p:nvPr/>
        </p:nvGraphicFramePr>
        <p:xfrm>
          <a:off x="9647972" y="3279417"/>
          <a:ext cx="2122238" cy="7804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1119">
                  <a:extLst>
                    <a:ext uri="{9D8B030D-6E8A-4147-A177-3AD203B41FA5}">
                      <a16:colId xmlns:a16="http://schemas.microsoft.com/office/drawing/2014/main" val="3597690326"/>
                    </a:ext>
                  </a:extLst>
                </a:gridCol>
                <a:gridCol w="1061119">
                  <a:extLst>
                    <a:ext uri="{9D8B030D-6E8A-4147-A177-3AD203B41FA5}">
                      <a16:colId xmlns:a16="http://schemas.microsoft.com/office/drawing/2014/main" val="3478898465"/>
                    </a:ext>
                  </a:extLst>
                </a:gridCol>
              </a:tblGrid>
              <a:tr h="390244"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0x0000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94885"/>
                  </a:ext>
                </a:extLst>
              </a:tr>
              <a:tr h="390244">
                <a:tc>
                  <a:txBody>
                    <a:bodyPr/>
                    <a:lstStyle/>
                    <a:p>
                      <a:r>
                        <a:rPr lang="en-US"/>
                        <a:t>0xface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0xb00c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57734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0B00B-69BC-7270-B97A-350ACD897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DF1-81B2-475B-8FAE-1DC4EDCBE00F}" type="slidenum">
              <a:rPr lang="en-US" smtClean="0"/>
              <a:t>47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54FB65-A0B0-A956-7634-E93FC232EB38}"/>
              </a:ext>
            </a:extLst>
          </p:cNvPr>
          <p:cNvSpPr txBox="1"/>
          <p:nvPr/>
        </p:nvSpPr>
        <p:spPr>
          <a:xfrm>
            <a:off x="1687429" y="6125517"/>
            <a:ext cx="8817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/>
              <a:t>“</a:t>
            </a:r>
            <a:r>
              <a:rPr lang="en-US" sz="2400" b="1">
                <a:solidFill>
                  <a:srgbClr val="000CFF"/>
                </a:solidFill>
              </a:rPr>
              <a:t>\x10\xa0\x04\x08</a:t>
            </a:r>
            <a:r>
              <a:rPr lang="en-US" sz="2400" b="1">
                <a:solidFill>
                  <a:srgbClr val="7030A0"/>
                </a:solidFill>
              </a:rPr>
              <a:t>\x12\xa0\x04\x08</a:t>
            </a:r>
            <a:r>
              <a:rPr lang="en-US" sz="2400"/>
              <a:t>%</a:t>
            </a:r>
            <a:r>
              <a:rPr lang="en-US" sz="2400" b="1">
                <a:solidFill>
                  <a:srgbClr val="00B050"/>
                </a:solidFill>
              </a:rPr>
              <a:t>45060</a:t>
            </a:r>
            <a:r>
              <a:rPr lang="en-US" sz="2400"/>
              <a:t>x</a:t>
            </a:r>
            <a:r>
              <a:rPr lang="en-US" sz="2400" b="1">
                <a:solidFill>
                  <a:srgbClr val="000CFF"/>
                </a:solidFill>
              </a:rPr>
              <a:t>%7$n</a:t>
            </a:r>
            <a:r>
              <a:rPr lang="en-US" sz="2400"/>
              <a:t>%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19138</a:t>
            </a:r>
            <a:r>
              <a:rPr lang="en-US" sz="2400"/>
              <a:t>x</a:t>
            </a:r>
            <a:r>
              <a:rPr lang="en-US" sz="2400" b="1">
                <a:solidFill>
                  <a:srgbClr val="7030A0"/>
                </a:solidFill>
              </a:rPr>
              <a:t>%8$n</a:t>
            </a:r>
          </a:p>
        </p:txBody>
      </p:sp>
    </p:spTree>
    <p:extLst>
      <p:ext uri="{BB962C8B-B14F-4D97-AF65-F5344CB8AC3E}">
        <p14:creationId xmlns:p14="http://schemas.microsoft.com/office/powerpoint/2010/main" val="14617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5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9149-CCD4-A64C-B6E3-D84E6586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E3D9-7A8D-C140-9F1B-B516C136C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we overwrite 0x12345678?</a:t>
            </a:r>
          </a:p>
          <a:p>
            <a:r>
              <a:rPr lang="en-US"/>
              <a:t>Write </a:t>
            </a:r>
            <a:r>
              <a:rPr lang="en-US" b="1">
                <a:solidFill>
                  <a:srgbClr val="00B050"/>
                </a:solidFill>
              </a:rPr>
              <a:t>0x5678</a:t>
            </a:r>
            <a:r>
              <a:rPr lang="en-US"/>
              <a:t> to the address</a:t>
            </a:r>
          </a:p>
          <a:p>
            <a:pPr marL="457200" lvl="1" indent="0">
              <a:buNone/>
            </a:pPr>
            <a:r>
              <a:rPr lang="en-US"/>
              <a:t>% (0x5678 – 8) n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Write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0x1234</a:t>
            </a:r>
            <a:r>
              <a:rPr lang="en-US"/>
              <a:t> to the (address + 2)</a:t>
            </a:r>
          </a:p>
          <a:p>
            <a:pPr marL="457200" lvl="1" indent="0">
              <a:buNone/>
            </a:pPr>
            <a:r>
              <a:rPr lang="en-US"/>
              <a:t>% (0x1234 – 0x5678) n</a:t>
            </a:r>
          </a:p>
          <a:p>
            <a:pPr marL="457200" lvl="1" indent="0">
              <a:buNone/>
            </a:pPr>
            <a:r>
              <a:rPr lang="en-US"/>
              <a:t>% (0x011234 – 0x5678) n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“</a:t>
            </a:r>
            <a:r>
              <a:rPr lang="en-US" b="1">
                <a:solidFill>
                  <a:srgbClr val="000CFF"/>
                </a:solidFill>
              </a:rPr>
              <a:t>\x10\xa0\x04\x08</a:t>
            </a:r>
            <a:r>
              <a:rPr lang="en-US" b="1">
                <a:solidFill>
                  <a:srgbClr val="7030A0"/>
                </a:solidFill>
              </a:rPr>
              <a:t>\x12\xa0\x04\x08</a:t>
            </a:r>
            <a:r>
              <a:rPr lang="en-US"/>
              <a:t>%</a:t>
            </a:r>
            <a:r>
              <a:rPr lang="en-US" b="1">
                <a:solidFill>
                  <a:srgbClr val="00B050"/>
                </a:solidFill>
              </a:rPr>
              <a:t>22128</a:t>
            </a:r>
            <a:r>
              <a:rPr lang="en-US"/>
              <a:t>x</a:t>
            </a:r>
            <a:r>
              <a:rPr lang="en-US" b="1">
                <a:solidFill>
                  <a:srgbClr val="000CFF"/>
                </a:solidFill>
              </a:rPr>
              <a:t>%7$n</a:t>
            </a:r>
            <a:r>
              <a:rPr lang="en-US"/>
              <a:t>%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48060</a:t>
            </a:r>
            <a:r>
              <a:rPr lang="en-US"/>
              <a:t>x</a:t>
            </a:r>
            <a:r>
              <a:rPr lang="en-US" b="1">
                <a:solidFill>
                  <a:srgbClr val="7030A0"/>
                </a:solidFill>
              </a:rPr>
              <a:t>%8$n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5E49F-E062-2BAC-758E-A8D8AD0B767E}"/>
              </a:ext>
            </a:extLst>
          </p:cNvPr>
          <p:cNvSpPr txBox="1"/>
          <p:nvPr/>
        </p:nvSpPr>
        <p:spPr>
          <a:xfrm>
            <a:off x="7686843" y="2406714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FF105-7D48-466A-15BF-D9C8C0AC3AD0}"/>
              </a:ext>
            </a:extLst>
          </p:cNvPr>
          <p:cNvSpPr txBox="1"/>
          <p:nvPr/>
        </p:nvSpPr>
        <p:spPr>
          <a:xfrm>
            <a:off x="7686842" y="1910603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0x804a014</a:t>
            </a: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0C64683A-4280-CBA8-BD5D-6BD87DFEA52F}"/>
              </a:ext>
            </a:extLst>
          </p:cNvPr>
          <p:cNvGraphicFramePr>
            <a:graphicFrameLocks noGrp="1"/>
          </p:cNvGraphicFramePr>
          <p:nvPr/>
        </p:nvGraphicFramePr>
        <p:xfrm>
          <a:off x="8740942" y="2197541"/>
          <a:ext cx="2122238" cy="7804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1119">
                  <a:extLst>
                    <a:ext uri="{9D8B030D-6E8A-4147-A177-3AD203B41FA5}">
                      <a16:colId xmlns:a16="http://schemas.microsoft.com/office/drawing/2014/main" val="3597690326"/>
                    </a:ext>
                  </a:extLst>
                </a:gridCol>
                <a:gridCol w="1061119">
                  <a:extLst>
                    <a:ext uri="{9D8B030D-6E8A-4147-A177-3AD203B41FA5}">
                      <a16:colId xmlns:a16="http://schemas.microsoft.com/office/drawing/2014/main" val="3478898465"/>
                    </a:ext>
                  </a:extLst>
                </a:gridCol>
              </a:tblGrid>
              <a:tr h="3902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94885"/>
                  </a:ext>
                </a:extLst>
              </a:tr>
              <a:tr h="390244">
                <a:tc>
                  <a:txBody>
                    <a:bodyPr/>
                    <a:lstStyle/>
                    <a:p>
                      <a:r>
                        <a:rPr lang="en-US"/>
                        <a:t>0x0000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0x5678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577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DD21D7-2D57-FAFC-A597-516D48C04CD9}"/>
              </a:ext>
            </a:extLst>
          </p:cNvPr>
          <p:cNvSpPr txBox="1"/>
          <p:nvPr/>
        </p:nvSpPr>
        <p:spPr>
          <a:xfrm>
            <a:off x="7679473" y="3786462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38CD4-5085-2B04-2995-8D4046799750}"/>
              </a:ext>
            </a:extLst>
          </p:cNvPr>
          <p:cNvSpPr txBox="1"/>
          <p:nvPr/>
        </p:nvSpPr>
        <p:spPr>
          <a:xfrm>
            <a:off x="7679472" y="3290351"/>
            <a:ext cx="10467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0x804a014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C59E22E2-0090-0A9F-EC58-31C40FEFD84F}"/>
              </a:ext>
            </a:extLst>
          </p:cNvPr>
          <p:cNvGraphicFramePr>
            <a:graphicFrameLocks noGrp="1"/>
          </p:cNvGraphicFramePr>
          <p:nvPr/>
        </p:nvGraphicFramePr>
        <p:xfrm>
          <a:off x="8733572" y="3577289"/>
          <a:ext cx="2122238" cy="7804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1119">
                  <a:extLst>
                    <a:ext uri="{9D8B030D-6E8A-4147-A177-3AD203B41FA5}">
                      <a16:colId xmlns:a16="http://schemas.microsoft.com/office/drawing/2014/main" val="3597690326"/>
                    </a:ext>
                  </a:extLst>
                </a:gridCol>
                <a:gridCol w="1061119">
                  <a:extLst>
                    <a:ext uri="{9D8B030D-6E8A-4147-A177-3AD203B41FA5}">
                      <a16:colId xmlns:a16="http://schemas.microsoft.com/office/drawing/2014/main" val="3478898465"/>
                    </a:ext>
                  </a:extLst>
                </a:gridCol>
              </a:tblGrid>
              <a:tr h="390244">
                <a:tc>
                  <a:txBody>
                    <a:bodyPr/>
                    <a:lstStyle/>
                    <a:p>
                      <a:endParaRPr lang="en-US" b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/>
                        <a:t>0x0001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94885"/>
                  </a:ext>
                </a:extLst>
              </a:tr>
              <a:tr h="390244">
                <a:tc>
                  <a:txBody>
                    <a:bodyPr/>
                    <a:lstStyle/>
                    <a:p>
                      <a:r>
                        <a:rPr lang="en-US"/>
                        <a:t>0x1234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0x5678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5773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DCEF5-9860-55F1-0C65-81550BE8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14DF1-81B2-475B-8FAE-1DC4EDCBE00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 –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Writing </a:t>
            </a:r>
            <a:r>
              <a:rPr lang="en-US" dirty="0">
                <a:solidFill>
                  <a:srgbClr val="FF0000"/>
                </a:solidFill>
              </a:rPr>
              <a:t>0xfaceb00c</a:t>
            </a:r>
            <a:r>
              <a:rPr lang="en-US" dirty="0"/>
              <a:t> to </a:t>
            </a:r>
            <a:r>
              <a:rPr lang="en-US" dirty="0">
                <a:solidFill>
                  <a:srgbClr val="000CFF"/>
                </a:solidFill>
              </a:rPr>
              <a:t>0x60108c</a:t>
            </a:r>
          </a:p>
          <a:p>
            <a:endParaRPr lang="en-US" dirty="0"/>
          </a:p>
          <a:p>
            <a:r>
              <a:rPr lang="en-US" dirty="0"/>
              <a:t>Prepare two addresses as arguments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0CFF"/>
                </a:solidFill>
              </a:rPr>
              <a:t>\x8c\x10\x60\x00\x00\x00\x00\x00</a:t>
            </a:r>
            <a:r>
              <a:rPr lang="en-US" dirty="0">
                <a:solidFill>
                  <a:srgbClr val="00B050"/>
                </a:solidFill>
              </a:rPr>
              <a:t>\x8e\x10\x60\x00\x00\x00\x00\x00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Printed </a:t>
            </a:r>
            <a:r>
              <a:rPr lang="en-US" b="1" dirty="0">
                <a:solidFill>
                  <a:srgbClr val="000CFF"/>
                </a:solidFill>
              </a:rPr>
              <a:t>16 </a:t>
            </a:r>
            <a:r>
              <a:rPr lang="en-US" dirty="0"/>
              <a:t>bytes</a:t>
            </a:r>
          </a:p>
          <a:p>
            <a:pPr lvl="1"/>
            <a:r>
              <a:rPr lang="en-US" dirty="0"/>
              <a:t>Write </a:t>
            </a:r>
            <a:r>
              <a:rPr lang="en-US" b="1" dirty="0">
                <a:solidFill>
                  <a:srgbClr val="FF0000"/>
                </a:solidFill>
              </a:rPr>
              <a:t>0xb00c</a:t>
            </a:r>
            <a:r>
              <a:rPr lang="en-US" dirty="0"/>
              <a:t> at 0x60108c [ %(</a:t>
            </a:r>
            <a:r>
              <a:rPr lang="en-US" b="1" dirty="0">
                <a:solidFill>
                  <a:srgbClr val="FF0000"/>
                </a:solidFill>
              </a:rPr>
              <a:t>0xb00c</a:t>
            </a:r>
            <a:r>
              <a:rPr lang="en-US" dirty="0"/>
              <a:t>-</a:t>
            </a:r>
            <a:r>
              <a:rPr lang="en-US" b="1" dirty="0">
                <a:solidFill>
                  <a:srgbClr val="000CFF"/>
                </a:solidFill>
              </a:rPr>
              <a:t>16</a:t>
            </a:r>
            <a:r>
              <a:rPr lang="en-US" dirty="0"/>
              <a:t>)x%7n],   %45052x%n</a:t>
            </a:r>
          </a:p>
          <a:p>
            <a:pPr lvl="2"/>
            <a:r>
              <a:rPr lang="en-US" dirty="0"/>
              <a:t>This will write 4 bytes, 0x0000b00c at 0x804a010 ~ 0x804a014</a:t>
            </a:r>
          </a:p>
          <a:p>
            <a:pPr lvl="1"/>
            <a:r>
              <a:rPr lang="en-US" dirty="0"/>
              <a:t>Write </a:t>
            </a:r>
            <a:r>
              <a:rPr lang="en-US" b="1" dirty="0">
                <a:solidFill>
                  <a:srgbClr val="7030A0"/>
                </a:solidFill>
              </a:rPr>
              <a:t>0xface</a:t>
            </a:r>
            <a:r>
              <a:rPr lang="en-US" dirty="0"/>
              <a:t> at 0x60108e [ %(</a:t>
            </a:r>
            <a:r>
              <a:rPr lang="en-US" b="1" dirty="0">
                <a:solidFill>
                  <a:srgbClr val="7030A0"/>
                </a:solidFill>
              </a:rPr>
              <a:t>0xface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0xb00c</a:t>
            </a:r>
            <a:r>
              <a:rPr lang="en-US" dirty="0"/>
              <a:t>)x%6n], %19138x%n</a:t>
            </a:r>
          </a:p>
          <a:p>
            <a:pPr lvl="2"/>
            <a:r>
              <a:rPr lang="en-US" dirty="0"/>
              <a:t>This will write 4 bytes, 0x0000face at 0x804a012 ~ 0x804a016</a:t>
            </a:r>
          </a:p>
          <a:p>
            <a:endParaRPr lang="en-US" dirty="0"/>
          </a:p>
          <a:p>
            <a:r>
              <a:rPr lang="en-US" dirty="0"/>
              <a:t>Will this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Hijacking (CFH)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Entry points to CFH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RET / JMP / CALL </a:t>
            </a:r>
            <a:r>
              <a:rPr lang="en-US" dirty="0"/>
              <a:t>to shellcode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RET / JMP / CALL </a:t>
            </a:r>
            <a:r>
              <a:rPr lang="en-US" dirty="0"/>
              <a:t>to some other functions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latin typeface="Consolas" panose="020B0609020204030204" pitchFamily="49" charset="0"/>
              </a:rPr>
              <a:t>RET / JMP / CALL </a:t>
            </a:r>
            <a:r>
              <a:rPr lang="en-US" dirty="0"/>
              <a:t>to ROP gadgets</a:t>
            </a:r>
          </a:p>
          <a:p>
            <a:pPr lvl="1"/>
            <a:endParaRPr lang="en-US" dirty="0"/>
          </a:p>
          <a:p>
            <a:r>
              <a:rPr lang="en-US" dirty="0"/>
              <a:t>Targets to overwrite</a:t>
            </a:r>
          </a:p>
          <a:p>
            <a:pPr lvl="1"/>
            <a:r>
              <a:rPr lang="en-US" dirty="0"/>
              <a:t>Return address </a:t>
            </a:r>
          </a:p>
          <a:p>
            <a:pPr lvl="1"/>
            <a:r>
              <a:rPr lang="en-US" dirty="0"/>
              <a:t>Global offset table (GOT)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Function pointers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Jump table entry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33E020-FB15-BB4B-A23B-4B8DC64447B8}"/>
              </a:ext>
            </a:extLst>
          </p:cNvPr>
          <p:cNvGrpSpPr/>
          <p:nvPr/>
        </p:nvGrpSpPr>
        <p:grpSpPr>
          <a:xfrm>
            <a:off x="5760000" y="3938400"/>
            <a:ext cx="5306400" cy="2238563"/>
            <a:chOff x="5760000" y="3938400"/>
            <a:chExt cx="5306400" cy="223856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C145895-EB40-F94E-91B2-CEA55DBB70AA}"/>
                </a:ext>
              </a:extLst>
            </p:cNvPr>
            <p:cNvSpPr/>
            <p:nvPr/>
          </p:nvSpPr>
          <p:spPr>
            <a:xfrm>
              <a:off x="6480000" y="4283681"/>
              <a:ext cx="4586400" cy="154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Eventually we seek to gain control over %EIP / %RIP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D69C0A0D-FF59-4B49-AF5B-C89DCA97FB6B}"/>
                </a:ext>
              </a:extLst>
            </p:cNvPr>
            <p:cNvSpPr/>
            <p:nvPr/>
          </p:nvSpPr>
          <p:spPr>
            <a:xfrm>
              <a:off x="5760000" y="3938400"/>
              <a:ext cx="604800" cy="2238563"/>
            </a:xfrm>
            <a:prstGeom prst="rightBrace">
              <a:avLst>
                <a:gd name="adj1" fmla="val 8333"/>
                <a:gd name="adj2" fmla="val 50744"/>
              </a:avLst>
            </a:prstGeom>
            <a:ln w="12700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7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C1D1-A21C-6245-8C9B-DA3D91E5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 –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F9B8-5747-F746-9CFD-8BBBED48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</a:t>
            </a:r>
            <a:r>
              <a:rPr lang="en-US" dirty="0">
                <a:solidFill>
                  <a:srgbClr val="FF0000"/>
                </a:solidFill>
              </a:rPr>
              <a:t>0xfaceb00c</a:t>
            </a:r>
            <a:r>
              <a:rPr lang="en-US" dirty="0"/>
              <a:t> to </a:t>
            </a:r>
            <a:r>
              <a:rPr lang="en-US" dirty="0">
                <a:solidFill>
                  <a:srgbClr val="000CFF"/>
                </a:solidFill>
              </a:rPr>
              <a:t>0x60108c</a:t>
            </a:r>
          </a:p>
          <a:p>
            <a:endParaRPr lang="en-US" dirty="0"/>
          </a:p>
          <a:p>
            <a:r>
              <a:rPr lang="en-US" dirty="0"/>
              <a:t>Prepare two addresses as arguments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000CFF"/>
                </a:solidFill>
              </a:rPr>
              <a:t>\x8c\x10\x60</a:t>
            </a:r>
            <a:r>
              <a:rPr lang="en-US" dirty="0">
                <a:solidFill>
                  <a:srgbClr val="FF0000"/>
                </a:solidFill>
              </a:rPr>
              <a:t>\x00\x00\x00\x00\x00\x8e\x10\x60\x00\x00\x00\x00\x00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will stop printing values if it sees any \x00 in the string</a:t>
            </a:r>
          </a:p>
          <a:p>
            <a:pPr lvl="1"/>
            <a:r>
              <a:rPr lang="en-US" dirty="0"/>
              <a:t>\x00 == NULL, NULL means the end of the string!</a:t>
            </a:r>
          </a:p>
          <a:p>
            <a:endParaRPr lang="en-US" dirty="0"/>
          </a:p>
          <a:p>
            <a:r>
              <a:rPr lang="en-US" dirty="0"/>
              <a:t>How to avoid this?</a:t>
            </a:r>
          </a:p>
        </p:txBody>
      </p:sp>
    </p:spTree>
    <p:extLst>
      <p:ext uri="{BB962C8B-B14F-4D97-AF65-F5344CB8AC3E}">
        <p14:creationId xmlns:p14="http://schemas.microsoft.com/office/powerpoint/2010/main" val="17633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9149-CCD4-A64C-B6E3-D84E6586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E3D9-7A8D-C140-9F1B-B516C136C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overwrite 0x12345678 to address 0x60108c?</a:t>
            </a:r>
          </a:p>
          <a:p>
            <a:r>
              <a:rPr lang="en-US" dirty="0"/>
              <a:t>Write </a:t>
            </a:r>
            <a:r>
              <a:rPr lang="en-US" b="1" dirty="0">
                <a:solidFill>
                  <a:srgbClr val="00B050"/>
                </a:solidFill>
              </a:rPr>
              <a:t>0x5678</a:t>
            </a:r>
            <a:r>
              <a:rPr lang="en-US" dirty="0"/>
              <a:t> to the address</a:t>
            </a:r>
          </a:p>
          <a:p>
            <a:pPr lvl="1"/>
            <a:r>
              <a:rPr lang="en-US" dirty="0"/>
              <a:t>% (0x5678) n </a:t>
            </a:r>
            <a:r>
              <a:rPr lang="en-US" dirty="0">
                <a:sym typeface="Wingdings" pitchFamily="2" charset="2"/>
              </a:rPr>
              <a:t> %22136n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0x1234</a:t>
            </a:r>
            <a:r>
              <a:rPr lang="en-US" dirty="0"/>
              <a:t> to the (address + 2)</a:t>
            </a:r>
          </a:p>
          <a:p>
            <a:pPr lvl="1"/>
            <a:r>
              <a:rPr lang="en-US" dirty="0"/>
              <a:t>% (0x1234 – 0x5678) n</a:t>
            </a:r>
          </a:p>
          <a:p>
            <a:pPr lvl="1"/>
            <a:r>
              <a:rPr lang="en-US" dirty="0"/>
              <a:t>% (0x011234 – 0x5678) n </a:t>
            </a:r>
            <a:r>
              <a:rPr lang="en-US" dirty="0">
                <a:sym typeface="Wingdings" pitchFamily="2" charset="2"/>
              </a:rPr>
              <a:t> %48060n</a:t>
            </a:r>
            <a:endParaRPr lang="en-US" dirty="0"/>
          </a:p>
          <a:p>
            <a:r>
              <a:rPr lang="en-US" b="1" dirty="0"/>
              <a:t>“</a:t>
            </a:r>
            <a:r>
              <a:rPr lang="en-US" dirty="0"/>
              <a:t>%</a:t>
            </a:r>
            <a:r>
              <a:rPr lang="en-US" b="1" dirty="0">
                <a:solidFill>
                  <a:srgbClr val="00B050"/>
                </a:solidFill>
              </a:rPr>
              <a:t>22136</a:t>
            </a:r>
            <a:r>
              <a:rPr lang="en-US" dirty="0"/>
              <a:t>x</a:t>
            </a:r>
            <a:r>
              <a:rPr lang="en-US" b="1" dirty="0">
                <a:solidFill>
                  <a:srgbClr val="000CFF"/>
                </a:solidFill>
              </a:rPr>
              <a:t>%10$n</a:t>
            </a:r>
            <a:r>
              <a:rPr lang="en-US" dirty="0"/>
              <a:t>%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48060</a:t>
            </a:r>
            <a:r>
              <a:rPr lang="en-US" dirty="0"/>
              <a:t>x</a:t>
            </a:r>
            <a:r>
              <a:rPr lang="en-US" b="1" dirty="0">
                <a:solidFill>
                  <a:srgbClr val="7030A0"/>
                </a:solidFill>
              </a:rPr>
              <a:t>%11$n</a:t>
            </a:r>
            <a:r>
              <a:rPr lang="en-US" b="1" dirty="0">
                <a:solidFill>
                  <a:srgbClr val="C00000"/>
                </a:solidFill>
              </a:rPr>
              <a:t>AA</a:t>
            </a:r>
            <a:r>
              <a:rPr lang="en-US" b="1" dirty="0"/>
              <a:t>”</a:t>
            </a:r>
          </a:p>
          <a:p>
            <a:pPr lvl="1"/>
            <a:r>
              <a:rPr lang="en-US" dirty="0"/>
              <a:t>Why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AA</a:t>
            </a:r>
            <a:r>
              <a:rPr lang="en-US" dirty="0"/>
              <a:t>? To make the entire input 8-byte aligned (</a:t>
            </a:r>
            <a:r>
              <a:rPr lang="en-US" i="1" dirty="0"/>
              <a:t>24 bytes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39149-CCD4-A64C-B6E3-D84E6586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Write via FSV (%n)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E3D9-7A8D-C140-9F1B-B516C136C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454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“</a:t>
            </a:r>
            <a:r>
              <a:rPr lang="en-US" dirty="0"/>
              <a:t>%</a:t>
            </a:r>
            <a:r>
              <a:rPr lang="en-US" b="1" dirty="0">
                <a:solidFill>
                  <a:srgbClr val="00B050"/>
                </a:solidFill>
              </a:rPr>
              <a:t>22136</a:t>
            </a:r>
            <a:r>
              <a:rPr lang="en-US" dirty="0"/>
              <a:t>x</a:t>
            </a:r>
            <a:r>
              <a:rPr lang="en-US" b="1" dirty="0">
                <a:solidFill>
                  <a:srgbClr val="000CFF"/>
                </a:solidFill>
              </a:rPr>
              <a:t>%10$n</a:t>
            </a:r>
            <a:r>
              <a:rPr lang="en-US" dirty="0"/>
              <a:t>%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48060</a:t>
            </a:r>
            <a:r>
              <a:rPr lang="en-US" dirty="0"/>
              <a:t>x</a:t>
            </a:r>
            <a:r>
              <a:rPr lang="en-US" b="1" dirty="0">
                <a:solidFill>
                  <a:srgbClr val="7030A0"/>
                </a:solidFill>
              </a:rPr>
              <a:t>%11$nAA</a:t>
            </a:r>
            <a:r>
              <a:rPr lang="en-US" b="1" dirty="0"/>
              <a:t>”</a:t>
            </a:r>
          </a:p>
          <a:p>
            <a:pPr lvl="1"/>
            <a:r>
              <a:rPr lang="en-US" dirty="0"/>
              <a:t>Why</a:t>
            </a:r>
            <a:r>
              <a:rPr lang="en-US" b="1" dirty="0"/>
              <a:t> AA</a:t>
            </a:r>
            <a:r>
              <a:rPr lang="en-US" dirty="0"/>
              <a:t>? To make the entire input 8-byte aligned (</a:t>
            </a:r>
            <a:r>
              <a:rPr lang="en-US" i="1" dirty="0"/>
              <a:t>24 bytes</a:t>
            </a:r>
            <a:r>
              <a:rPr lang="en-US" dirty="0"/>
              <a:t>)</a:t>
            </a:r>
          </a:p>
          <a:p>
            <a:r>
              <a:rPr lang="en-US" dirty="0"/>
              <a:t>And then, we will attach 0x60108c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does this work?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will process all colored parts and </a:t>
            </a:r>
            <a:r>
              <a:rPr lang="en-US" dirty="0">
                <a:latin typeface="Consolas" panose="020B0609020204030204" pitchFamily="49" charset="0"/>
              </a:rPr>
              <a:t>“\x8c\x10\x60”</a:t>
            </a:r>
          </a:p>
          <a:p>
            <a:pPr lvl="1"/>
            <a:r>
              <a:rPr lang="en-US" dirty="0"/>
              <a:t>it will stop printing once it sees \x00</a:t>
            </a:r>
          </a:p>
          <a:p>
            <a:pPr lvl="1"/>
            <a:r>
              <a:rPr lang="en-US" dirty="0"/>
              <a:t>But </a:t>
            </a:r>
            <a:r>
              <a:rPr lang="en-US" dirty="0">
                <a:latin typeface="Consolas" panose="020B0609020204030204" pitchFamily="49" charset="0"/>
              </a:rPr>
              <a:t>%10$n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%11$n </a:t>
            </a:r>
            <a:r>
              <a:rPr lang="en-US" dirty="0"/>
              <a:t>works…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34965-59F3-5F43-B4B8-25F55C2E7DA6}"/>
              </a:ext>
            </a:extLst>
          </p:cNvPr>
          <p:cNvSpPr/>
          <p:nvPr/>
        </p:nvSpPr>
        <p:spPr>
          <a:xfrm>
            <a:off x="625549" y="3429000"/>
            <a:ext cx="11566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“</a:t>
            </a:r>
            <a:r>
              <a:rPr lang="en-US" sz="2000" dirty="0"/>
              <a:t>%</a:t>
            </a:r>
            <a:r>
              <a:rPr lang="en-US" sz="2000" b="1" dirty="0">
                <a:solidFill>
                  <a:srgbClr val="00B050"/>
                </a:solidFill>
              </a:rPr>
              <a:t>22136</a:t>
            </a:r>
            <a:r>
              <a:rPr lang="en-US" sz="2000" dirty="0"/>
              <a:t>x</a:t>
            </a:r>
            <a:r>
              <a:rPr lang="en-US" sz="2000" b="1" dirty="0">
                <a:solidFill>
                  <a:srgbClr val="000CFF"/>
                </a:solidFill>
              </a:rPr>
              <a:t>%10$n</a:t>
            </a:r>
            <a:r>
              <a:rPr lang="en-US" sz="2000" dirty="0"/>
              <a:t>%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48060</a:t>
            </a:r>
            <a:r>
              <a:rPr lang="en-US" sz="2000" dirty="0"/>
              <a:t>x</a:t>
            </a:r>
            <a:r>
              <a:rPr lang="en-US" sz="2000" b="1" dirty="0">
                <a:solidFill>
                  <a:srgbClr val="7030A0"/>
                </a:solidFill>
              </a:rPr>
              <a:t>%11$n</a:t>
            </a:r>
            <a:r>
              <a:rPr lang="en-US" sz="2000" b="1" dirty="0"/>
              <a:t>\x8c\x10\x60\x00\x00\x00\x00\x00\x8e\x10\x60\x00\x00\x00\x00\x00”</a:t>
            </a:r>
          </a:p>
        </p:txBody>
      </p:sp>
    </p:spTree>
    <p:extLst>
      <p:ext uri="{BB962C8B-B14F-4D97-AF65-F5344CB8AC3E}">
        <p14:creationId xmlns:p14="http://schemas.microsoft.com/office/powerpoint/2010/main" val="24193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86CE-75B9-BF46-B997-D6B7488D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Code Execution via FSV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F6994-0475-FA4E-ADC1-A684DE35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can control FSV twice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>
                <a:latin typeface="Consolas" panose="020B0609020204030204" pitchFamily="49" charset="0"/>
              </a:rPr>
              <a:t>%s </a:t>
            </a:r>
            <a:r>
              <a:rPr lang="en-US" dirty="0"/>
              <a:t>to read the GOT of puts</a:t>
            </a:r>
          </a:p>
          <a:p>
            <a:pPr lvl="1"/>
            <a:r>
              <a:rPr lang="en-US" dirty="0"/>
              <a:t>Calculate the address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%n to 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will become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system(“Welcome …”);</a:t>
            </a:r>
          </a:p>
        </p:txBody>
      </p:sp>
    </p:spTree>
    <p:extLst>
      <p:ext uri="{BB962C8B-B14F-4D97-AF65-F5344CB8AC3E}">
        <p14:creationId xmlns:p14="http://schemas.microsoft.com/office/powerpoint/2010/main" val="12483496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1D99-5022-474B-B76C-99A3555A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</a:t>
            </a:r>
            <a:r>
              <a:rPr lang="en-US" dirty="0" err="1"/>
              <a:t>arbt</a:t>
            </a:r>
            <a:r>
              <a:rPr lang="en-US" dirty="0"/>
              <a:t>-read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D87B-2ECB-6B4A-BC14-58D7EB3E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 the address of random value in global variable area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%s to leak the value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64bit: put the address at the end!</a:t>
            </a:r>
          </a:p>
          <a:p>
            <a:endParaRPr lang="en-US" dirty="0"/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</a:rPr>
              <a:t>“%7$sBBBB\</a:t>
            </a:r>
            <a:r>
              <a:rPr lang="en-US" dirty="0" err="1">
                <a:latin typeface="Consolas" panose="020B0609020204030204" pitchFamily="49" charset="0"/>
              </a:rPr>
              <a:t>xaa</a:t>
            </a:r>
            <a:r>
              <a:rPr lang="en-US" dirty="0">
                <a:latin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</a:rPr>
              <a:t>xdd</a:t>
            </a:r>
            <a:r>
              <a:rPr lang="en-US" dirty="0">
                <a:latin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</a:rPr>
              <a:t>xdd</a:t>
            </a:r>
            <a:r>
              <a:rPr lang="en-US" dirty="0">
                <a:latin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</a:rPr>
              <a:t>xdd</a:t>
            </a:r>
            <a:r>
              <a:rPr lang="en-US" dirty="0">
                <a:latin typeface="Consolas" panose="020B0609020204030204" pitchFamily="49" charset="0"/>
              </a:rPr>
              <a:t>\x00\x00\x00\x00”</a:t>
            </a:r>
          </a:p>
        </p:txBody>
      </p:sp>
    </p:spTree>
    <p:extLst>
      <p:ext uri="{BB962C8B-B14F-4D97-AF65-F5344CB8AC3E}">
        <p14:creationId xmlns:p14="http://schemas.microsoft.com/office/powerpoint/2010/main" val="25388056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1D99-5022-474B-B76C-99A3555A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</a:t>
            </a:r>
            <a:r>
              <a:rPr lang="en-US" dirty="0" err="1"/>
              <a:t>arbt</a:t>
            </a:r>
            <a:r>
              <a:rPr lang="en-US" dirty="0"/>
              <a:t>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D87B-2ECB-6B4A-BC14-58D7EB3E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 the address of the target global variable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target value: say,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0xfaceb00c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first and second print values</a:t>
            </a:r>
          </a:p>
          <a:p>
            <a:pPr lvl="1"/>
            <a:r>
              <a:rPr lang="en-US" dirty="0"/>
              <a:t>First: </a:t>
            </a:r>
            <a:r>
              <a:rPr lang="en-US" dirty="0">
                <a:latin typeface="Consolas" panose="020B0609020204030204" pitchFamily="49" charset="0"/>
              </a:rPr>
              <a:t>0xb00c – 8</a:t>
            </a:r>
          </a:p>
          <a:p>
            <a:pPr lvl="1"/>
            <a:r>
              <a:rPr lang="en-US" dirty="0"/>
              <a:t>Second: </a:t>
            </a:r>
            <a:r>
              <a:rPr lang="en-US" dirty="0">
                <a:latin typeface="Consolas" panose="020B0609020204030204" pitchFamily="49" charset="0"/>
              </a:rPr>
              <a:t>0xface - 0xb00c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%x to print that many characters, and use </a:t>
            </a:r>
            <a:r>
              <a:rPr lang="en-US" dirty="0">
                <a:latin typeface="Consolas" panose="020B0609020204030204" pitchFamily="49" charset="0"/>
              </a:rPr>
              <a:t>%n</a:t>
            </a:r>
            <a:r>
              <a:rPr lang="en-US" dirty="0"/>
              <a:t> to overwrite value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64bit: put the addresses </a:t>
            </a:r>
            <a:r>
              <a:rPr lang="en-US" u="sng" dirty="0"/>
              <a:t>at the end!</a:t>
            </a:r>
          </a:p>
        </p:txBody>
      </p:sp>
    </p:spTree>
    <p:extLst>
      <p:ext uri="{BB962C8B-B14F-4D97-AF65-F5344CB8AC3E}">
        <p14:creationId xmlns:p14="http://schemas.microsoft.com/office/powerpoint/2010/main" val="1684136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9782-1077-CE41-97EE-037B57AE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fs-code-exec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1264-425B-A84B-A1EB-E2D4DC45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printf</a:t>
            </a:r>
            <a:r>
              <a:rPr lang="en-US" dirty="0"/>
              <a:t>() calls</a:t>
            </a:r>
          </a:p>
          <a:p>
            <a:endParaRPr lang="en-US" dirty="0"/>
          </a:p>
          <a:p>
            <a:r>
              <a:rPr lang="en-US" dirty="0"/>
              <a:t>Use 1</a:t>
            </a:r>
            <a:r>
              <a:rPr lang="en-US" baseline="30000" dirty="0"/>
              <a:t>st</a:t>
            </a:r>
            <a:r>
              <a:rPr lang="en-US" dirty="0"/>
              <a:t> call as Arbitrary Read</a:t>
            </a:r>
          </a:p>
          <a:p>
            <a:pPr lvl="1"/>
            <a:r>
              <a:rPr lang="en-US" dirty="0"/>
              <a:t>Leak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  <a:p>
            <a:r>
              <a:rPr lang="en-US" dirty="0"/>
              <a:t>Use 2</a:t>
            </a:r>
            <a:r>
              <a:rPr lang="en-US" baseline="30000" dirty="0"/>
              <a:t>nd</a:t>
            </a:r>
            <a:r>
              <a:rPr lang="en-US" dirty="0"/>
              <a:t> call as Arbitrary Write</a:t>
            </a:r>
          </a:p>
          <a:p>
            <a:pPr lvl="1"/>
            <a:r>
              <a:rPr lang="en-US" dirty="0"/>
              <a:t>Overwrite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system()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389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9782-1077-CE41-97EE-037B57AE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fs-code-exec-pie-64 (bonus 40pt)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1264-425B-A84B-A1EB-E2D4DC45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PIE, NX, Stack-cookie; </a:t>
            </a:r>
            <a:r>
              <a:rPr lang="en-US" dirty="0">
                <a:latin typeface="Consolas" panose="020B0609020204030204" pitchFamily="49" charset="0"/>
              </a:rPr>
              <a:t>3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calls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1</a:t>
            </a:r>
            <a:r>
              <a:rPr lang="en-US" baseline="30000" dirty="0"/>
              <a:t>st</a:t>
            </a:r>
            <a:r>
              <a:rPr lang="en-US" dirty="0"/>
              <a:t> call as Sequential Read </a:t>
            </a:r>
            <a:r>
              <a:rPr lang="en-US" dirty="0">
                <a:latin typeface="Consolas" panose="020B0609020204030204" pitchFamily="49" charset="0"/>
              </a:rPr>
              <a:t>(%p %p %p %p %p %p…)</a:t>
            </a:r>
          </a:p>
          <a:p>
            <a:pPr lvl="1"/>
            <a:r>
              <a:rPr lang="en-US" dirty="0"/>
              <a:t>Leak code address of the program</a:t>
            </a:r>
          </a:p>
          <a:p>
            <a:pPr lvl="1"/>
            <a:r>
              <a:rPr lang="en-US" dirty="0"/>
              <a:t>Get the address of GOT by </a:t>
            </a:r>
            <a:r>
              <a:rPr lang="en-US" i="1" dirty="0"/>
              <a:t>offsetting</a:t>
            </a:r>
            <a:r>
              <a:rPr lang="en-US" dirty="0"/>
              <a:t> it!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2</a:t>
            </a:r>
            <a:r>
              <a:rPr lang="en-US" baseline="30000" dirty="0"/>
              <a:t>nd</a:t>
            </a:r>
            <a:r>
              <a:rPr lang="en-US" dirty="0"/>
              <a:t> call as Arbitrary Read</a:t>
            </a:r>
          </a:p>
          <a:p>
            <a:pPr lvl="1"/>
            <a:r>
              <a:rPr lang="en-US" dirty="0"/>
              <a:t>Leak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3</a:t>
            </a:r>
            <a:r>
              <a:rPr lang="en-US" baseline="30000" dirty="0"/>
              <a:t>rd</a:t>
            </a:r>
            <a:r>
              <a:rPr lang="en-US" dirty="0"/>
              <a:t> call as Arbitrary Write</a:t>
            </a:r>
          </a:p>
          <a:p>
            <a:pPr lvl="1"/>
            <a:r>
              <a:rPr lang="en-US" dirty="0"/>
              <a:t>Overwrite the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system()</a:t>
            </a:r>
          </a:p>
        </p:txBody>
      </p:sp>
    </p:spTree>
    <p:extLst>
      <p:ext uri="{BB962C8B-B14F-4D97-AF65-F5344CB8AC3E}">
        <p14:creationId xmlns:p14="http://schemas.microsoft.com/office/powerpoint/2010/main" val="1987610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60B5-FDFF-DA4A-B220-A6AEB1E2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Extra-credit: fs-no-binary-pie-64 (+40)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D625-B288-D741-9D93-1B29505DF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PIE, NX, Stack-cookie enabled</a:t>
            </a:r>
          </a:p>
          <a:p>
            <a:endParaRPr lang="en-US" dirty="0"/>
          </a:p>
          <a:p>
            <a:r>
              <a:rPr lang="en-US" dirty="0"/>
              <a:t>Remote challenge </a:t>
            </a:r>
            <a:r>
              <a:rPr lang="en-US" b="0" i="0" dirty="0" err="1">
                <a:solidFill>
                  <a:srgbClr val="E83E8C"/>
                </a:solidFill>
                <a:effectLst/>
                <a:highlight>
                  <a:srgbClr val="C0C0C0"/>
                </a:highlight>
                <a:latin typeface="SFMono-Regular"/>
              </a:rPr>
              <a:t>nc</a:t>
            </a:r>
            <a:r>
              <a:rPr lang="en-US" b="0" i="0" dirty="0">
                <a:solidFill>
                  <a:srgbClr val="E83E8C"/>
                </a:solidFill>
                <a:effectLst/>
                <a:highlight>
                  <a:srgbClr val="C0C0C0"/>
                </a:highlight>
                <a:latin typeface="SFMono-Regular"/>
              </a:rPr>
              <a:t> 10.176.150.33 60051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Two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calls</a:t>
            </a:r>
          </a:p>
          <a:p>
            <a:endParaRPr lang="en-US" dirty="0"/>
          </a:p>
          <a:p>
            <a:r>
              <a:rPr lang="en-US" dirty="0"/>
              <a:t>Use SR, AR and AW wisely</a:t>
            </a:r>
          </a:p>
          <a:p>
            <a:pPr lvl="1"/>
            <a:r>
              <a:rPr lang="en-US" dirty="0"/>
              <a:t>Leak binary program!</a:t>
            </a:r>
          </a:p>
          <a:p>
            <a:pPr lvl="1"/>
            <a:r>
              <a:rPr lang="en-US" dirty="0"/>
              <a:t>Understand what program does!</a:t>
            </a:r>
          </a:p>
          <a:p>
            <a:pPr lvl="1"/>
            <a:r>
              <a:rPr lang="en-US" dirty="0"/>
              <a:t>Get a shell!</a:t>
            </a:r>
          </a:p>
          <a:p>
            <a:pPr lvl="1"/>
            <a:r>
              <a:rPr lang="en-US" dirty="0"/>
              <a:t>Read the flag!</a:t>
            </a:r>
          </a:p>
          <a:p>
            <a:endParaRPr lang="en-US"/>
          </a:p>
          <a:p>
            <a:r>
              <a:rPr lang="en-US"/>
              <a:t>Hint</a:t>
            </a:r>
            <a:r>
              <a:rPr lang="en-US" dirty="0"/>
              <a:t>: the program does not require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setregid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getegid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getegid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()) </a:t>
            </a:r>
            <a:r>
              <a:rPr lang="en-US" dirty="0"/>
              <a:t>for you.</a:t>
            </a:r>
          </a:p>
        </p:txBody>
      </p:sp>
    </p:spTree>
    <p:extLst>
      <p:ext uri="{BB962C8B-B14F-4D97-AF65-F5344CB8AC3E}">
        <p14:creationId xmlns:p14="http://schemas.microsoft.com/office/powerpoint/2010/main" val="791472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93D9-AED1-FB4A-AEEA-145ACB7B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10" y="2766218"/>
            <a:ext cx="10515600" cy="1325563"/>
          </a:xfrm>
        </p:spPr>
        <p:txBody>
          <a:bodyPr/>
          <a:lstStyle/>
          <a:p>
            <a:r>
              <a:rPr lang="en-US" dirty="0"/>
              <a:t>ONE GADGET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C5580-2068-2B41-9569-F3544096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5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2182581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_</a:t>
            </a:r>
            <a:r>
              <a:rPr lang="en-US" dirty="0" err="1"/>
              <a:t>dl_dynamic_resolve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481131" y="5333061"/>
            <a:ext cx="1726548" cy="81056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3338356" y="6514020"/>
            <a:ext cx="398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addr</a:t>
            </a:r>
            <a:r>
              <a:rPr lang="en-US" dirty="0"/>
              <a:t> of _</a:t>
            </a:r>
            <a:r>
              <a:rPr lang="en-US" dirty="0" err="1"/>
              <a:t>dl_dynamic_resolve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3B9B0-F4CE-6244-BA95-3520C8232285}"/>
              </a:ext>
            </a:extLst>
          </p:cNvPr>
          <p:cNvSpPr/>
          <p:nvPr/>
        </p:nvSpPr>
        <p:spPr>
          <a:xfrm>
            <a:off x="6217204" y="5127021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7fa174b06800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B9C229-79AB-344E-AED1-6F3A96F94A1E}"/>
              </a:ext>
            </a:extLst>
          </p:cNvPr>
          <p:cNvCxnSpPr>
            <a:cxnSpLocks/>
          </p:cNvCxnSpPr>
          <p:nvPr/>
        </p:nvCxnSpPr>
        <p:spPr>
          <a:xfrm flipH="1" flipV="1">
            <a:off x="3800475" y="4557713"/>
            <a:ext cx="2333623" cy="77534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7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7585-5353-9943-A91E-8D475C1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GADGET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40E4-0C2B-8C43-9B9D-1B44CB456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you may take a simpler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B4EBC-0445-5B4D-9C03-2898ECAF2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00" y="2373650"/>
            <a:ext cx="6858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00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888-E604-A743-92F4-3B3DF8E4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475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>
                <a:latin typeface="Consolas" panose="020B0609020204030204" pitchFamily="49" charset="0"/>
              </a:rPr>
              <a:t>one_gadget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exists?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ABD3-F9CC-6142-BBA2-BCF7214E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2399"/>
            <a:ext cx="10933800" cy="31304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we jump to the start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Expects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 is the command (either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or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arg</a:t>
            </a:r>
            <a:r>
              <a:rPr lang="en-US" dirty="0"/>
              <a:t> on the stack)</a:t>
            </a:r>
          </a:p>
          <a:p>
            <a:pPr lvl="1"/>
            <a:r>
              <a:rPr lang="en-US" dirty="0"/>
              <a:t>Run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[“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“-c”, command, NULL], environ);</a:t>
            </a:r>
          </a:p>
          <a:p>
            <a:endParaRPr lang="en-US" dirty="0"/>
          </a:p>
          <a:p>
            <a:r>
              <a:rPr lang="en-US" dirty="0"/>
              <a:t>When we jump in the middle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Skip the part that set up arguments</a:t>
            </a:r>
          </a:p>
          <a:p>
            <a:pPr lvl="1"/>
            <a:r>
              <a:rPr lang="en-US" dirty="0"/>
              <a:t>Call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rsp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+ 0x30</a:t>
            </a:r>
            <a:r>
              <a:rPr lang="en-US" dirty="0">
                <a:latin typeface="Consolas" panose="020B0609020204030204" pitchFamily="49" charset="0"/>
              </a:rPr>
              <a:t>, environ);</a:t>
            </a:r>
          </a:p>
          <a:p>
            <a:pPr lvl="1"/>
            <a:r>
              <a:rPr lang="en-US" dirty="0"/>
              <a:t>What if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rsp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+ 0x30 </a:t>
            </a:r>
            <a:r>
              <a:rPr lang="en-US" dirty="0"/>
              <a:t>== 0?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0C944-459F-D24C-961B-026F5E436C2C}"/>
              </a:ext>
            </a:extLst>
          </p:cNvPr>
          <p:cNvSpPr/>
          <p:nvPr/>
        </p:nvSpPr>
        <p:spPr>
          <a:xfrm>
            <a:off x="1420800" y="1438904"/>
            <a:ext cx="8594400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system(“command”)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nsolas" panose="020B0609020204030204" pitchFamily="49" charset="0"/>
              </a:rPr>
              <a:t>fork()</a:t>
            </a:r>
            <a:r>
              <a:rPr lang="en-US" sz="2400" dirty="0"/>
              <a:t>   // parent waits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</a:rPr>
              <a:t>”, [“</a:t>
            </a:r>
            <a:r>
              <a:rPr lang="en-US" sz="2400" dirty="0" err="1">
                <a:latin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</a:rPr>
              <a:t>”, “-c”, command, NULL], environ) // </a:t>
            </a:r>
            <a:r>
              <a:rPr lang="en-US" sz="2400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3451262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9888-E604-A743-92F4-3B3DF8E4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>
                <a:latin typeface="Consolas" panose="020B0609020204030204" pitchFamily="49" charset="0"/>
              </a:rPr>
              <a:t>one_gadget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exists?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ABD3-F9CC-6142-BBA2-BCF7214EF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When we jump in the middle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Skip the part that set up arguments</a:t>
            </a:r>
          </a:p>
          <a:p>
            <a:pPr lvl="1"/>
            <a:r>
              <a:rPr lang="en-US" dirty="0"/>
              <a:t>Call </a:t>
            </a:r>
            <a:r>
              <a:rPr lang="en-US" dirty="0" err="1"/>
              <a:t>execve</a:t>
            </a:r>
            <a:r>
              <a:rPr lang="en-US" dirty="0"/>
              <a:t>(“/bin/</a:t>
            </a:r>
            <a:r>
              <a:rPr lang="en-US" dirty="0" err="1"/>
              <a:t>sh</a:t>
            </a:r>
            <a:r>
              <a:rPr lang="en-US" dirty="0"/>
              <a:t>”, rsp+0x30, environ);</a:t>
            </a:r>
          </a:p>
          <a:p>
            <a:pPr lvl="1"/>
            <a:r>
              <a:rPr lang="en-US" dirty="0"/>
              <a:t>What if %rsp+0x30 == 0?</a:t>
            </a:r>
          </a:p>
          <a:p>
            <a:pPr lvl="1"/>
            <a:r>
              <a:rPr lang="en-US" dirty="0"/>
              <a:t>What if %</a:t>
            </a:r>
            <a:r>
              <a:rPr lang="en-US" dirty="0" err="1"/>
              <a:t>rax</a:t>
            </a:r>
            <a:r>
              <a:rPr lang="en-US" dirty="0"/>
              <a:t> == 0?</a:t>
            </a:r>
          </a:p>
          <a:p>
            <a:pPr lvl="1"/>
            <a:r>
              <a:rPr lang="en-US" dirty="0"/>
              <a:t>What if %rsp+0x50 == 0?</a:t>
            </a:r>
          </a:p>
          <a:p>
            <a:pPr lvl="1"/>
            <a:r>
              <a:rPr lang="en-US" dirty="0"/>
              <a:t>What if %rsp+0x70 == 0?</a:t>
            </a:r>
          </a:p>
          <a:p>
            <a:pPr lvl="1"/>
            <a:endParaRPr lang="en-US" dirty="0"/>
          </a:p>
          <a:p>
            <a:r>
              <a:rPr lang="en-US" dirty="0"/>
              <a:t>Use it with care…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AAB16-C83F-564D-80EF-4DA75E2B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00" y="3016251"/>
            <a:ext cx="6267000" cy="36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888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0AD7-A350-F944-8D1C-F13CFC10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one_gadget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5FA40-A1D8-8D4B-A908-184B4175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3EAAF-8E01-0F4B-910F-2D4A7D5A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0463"/>
            <a:ext cx="4968253" cy="2916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4BB52-A05C-1149-ABA8-4C38787AF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56175"/>
            <a:ext cx="10579100" cy="176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8B009D-14CE-1146-9ADC-70439E153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50" y="4134006"/>
            <a:ext cx="5321300" cy="43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30A2CA-9288-2148-8EBE-83C4653159C6}"/>
              </a:ext>
            </a:extLst>
          </p:cNvPr>
          <p:cNvSpPr/>
          <p:nvPr/>
        </p:nvSpPr>
        <p:spPr>
          <a:xfrm>
            <a:off x="5857765" y="3020421"/>
            <a:ext cx="577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(0x45281 + 7) + 0x147B8F  = 0x18ce17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3B3650-9F11-3D4B-B219-9B370338A7DE}"/>
              </a:ext>
            </a:extLst>
          </p:cNvPr>
          <p:cNvSpPr/>
          <p:nvPr/>
        </p:nvSpPr>
        <p:spPr>
          <a:xfrm>
            <a:off x="838200" y="5167312"/>
            <a:ext cx="544200" cy="369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9093A8A-0B64-C945-BD91-44138F602690}"/>
              </a:ext>
            </a:extLst>
          </p:cNvPr>
          <p:cNvSpPr/>
          <p:nvPr/>
        </p:nvSpPr>
        <p:spPr>
          <a:xfrm>
            <a:off x="6096000" y="4349906"/>
            <a:ext cx="544200" cy="2159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4E8EE3F-3107-7F4A-8CA2-92DD4A855C9E}"/>
              </a:ext>
            </a:extLst>
          </p:cNvPr>
          <p:cNvSpPr/>
          <p:nvPr/>
        </p:nvSpPr>
        <p:spPr>
          <a:xfrm>
            <a:off x="838200" y="3020421"/>
            <a:ext cx="544200" cy="1763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B952DB-422B-864B-873E-C0F13CCF0338}"/>
              </a:ext>
            </a:extLst>
          </p:cNvPr>
          <p:cNvSpPr/>
          <p:nvPr/>
        </p:nvSpPr>
        <p:spPr>
          <a:xfrm>
            <a:off x="4972200" y="6213599"/>
            <a:ext cx="463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DBCCB53-4C67-CA48-B5E5-E51506351B79}"/>
              </a:ext>
            </a:extLst>
          </p:cNvPr>
          <p:cNvSpPr/>
          <p:nvPr/>
        </p:nvSpPr>
        <p:spPr>
          <a:xfrm>
            <a:off x="5292253" y="5323524"/>
            <a:ext cx="463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BB4149-2C98-7E45-97EC-003303920416}"/>
              </a:ext>
            </a:extLst>
          </p:cNvPr>
          <p:cNvSpPr/>
          <p:nvPr/>
        </p:nvSpPr>
        <p:spPr>
          <a:xfrm>
            <a:off x="5754550" y="5123449"/>
            <a:ext cx="463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FAC927-8391-FC41-8938-D78B2EFB1F6C}"/>
              </a:ext>
            </a:extLst>
          </p:cNvPr>
          <p:cNvSpPr/>
          <p:nvPr/>
        </p:nvSpPr>
        <p:spPr>
          <a:xfrm>
            <a:off x="4972200" y="6460337"/>
            <a:ext cx="1867800" cy="2360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927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A161-433E-3946-A894-7A603096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76FE-6519-AC44-A013-421BE52B7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BA583-C6E5-6F49-8A5A-68F57FE6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0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Requirement for CFH?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Is </a:t>
            </a:r>
            <a:r>
              <a:rPr lang="en-US" i="1" dirty="0"/>
              <a:t>buffer overflow </a:t>
            </a:r>
            <a:r>
              <a:rPr lang="en-US" dirty="0"/>
              <a:t>the only way to achieve </a:t>
            </a:r>
            <a:r>
              <a:rPr lang="en-US" i="1" dirty="0"/>
              <a:t>Control Flow Hijacking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Overwriting return address (saved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eip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Overwriting frame pointer (saved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we need is the capability to overwrite certain </a:t>
            </a:r>
            <a:br>
              <a:rPr lang="en-US" dirty="0"/>
            </a:br>
            <a:r>
              <a:rPr lang="en-US" dirty="0"/>
              <a:t>address</a:t>
            </a:r>
          </a:p>
          <a:p>
            <a:pPr lvl="1"/>
            <a:r>
              <a:rPr lang="en-US" dirty="0"/>
              <a:t>Arbitrary write!</a:t>
            </a:r>
          </a:p>
          <a:p>
            <a:pPr lvl="1"/>
            <a:endParaRPr lang="en-US" dirty="0"/>
          </a:p>
          <a:p>
            <a:r>
              <a:rPr lang="en-US" dirty="0"/>
              <a:t>Today we will learn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arbitrary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read/write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6A887C-D86A-BE42-8D06-92EE96E416BD}"/>
              </a:ext>
            </a:extLst>
          </p:cNvPr>
          <p:cNvSpPr/>
          <p:nvPr/>
        </p:nvSpPr>
        <p:spPr>
          <a:xfrm>
            <a:off x="9277826" y="2936995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D1E7C-D34D-D24A-AE27-9A7A5BE54C40}"/>
              </a:ext>
            </a:extLst>
          </p:cNvPr>
          <p:cNvSpPr/>
          <p:nvPr/>
        </p:nvSpPr>
        <p:spPr>
          <a:xfrm>
            <a:off x="9277826" y="2440568"/>
            <a:ext cx="1764649" cy="49611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</p:spTree>
    <p:extLst>
      <p:ext uri="{BB962C8B-B14F-4D97-AF65-F5344CB8AC3E}">
        <p14:creationId xmlns:p14="http://schemas.microsoft.com/office/powerpoint/2010/main" val="1746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DCE8-11F5-F749-AE50-71E5E19D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Primitives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EC9D-9D36-064A-91DC-154D02710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Arbitrary Read</a:t>
            </a:r>
          </a:p>
          <a:p>
            <a:pPr lvl="1"/>
            <a:r>
              <a:rPr lang="en-US" dirty="0"/>
              <a:t>Read from any address </a:t>
            </a:r>
            <a:r>
              <a:rPr lang="en-US" i="1" dirty="0">
                <a:latin typeface="Consolas" panose="020B0609020204030204" pitchFamily="49" charset="0"/>
                <a:cs typeface="Arial" panose="020B0604020202020204" pitchFamily="34" charset="0"/>
              </a:rPr>
              <a:t>A</a:t>
            </a:r>
            <a:r>
              <a:rPr lang="en-US" dirty="0"/>
              <a:t>, any number </a:t>
            </a:r>
            <a:r>
              <a:rPr lang="en-US" i="1" dirty="0">
                <a:latin typeface="Consolas" panose="020B0609020204030204" pitchFamily="49" charset="0"/>
                <a:cs typeface="Arial" panose="020B0604020202020204" pitchFamily="34" charset="0"/>
              </a:rPr>
              <a:t>N</a:t>
            </a:r>
            <a:r>
              <a:rPr lang="en-US" dirty="0"/>
              <a:t> of bytes</a:t>
            </a:r>
          </a:p>
          <a:p>
            <a:pPr lvl="1"/>
            <a:r>
              <a:rPr lang="en-US" dirty="0"/>
              <a:t>The attacker must know the address </a:t>
            </a:r>
            <a:r>
              <a:rPr lang="en-US" i="1" dirty="0">
                <a:latin typeface="Consolas" panose="020B0609020204030204" pitchFamily="49" charset="0"/>
              </a:rPr>
              <a:t>A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Read 100 bytes from </a:t>
            </a:r>
            <a:r>
              <a:rPr lang="en-US" dirty="0">
                <a:latin typeface="Consolas" panose="020B0609020204030204" pitchFamily="49" charset="0"/>
              </a:rPr>
              <a:t>0xffffd100</a:t>
            </a:r>
            <a:r>
              <a:rPr lang="en-US" dirty="0"/>
              <a:t> 	(somewhere in the stack)</a:t>
            </a:r>
          </a:p>
          <a:p>
            <a:pPr lvl="1"/>
            <a:r>
              <a:rPr lang="en-US" dirty="0"/>
              <a:t>Read 100 bytes from </a:t>
            </a:r>
            <a:r>
              <a:rPr lang="en-US" dirty="0">
                <a:latin typeface="Consolas" panose="020B0609020204030204" pitchFamily="49" charset="0"/>
              </a:rPr>
              <a:t>0x8048500</a:t>
            </a:r>
            <a:r>
              <a:rPr lang="en-US" dirty="0"/>
              <a:t> 		(somewhere in the code section)</a:t>
            </a:r>
          </a:p>
          <a:p>
            <a:pPr lvl="1"/>
            <a:endParaRPr lang="en-US" dirty="0"/>
          </a:p>
          <a:p>
            <a:r>
              <a:rPr lang="en-US" dirty="0"/>
              <a:t>Can this break:</a:t>
            </a:r>
          </a:p>
          <a:p>
            <a:pPr lvl="1"/>
            <a:r>
              <a:rPr lang="en-US" dirty="0"/>
              <a:t>Stack-Cookie?</a:t>
            </a:r>
          </a:p>
          <a:p>
            <a:pPr lvl="1"/>
            <a:r>
              <a:rPr lang="en-US" dirty="0"/>
              <a:t>ASLR?	</a:t>
            </a:r>
          </a:p>
          <a:p>
            <a:pPr lvl="1"/>
            <a:r>
              <a:rPr lang="en-US" dirty="0"/>
              <a:t>DEP?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11A91A-3252-5041-ADCD-34091202F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52" y="4968000"/>
            <a:ext cx="412148" cy="4121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D36C0-CE4F-4D4C-ADA2-AA873212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52" y="5309011"/>
            <a:ext cx="412148" cy="4121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5A72F-357A-FD4A-824D-4A4064C1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52" y="5650022"/>
            <a:ext cx="412148" cy="4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B2D-39A0-B24B-83A0-01169A13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Stack-Cookie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74FB7-01DE-D641-BE8E-FC682831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cookie value is on the stack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Sequential read can break</a:t>
            </a:r>
            <a:r>
              <a:rPr lang="en-US" dirty="0">
                <a:solidFill>
                  <a:srgbClr val="C00000"/>
                </a:solidFill>
              </a:rPr>
              <a:t> stack-cookie </a:t>
            </a:r>
            <a:r>
              <a:rPr lang="en-US" dirty="0"/>
              <a:t>easily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7F001-EE05-F848-BADD-4C7F1ABF3F59}"/>
              </a:ext>
            </a:extLst>
          </p:cNvPr>
          <p:cNvSpPr/>
          <p:nvPr/>
        </p:nvSpPr>
        <p:spPr>
          <a:xfrm>
            <a:off x="9268305" y="3424212"/>
            <a:ext cx="1764649" cy="49611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COOKIE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1BE835-F2BC-D640-8593-EBE7DA05C986}"/>
              </a:ext>
            </a:extLst>
          </p:cNvPr>
          <p:cNvSpPr/>
          <p:nvPr/>
        </p:nvSpPr>
        <p:spPr>
          <a:xfrm>
            <a:off x="9268307" y="392000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19A89-4745-6442-B318-9D636CF2E911}"/>
              </a:ext>
            </a:extLst>
          </p:cNvPr>
          <p:cNvSpPr/>
          <p:nvPr/>
        </p:nvSpPr>
        <p:spPr>
          <a:xfrm>
            <a:off x="9268308" y="4416749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E2199-3106-8345-8CB0-E2C509AFE6D2}"/>
              </a:ext>
            </a:extLst>
          </p:cNvPr>
          <p:cNvSpPr/>
          <p:nvPr/>
        </p:nvSpPr>
        <p:spPr>
          <a:xfrm>
            <a:off x="9268309" y="4911597"/>
            <a:ext cx="1764649" cy="49611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BUFFER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5B45B-8C6D-484E-A0C1-A32012FD51AF}"/>
              </a:ext>
            </a:extLst>
          </p:cNvPr>
          <p:cNvSpPr/>
          <p:nvPr/>
        </p:nvSpPr>
        <p:spPr>
          <a:xfrm>
            <a:off x="9268301" y="2927470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SAVED %</a:t>
            </a:r>
            <a:r>
              <a:rPr lang="en-US" dirty="0" err="1"/>
              <a:t>ebp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5D5A-91B6-8A43-80E9-ECDBB675319A}"/>
              </a:ext>
            </a:extLst>
          </p:cNvPr>
          <p:cNvSpPr/>
          <p:nvPr/>
        </p:nvSpPr>
        <p:spPr>
          <a:xfrm>
            <a:off x="9268301" y="2431044"/>
            <a:ext cx="1764649" cy="496111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ADDR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7BC029F-F565-5742-A0E5-ADF33EA5D90D}"/>
              </a:ext>
            </a:extLst>
          </p:cNvPr>
          <p:cNvSpPr/>
          <p:nvPr/>
        </p:nvSpPr>
        <p:spPr>
          <a:xfrm>
            <a:off x="8458201" y="3483820"/>
            <a:ext cx="657225" cy="376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12E71E1-44BA-E547-9F8D-D840C4BEE12A}"/>
              </a:ext>
            </a:extLst>
          </p:cNvPr>
          <p:cNvCxnSpPr/>
          <p:nvPr/>
        </p:nvCxnSpPr>
        <p:spPr>
          <a:xfrm rot="10800000">
            <a:off x="8967537" y="2679099"/>
            <a:ext cx="300772" cy="2480554"/>
          </a:xfrm>
          <a:prstGeom prst="bentConnector2">
            <a:avLst/>
          </a:prstGeom>
          <a:ln w="41275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61997E9-0042-A548-A84A-FEB638D0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7837"/>
            <a:ext cx="6912250" cy="11898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2A8AC6-D15C-6B43-B913-264D844281F5}"/>
              </a:ext>
            </a:extLst>
          </p:cNvPr>
          <p:cNvSpPr/>
          <p:nvPr/>
        </p:nvSpPr>
        <p:spPr>
          <a:xfrm>
            <a:off x="838200" y="2747836"/>
            <a:ext cx="6971071" cy="1270807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8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11463</TotalTime>
  <Words>3885</Words>
  <Application>Microsoft Macintosh PowerPoint</Application>
  <PresentationFormat>Widescreen</PresentationFormat>
  <Paragraphs>809</Paragraphs>
  <Slides>64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SFMono-Regular</vt:lpstr>
      <vt:lpstr>Arial</vt:lpstr>
      <vt:lpstr>Calibri</vt:lpstr>
      <vt:lpstr>Calibri Light</vt:lpstr>
      <vt:lpstr>Consolas</vt:lpstr>
      <vt:lpstr>Wingdings</vt:lpstr>
      <vt:lpstr>Office Theme</vt:lpstr>
      <vt:lpstr>CS4459.001 Cyber Attacks &amp; Defense Lab</vt:lpstr>
      <vt:lpstr>Unit-6</vt:lpstr>
      <vt:lpstr>Unit-6</vt:lpstr>
      <vt:lpstr>Buffer Overflow (BoF) and  Control Flow Hijacking (CFH)</vt:lpstr>
      <vt:lpstr>Control Flow Hijacking (CFH)</vt:lpstr>
      <vt:lpstr>ELF, PLT, GOT</vt:lpstr>
      <vt:lpstr>What is the Requirement for CFH?</vt:lpstr>
      <vt:lpstr>Attack Primitives </vt:lpstr>
      <vt:lpstr>Breaking Stack-Cookie</vt:lpstr>
      <vt:lpstr>Sequential Read Example</vt:lpstr>
      <vt:lpstr>Breaking Stack-Cookie</vt:lpstr>
      <vt:lpstr>Breaking ASLR</vt:lpstr>
      <vt:lpstr>Breaking ASLR + DEP</vt:lpstr>
      <vt:lpstr>Breaking ASLR + DEP</vt:lpstr>
      <vt:lpstr>Attacking Global Offset Table (GOT)</vt:lpstr>
      <vt:lpstr>Challenges: Unit6</vt:lpstr>
      <vt:lpstr>Attack Primitives </vt:lpstr>
      <vt:lpstr>Attacking Global Offset Table (GOT)</vt:lpstr>
      <vt:lpstr>ELF, PLT, GOT</vt:lpstr>
      <vt:lpstr>ELF, PLT, GOT</vt:lpstr>
      <vt:lpstr>Attacks with Arbitrary Write</vt:lpstr>
      <vt:lpstr>Arbitrary-Write-1 (AR-1)</vt:lpstr>
      <vt:lpstr>Arbitrary-Write-2 (AR-2)</vt:lpstr>
      <vt:lpstr>Format String Vulnerability</vt:lpstr>
      <vt:lpstr>Format String Vulnerability</vt:lpstr>
      <vt:lpstr>Format String Vulnerability</vt:lpstr>
      <vt:lpstr>The Format String</vt:lpstr>
      <vt:lpstr>Format String Parameters</vt:lpstr>
      <vt:lpstr>Format String Syntax</vt:lpstr>
      <vt:lpstr>Format String Parameters</vt:lpstr>
      <vt:lpstr>Format String Vulnerability</vt:lpstr>
      <vt:lpstr>Format String Vulnerability</vt:lpstr>
      <vt:lpstr>Format String Vulnerability</vt:lpstr>
      <vt:lpstr>Format String Parameters</vt:lpstr>
      <vt:lpstr>fs-read-1</vt:lpstr>
      <vt:lpstr>Stack</vt:lpstr>
      <vt:lpstr>Stack Information Leak via FSV</vt:lpstr>
      <vt:lpstr>fs-read-2</vt:lpstr>
      <vt:lpstr>Where is the random in fs-read-1?</vt:lpstr>
      <vt:lpstr>Arbitrary Read via FSV</vt:lpstr>
      <vt:lpstr>Arbitrary Read via FSV</vt:lpstr>
      <vt:lpstr>Arbitrary Read via FSV (%s)</vt:lpstr>
      <vt:lpstr>Arbitrary Read via FSV (%s)</vt:lpstr>
      <vt:lpstr>Arbitrary Write via FSV (%n)</vt:lpstr>
      <vt:lpstr>Arbitrary Write via FSV (%n)</vt:lpstr>
      <vt:lpstr>Arbitrary Write via FSV (%n)</vt:lpstr>
      <vt:lpstr>Arbitrary Write via FSV (%n)</vt:lpstr>
      <vt:lpstr>Arbitrary Write via FSV (%n)</vt:lpstr>
      <vt:lpstr>Arbitrary Write via FSV (%n) – amd64</vt:lpstr>
      <vt:lpstr>Arbitrary Write via FSV (%n) – amd64</vt:lpstr>
      <vt:lpstr>Arbitrary Write via FSV (%n)</vt:lpstr>
      <vt:lpstr>Arbitrary Write via FSV (%n)</vt:lpstr>
      <vt:lpstr>Arbitrary Code Execution via FSV</vt:lpstr>
      <vt:lpstr>fs-arbt-read</vt:lpstr>
      <vt:lpstr>fs-arbt-write</vt:lpstr>
      <vt:lpstr>fs-code-exec</vt:lpstr>
      <vt:lpstr>fs-code-exec-pie-64 (bonus 40pt)</vt:lpstr>
      <vt:lpstr>Extra-credit: fs-no-binary-pie-64 (+40)</vt:lpstr>
      <vt:lpstr>ONE GADGET</vt:lpstr>
      <vt:lpstr>ONE GADGET</vt:lpstr>
      <vt:lpstr>Why one_gadget exists?</vt:lpstr>
      <vt:lpstr>Why one_gadget exists?</vt:lpstr>
      <vt:lpstr>one_gadget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Jee, Kangkook</cp:lastModifiedBy>
  <cp:revision>479</cp:revision>
  <dcterms:created xsi:type="dcterms:W3CDTF">2021-01-10T22:54:41Z</dcterms:created>
  <dcterms:modified xsi:type="dcterms:W3CDTF">2026-04-02T19:15:35Z</dcterms:modified>
</cp:coreProperties>
</file>