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2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654" r:id="rId3"/>
    <p:sldId id="729" r:id="rId4"/>
    <p:sldId id="667" r:id="rId5"/>
    <p:sldId id="660" r:id="rId6"/>
    <p:sldId id="665" r:id="rId7"/>
    <p:sldId id="668" r:id="rId8"/>
    <p:sldId id="296" r:id="rId9"/>
    <p:sldId id="300" r:id="rId10"/>
    <p:sldId id="297" r:id="rId11"/>
    <p:sldId id="298" r:id="rId12"/>
    <p:sldId id="299" r:id="rId13"/>
    <p:sldId id="287" r:id="rId14"/>
    <p:sldId id="301" r:id="rId15"/>
    <p:sldId id="302" r:id="rId16"/>
    <p:sldId id="303" r:id="rId17"/>
    <p:sldId id="304" r:id="rId18"/>
    <p:sldId id="283" r:id="rId19"/>
    <p:sldId id="291" r:id="rId20"/>
    <p:sldId id="290" r:id="rId21"/>
    <p:sldId id="292" r:id="rId22"/>
    <p:sldId id="265" r:id="rId23"/>
    <p:sldId id="315" r:id="rId24"/>
    <p:sldId id="266" r:id="rId25"/>
    <p:sldId id="268" r:id="rId26"/>
    <p:sldId id="270" r:id="rId27"/>
    <p:sldId id="305" r:id="rId28"/>
    <p:sldId id="312" r:id="rId29"/>
    <p:sldId id="272" r:id="rId30"/>
    <p:sldId id="308" r:id="rId31"/>
    <p:sldId id="307" r:id="rId32"/>
    <p:sldId id="306" r:id="rId33"/>
    <p:sldId id="314" r:id="rId34"/>
    <p:sldId id="724" r:id="rId35"/>
    <p:sldId id="275" r:id="rId36"/>
    <p:sldId id="313" r:id="rId37"/>
    <p:sldId id="316" r:id="rId38"/>
    <p:sldId id="728" r:id="rId39"/>
    <p:sldId id="670" r:id="rId40"/>
    <p:sldId id="727" r:id="rId41"/>
    <p:sldId id="726" r:id="rId42"/>
    <p:sldId id="725" r:id="rId43"/>
    <p:sldId id="280" r:id="rId44"/>
    <p:sldId id="723" r:id="rId45"/>
    <p:sldId id="676" r:id="rId46"/>
    <p:sldId id="714" r:id="rId47"/>
    <p:sldId id="718" r:id="rId48"/>
    <p:sldId id="719" r:id="rId49"/>
    <p:sldId id="720" r:id="rId50"/>
    <p:sldId id="721" r:id="rId51"/>
    <p:sldId id="708" r:id="rId52"/>
    <p:sldId id="701" r:id="rId53"/>
    <p:sldId id="707" r:id="rId54"/>
    <p:sldId id="705" r:id="rId55"/>
    <p:sldId id="706" r:id="rId56"/>
    <p:sldId id="715" r:id="rId57"/>
    <p:sldId id="709" r:id="rId58"/>
    <p:sldId id="72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85706"/>
  </p:normalViewPr>
  <p:slideViewPr>
    <p:cSldViewPr snapToGrid="0" snapToObjects="1">
      <p:cViewPr varScale="1">
        <p:scale>
          <a:sx n="262" d="100"/>
          <a:sy n="262" d="100"/>
        </p:scale>
        <p:origin x="2120" y="184"/>
      </p:cViewPr>
      <p:guideLst/>
    </p:cSldViewPr>
  </p:slideViewPr>
  <p:outlineViewPr>
    <p:cViewPr>
      <p:scale>
        <a:sx n="33" d="100"/>
        <a:sy n="33" d="100"/>
      </p:scale>
      <p:origin x="0" y="-324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e, Kangkook" userId="52832784-bd9f-4cfd-947b-6cb8258050c1" providerId="ADAL" clId="{10E6418A-B178-4E37-BAC8-CD844359BAA8}"/>
    <pc:docChg chg="custSel modSld">
      <pc:chgData name="Jee, Kangkook" userId="52832784-bd9f-4cfd-947b-6cb8258050c1" providerId="ADAL" clId="{10E6418A-B178-4E37-BAC8-CD844359BAA8}" dt="2024-04-23T22:00:51.890" v="5" actId="478"/>
      <pc:docMkLst>
        <pc:docMk/>
      </pc:docMkLst>
      <pc:sldChg chg="delSp mod">
        <pc:chgData name="Jee, Kangkook" userId="52832784-bd9f-4cfd-947b-6cb8258050c1" providerId="ADAL" clId="{10E6418A-B178-4E37-BAC8-CD844359BAA8}" dt="2024-04-23T21:59:58.944" v="0" actId="478"/>
        <pc:sldMkLst>
          <pc:docMk/>
          <pc:sldMk cId="2800528647" sldId="701"/>
        </pc:sldMkLst>
        <pc:inkChg chg="del">
          <ac:chgData name="Jee, Kangkook" userId="52832784-bd9f-4cfd-947b-6cb8258050c1" providerId="ADAL" clId="{10E6418A-B178-4E37-BAC8-CD844359BAA8}" dt="2024-04-23T21:59:58.944" v="0" actId="478"/>
          <ac:inkMkLst>
            <pc:docMk/>
            <pc:sldMk cId="2800528647" sldId="701"/>
            <ac:inkMk id="6" creationId="{D6E28673-D558-5141-B9CE-8DCB8FA0C93F}"/>
          </ac:inkMkLst>
        </pc:inkChg>
      </pc:sldChg>
      <pc:sldChg chg="delSp mod">
        <pc:chgData name="Jee, Kangkook" userId="52832784-bd9f-4cfd-947b-6cb8258050c1" providerId="ADAL" clId="{10E6418A-B178-4E37-BAC8-CD844359BAA8}" dt="2024-04-23T22:00:47.370" v="4" actId="478"/>
        <pc:sldMkLst>
          <pc:docMk/>
          <pc:sldMk cId="2994350977" sldId="705"/>
        </pc:sldMkLst>
        <pc:inkChg chg="del">
          <ac:chgData name="Jee, Kangkook" userId="52832784-bd9f-4cfd-947b-6cb8258050c1" providerId="ADAL" clId="{10E6418A-B178-4E37-BAC8-CD844359BAA8}" dt="2024-04-23T22:00:47.370" v="4" actId="478"/>
          <ac:inkMkLst>
            <pc:docMk/>
            <pc:sldMk cId="2994350977" sldId="705"/>
            <ac:inkMk id="3" creationId="{8C1BC3BF-A9B5-AA48-BA2A-49E8110D87E9}"/>
          </ac:inkMkLst>
        </pc:inkChg>
      </pc:sldChg>
      <pc:sldChg chg="delSp mod">
        <pc:chgData name="Jee, Kangkook" userId="52832784-bd9f-4cfd-947b-6cb8258050c1" providerId="ADAL" clId="{10E6418A-B178-4E37-BAC8-CD844359BAA8}" dt="2024-04-23T22:00:51.890" v="5" actId="478"/>
        <pc:sldMkLst>
          <pc:docMk/>
          <pc:sldMk cId="2764771978" sldId="706"/>
        </pc:sldMkLst>
        <pc:inkChg chg="del">
          <ac:chgData name="Jee, Kangkook" userId="52832784-bd9f-4cfd-947b-6cb8258050c1" providerId="ADAL" clId="{10E6418A-B178-4E37-BAC8-CD844359BAA8}" dt="2024-04-23T22:00:51.890" v="5" actId="478"/>
          <ac:inkMkLst>
            <pc:docMk/>
            <pc:sldMk cId="2764771978" sldId="706"/>
            <ac:inkMk id="5" creationId="{F7FBB008-98B4-A94F-9E15-B1EEEF76D877}"/>
          </ac:inkMkLst>
        </pc:inkChg>
      </pc:sldChg>
      <pc:sldChg chg="delSp mod">
        <pc:chgData name="Jee, Kangkook" userId="52832784-bd9f-4cfd-947b-6cb8258050c1" providerId="ADAL" clId="{10E6418A-B178-4E37-BAC8-CD844359BAA8}" dt="2024-04-23T22:00:43.791" v="3" actId="478"/>
        <pc:sldMkLst>
          <pc:docMk/>
          <pc:sldMk cId="2705453966" sldId="707"/>
        </pc:sldMkLst>
        <pc:inkChg chg="del">
          <ac:chgData name="Jee, Kangkook" userId="52832784-bd9f-4cfd-947b-6cb8258050c1" providerId="ADAL" clId="{10E6418A-B178-4E37-BAC8-CD844359BAA8}" dt="2024-04-23T22:00:43.791" v="3" actId="478"/>
          <ac:inkMkLst>
            <pc:docMk/>
            <pc:sldMk cId="2705453966" sldId="707"/>
            <ac:inkMk id="3" creationId="{F0CB407A-AA81-E445-84C1-21321530F84F}"/>
          </ac:inkMkLst>
        </pc:inkChg>
      </pc:sldChg>
      <pc:sldChg chg="delSp mod">
        <pc:chgData name="Jee, Kangkook" userId="52832784-bd9f-4cfd-947b-6cb8258050c1" providerId="ADAL" clId="{10E6418A-B178-4E37-BAC8-CD844359BAA8}" dt="2024-04-23T22:00:14.439" v="2" actId="478"/>
        <pc:sldMkLst>
          <pc:docMk/>
          <pc:sldMk cId="3718266305" sldId="719"/>
        </pc:sldMkLst>
        <pc:inkChg chg="del">
          <ac:chgData name="Jee, Kangkook" userId="52832784-bd9f-4cfd-947b-6cb8258050c1" providerId="ADAL" clId="{10E6418A-B178-4E37-BAC8-CD844359BAA8}" dt="2024-04-23T22:00:14.439" v="2" actId="478"/>
          <ac:inkMkLst>
            <pc:docMk/>
            <pc:sldMk cId="3718266305" sldId="719"/>
            <ac:inkMk id="4" creationId="{B6576FD2-F9E0-6E4B-822D-0FD1F24002CF}"/>
          </ac:inkMkLst>
        </pc:inkChg>
      </pc:sldChg>
      <pc:sldChg chg="delSp mod">
        <pc:chgData name="Jee, Kangkook" userId="52832784-bd9f-4cfd-947b-6cb8258050c1" providerId="ADAL" clId="{10E6418A-B178-4E37-BAC8-CD844359BAA8}" dt="2024-04-23T22:00:10.439" v="1" actId="478"/>
        <pc:sldMkLst>
          <pc:docMk/>
          <pc:sldMk cId="926143001" sldId="720"/>
        </pc:sldMkLst>
        <pc:inkChg chg="del">
          <ac:chgData name="Jee, Kangkook" userId="52832784-bd9f-4cfd-947b-6cb8258050c1" providerId="ADAL" clId="{10E6418A-B178-4E37-BAC8-CD844359BAA8}" dt="2024-04-23T22:00:10.439" v="1" actId="478"/>
          <ac:inkMkLst>
            <pc:docMk/>
            <pc:sldMk cId="926143001" sldId="720"/>
            <ac:inkMk id="4" creationId="{0051517E-576E-0640-9704-956B2221CA92}"/>
          </ac:inkMkLst>
        </pc:inkChg>
      </pc:sldChg>
    </pc:docChg>
  </pc:docChgLst>
  <pc:docChgLst>
    <pc:chgData name="Jee, Kangkook" userId="52832784-bd9f-4cfd-947b-6cb8258050c1" providerId="ADAL" clId="{9326E0DF-4378-0F46-804D-16C837B73264}"/>
    <pc:docChg chg="undo custSel addSld delSld modSld">
      <pc:chgData name="Jee, Kangkook" userId="52832784-bd9f-4cfd-947b-6cb8258050c1" providerId="ADAL" clId="{9326E0DF-4378-0F46-804D-16C837B73264}" dt="2024-04-16T20:31:16.053" v="59" actId="729"/>
      <pc:docMkLst>
        <pc:docMk/>
      </pc:docMkLst>
      <pc:sldChg chg="modSp mod">
        <pc:chgData name="Jee, Kangkook" userId="52832784-bd9f-4cfd-947b-6cb8258050c1" providerId="ADAL" clId="{9326E0DF-4378-0F46-804D-16C837B73264}" dt="2024-04-16T20:05:07.084" v="19" actId="20577"/>
        <pc:sldMkLst>
          <pc:docMk/>
          <pc:sldMk cId="148188794" sldId="256"/>
        </pc:sldMkLst>
        <pc:spChg chg="mod">
          <ac:chgData name="Jee, Kangkook" userId="52832784-bd9f-4cfd-947b-6cb8258050c1" providerId="ADAL" clId="{9326E0DF-4378-0F46-804D-16C837B73264}" dt="2024-04-16T20:04:58.534" v="8" actId="20577"/>
          <ac:spMkLst>
            <pc:docMk/>
            <pc:sldMk cId="148188794" sldId="256"/>
            <ac:spMk id="2" creationId="{0BA723EB-A658-6446-B7BF-6A0E47D4EF4B}"/>
          </ac:spMkLst>
        </pc:spChg>
        <pc:spChg chg="mod">
          <ac:chgData name="Jee, Kangkook" userId="52832784-bd9f-4cfd-947b-6cb8258050c1" providerId="ADAL" clId="{9326E0DF-4378-0F46-804D-16C837B73264}" dt="2024-04-16T20:05:07.084" v="19" actId="20577"/>
          <ac:spMkLst>
            <pc:docMk/>
            <pc:sldMk cId="148188794" sldId="256"/>
            <ac:spMk id="3" creationId="{F99A993E-8AC1-1144-BB84-2922B377E00C}"/>
          </ac:spMkLst>
        </pc:spChg>
      </pc:sldChg>
      <pc:sldChg chg="delSp mod">
        <pc:chgData name="Jee, Kangkook" userId="52832784-bd9f-4cfd-947b-6cb8258050c1" providerId="ADAL" clId="{9326E0DF-4378-0F46-804D-16C837B73264}" dt="2024-04-16T20:24:09.148" v="53" actId="478"/>
        <pc:sldMkLst>
          <pc:docMk/>
          <pc:sldMk cId="3336042331" sldId="265"/>
        </pc:sldMkLst>
        <pc:inkChg chg="del">
          <ac:chgData name="Jee, Kangkook" userId="52832784-bd9f-4cfd-947b-6cb8258050c1" providerId="ADAL" clId="{9326E0DF-4378-0F46-804D-16C837B73264}" dt="2024-04-16T20:24:09.148" v="53" actId="478"/>
          <ac:inkMkLst>
            <pc:docMk/>
            <pc:sldMk cId="3336042331" sldId="265"/>
            <ac:inkMk id="22" creationId="{B351F222-8BB1-6189-4ED7-4EB0DC72FA8B}"/>
          </ac:inkMkLst>
        </pc:inkChg>
      </pc:sldChg>
      <pc:sldChg chg="delSp mod">
        <pc:chgData name="Jee, Kangkook" userId="52832784-bd9f-4cfd-947b-6cb8258050c1" providerId="ADAL" clId="{9326E0DF-4378-0F46-804D-16C837B73264}" dt="2024-04-16T20:24:29.865" v="55" actId="478"/>
        <pc:sldMkLst>
          <pc:docMk/>
          <pc:sldMk cId="1959793092" sldId="268"/>
        </pc:sldMkLst>
        <pc:inkChg chg="del">
          <ac:chgData name="Jee, Kangkook" userId="52832784-bd9f-4cfd-947b-6cb8258050c1" providerId="ADAL" clId="{9326E0DF-4378-0F46-804D-16C837B73264}" dt="2024-04-16T20:24:29.865" v="55" actId="478"/>
          <ac:inkMkLst>
            <pc:docMk/>
            <pc:sldMk cId="1959793092" sldId="268"/>
            <ac:inkMk id="19" creationId="{761BC238-18DF-BDE8-5E99-60D2AA8BBDD3}"/>
          </ac:inkMkLst>
        </pc:inkChg>
      </pc:sldChg>
      <pc:sldChg chg="delSp mod">
        <pc:chgData name="Jee, Kangkook" userId="52832784-bd9f-4cfd-947b-6cb8258050c1" providerId="ADAL" clId="{9326E0DF-4378-0F46-804D-16C837B73264}" dt="2024-04-16T20:28:05.836" v="57" actId="478"/>
        <pc:sldMkLst>
          <pc:docMk/>
          <pc:sldMk cId="1235128660" sldId="272"/>
        </pc:sldMkLst>
        <pc:inkChg chg="del">
          <ac:chgData name="Jee, Kangkook" userId="52832784-bd9f-4cfd-947b-6cb8258050c1" providerId="ADAL" clId="{9326E0DF-4378-0F46-804D-16C837B73264}" dt="2024-04-16T20:28:05.836" v="57" actId="478"/>
          <ac:inkMkLst>
            <pc:docMk/>
            <pc:sldMk cId="1235128660" sldId="272"/>
            <ac:inkMk id="4" creationId="{825436D1-CE75-DCF5-1CBE-2128BE3AA8D8}"/>
          </ac:inkMkLst>
        </pc:inkChg>
      </pc:sldChg>
      <pc:sldChg chg="delSp mod">
        <pc:chgData name="Jee, Kangkook" userId="52832784-bd9f-4cfd-947b-6cb8258050c1" providerId="ADAL" clId="{9326E0DF-4378-0F46-804D-16C837B73264}" dt="2024-04-16T20:23:47.039" v="51" actId="478"/>
        <pc:sldMkLst>
          <pc:docMk/>
          <pc:sldMk cId="1137221412" sldId="290"/>
        </pc:sldMkLst>
        <pc:inkChg chg="del">
          <ac:chgData name="Jee, Kangkook" userId="52832784-bd9f-4cfd-947b-6cb8258050c1" providerId="ADAL" clId="{9326E0DF-4378-0F46-804D-16C837B73264}" dt="2024-04-16T20:23:47.039" v="51" actId="478"/>
          <ac:inkMkLst>
            <pc:docMk/>
            <pc:sldMk cId="1137221412" sldId="290"/>
            <ac:inkMk id="2" creationId="{92505BA7-A74F-8F76-1722-66231F32E9AB}"/>
          </ac:inkMkLst>
        </pc:inkChg>
      </pc:sldChg>
      <pc:sldChg chg="delSp mod">
        <pc:chgData name="Jee, Kangkook" userId="52832784-bd9f-4cfd-947b-6cb8258050c1" providerId="ADAL" clId="{9326E0DF-4378-0F46-804D-16C837B73264}" dt="2024-04-16T20:23:56.340" v="52" actId="478"/>
        <pc:sldMkLst>
          <pc:docMk/>
          <pc:sldMk cId="1339593086" sldId="292"/>
        </pc:sldMkLst>
        <pc:inkChg chg="del">
          <ac:chgData name="Jee, Kangkook" userId="52832784-bd9f-4cfd-947b-6cb8258050c1" providerId="ADAL" clId="{9326E0DF-4378-0F46-804D-16C837B73264}" dt="2024-04-16T20:23:56.340" v="52" actId="478"/>
          <ac:inkMkLst>
            <pc:docMk/>
            <pc:sldMk cId="1339593086" sldId="292"/>
            <ac:inkMk id="22" creationId="{A8DF04A3-8F42-8144-8147-7957E61A8D85}"/>
          </ac:inkMkLst>
        </pc:inkChg>
      </pc:sldChg>
      <pc:sldChg chg="delSp mod">
        <pc:chgData name="Jee, Kangkook" userId="52832784-bd9f-4cfd-947b-6cb8258050c1" providerId="ADAL" clId="{9326E0DF-4378-0F46-804D-16C837B73264}" dt="2024-04-16T20:21:07.938" v="50" actId="478"/>
        <pc:sldMkLst>
          <pc:docMk/>
          <pc:sldMk cId="2493108481" sldId="297"/>
        </pc:sldMkLst>
        <pc:inkChg chg="del">
          <ac:chgData name="Jee, Kangkook" userId="52832784-bd9f-4cfd-947b-6cb8258050c1" providerId="ADAL" clId="{9326E0DF-4378-0F46-804D-16C837B73264}" dt="2024-04-16T20:21:07.938" v="50" actId="478"/>
          <ac:inkMkLst>
            <pc:docMk/>
            <pc:sldMk cId="2493108481" sldId="297"/>
            <ac:inkMk id="2" creationId="{D1CCDF4E-2270-7842-AF62-BE837628CDD7}"/>
          </ac:inkMkLst>
        </pc:inkChg>
        <pc:inkChg chg="del">
          <ac:chgData name="Jee, Kangkook" userId="52832784-bd9f-4cfd-947b-6cb8258050c1" providerId="ADAL" clId="{9326E0DF-4378-0F46-804D-16C837B73264}" dt="2024-04-16T20:21:00.766" v="49" actId="478"/>
          <ac:inkMkLst>
            <pc:docMk/>
            <pc:sldMk cId="2493108481" sldId="297"/>
            <ac:inkMk id="3" creationId="{BC082DE0-0E45-678F-60A9-53D544A4ADAC}"/>
          </ac:inkMkLst>
        </pc:inkChg>
      </pc:sldChg>
      <pc:sldChg chg="delSp mod">
        <pc:chgData name="Jee, Kangkook" userId="52832784-bd9f-4cfd-947b-6cb8258050c1" providerId="ADAL" clId="{9326E0DF-4378-0F46-804D-16C837B73264}" dt="2024-04-16T20:26:38.979" v="56" actId="478"/>
        <pc:sldMkLst>
          <pc:docMk/>
          <pc:sldMk cId="20948909" sldId="307"/>
        </pc:sldMkLst>
        <pc:inkChg chg="del">
          <ac:chgData name="Jee, Kangkook" userId="52832784-bd9f-4cfd-947b-6cb8258050c1" providerId="ADAL" clId="{9326E0DF-4378-0F46-804D-16C837B73264}" dt="2024-04-16T20:26:38.979" v="56" actId="478"/>
          <ac:inkMkLst>
            <pc:docMk/>
            <pc:sldMk cId="20948909" sldId="307"/>
            <ac:inkMk id="3" creationId="{99DE01CC-F603-B65F-6BC7-E403C82178A3}"/>
          </ac:inkMkLst>
        </pc:inkChg>
      </pc:sldChg>
      <pc:sldChg chg="delSp mod">
        <pc:chgData name="Jee, Kangkook" userId="52832784-bd9f-4cfd-947b-6cb8258050c1" providerId="ADAL" clId="{9326E0DF-4378-0F46-804D-16C837B73264}" dt="2024-04-16T20:24:15.616" v="54" actId="478"/>
        <pc:sldMkLst>
          <pc:docMk/>
          <pc:sldMk cId="1980273551" sldId="315"/>
        </pc:sldMkLst>
        <pc:inkChg chg="del">
          <ac:chgData name="Jee, Kangkook" userId="52832784-bd9f-4cfd-947b-6cb8258050c1" providerId="ADAL" clId="{9326E0DF-4378-0F46-804D-16C837B73264}" dt="2024-04-16T20:24:15.616" v="54" actId="478"/>
          <ac:inkMkLst>
            <pc:docMk/>
            <pc:sldMk cId="1980273551" sldId="315"/>
            <ac:inkMk id="3" creationId="{AF7B7F19-BBFF-F3E1-7874-6CB8DF064849}"/>
          </ac:inkMkLst>
        </pc:inkChg>
      </pc:sldChg>
      <pc:sldChg chg="modSp mod">
        <pc:chgData name="Jee, Kangkook" userId="52832784-bd9f-4cfd-947b-6cb8258050c1" providerId="ADAL" clId="{9326E0DF-4378-0F46-804D-16C837B73264}" dt="2024-04-16T20:19:20.670" v="47" actId="1076"/>
        <pc:sldMkLst>
          <pc:docMk/>
          <pc:sldMk cId="1095724356" sldId="660"/>
        </pc:sldMkLst>
        <pc:spChg chg="mod">
          <ac:chgData name="Jee, Kangkook" userId="52832784-bd9f-4cfd-947b-6cb8258050c1" providerId="ADAL" clId="{9326E0DF-4378-0F46-804D-16C837B73264}" dt="2024-04-16T20:19:08.039" v="46" actId="14100"/>
          <ac:spMkLst>
            <pc:docMk/>
            <pc:sldMk cId="1095724356" sldId="660"/>
            <ac:spMk id="3" creationId="{DD5DB3CB-2127-F146-909D-E7BCD377F6C7}"/>
          </ac:spMkLst>
        </pc:spChg>
        <pc:spChg chg="mod">
          <ac:chgData name="Jee, Kangkook" userId="52832784-bd9f-4cfd-947b-6cb8258050c1" providerId="ADAL" clId="{9326E0DF-4378-0F46-804D-16C837B73264}" dt="2024-04-16T20:19:20.670" v="47" actId="1076"/>
          <ac:spMkLst>
            <pc:docMk/>
            <pc:sldMk cId="1095724356" sldId="660"/>
            <ac:spMk id="7" creationId="{F474644C-9188-3147-BA51-85F940285871}"/>
          </ac:spMkLst>
        </pc:spChg>
        <pc:graphicFrameChg chg="mod">
          <ac:chgData name="Jee, Kangkook" userId="52832784-bd9f-4cfd-947b-6cb8258050c1" providerId="ADAL" clId="{9326E0DF-4378-0F46-804D-16C837B73264}" dt="2024-04-16T20:19:20.670" v="47" actId="1076"/>
          <ac:graphicFrameMkLst>
            <pc:docMk/>
            <pc:sldMk cId="1095724356" sldId="660"/>
            <ac:graphicFrameMk id="6" creationId="{C4127D33-9987-1149-8573-26260D3E771C}"/>
          </ac:graphicFrameMkLst>
        </pc:graphicFrameChg>
      </pc:sldChg>
      <pc:sldChg chg="del">
        <pc:chgData name="Jee, Kangkook" userId="52832784-bd9f-4cfd-947b-6cb8258050c1" providerId="ADAL" clId="{9326E0DF-4378-0F46-804D-16C837B73264}" dt="2024-04-16T20:04:50.745" v="0" actId="2696"/>
        <pc:sldMkLst>
          <pc:docMk/>
          <pc:sldMk cId="1887009016" sldId="661"/>
        </pc:sldMkLst>
      </pc:sldChg>
      <pc:sldChg chg="del">
        <pc:chgData name="Jee, Kangkook" userId="52832784-bd9f-4cfd-947b-6cb8258050c1" providerId="ADAL" clId="{9326E0DF-4378-0F46-804D-16C837B73264}" dt="2024-04-16T20:10:57.753" v="32" actId="2696"/>
        <pc:sldMkLst>
          <pc:docMk/>
          <pc:sldMk cId="4236378841" sldId="664"/>
        </pc:sldMkLst>
      </pc:sldChg>
      <pc:sldChg chg="modSp mod">
        <pc:chgData name="Jee, Kangkook" userId="52832784-bd9f-4cfd-947b-6cb8258050c1" providerId="ADAL" clId="{9326E0DF-4378-0F46-804D-16C837B73264}" dt="2024-04-16T20:13:25.676" v="43" actId="14100"/>
        <pc:sldMkLst>
          <pc:docMk/>
          <pc:sldMk cId="3168169682" sldId="667"/>
        </pc:sldMkLst>
        <pc:spChg chg="mod">
          <ac:chgData name="Jee, Kangkook" userId="52832784-bd9f-4cfd-947b-6cb8258050c1" providerId="ADAL" clId="{9326E0DF-4378-0F46-804D-16C837B73264}" dt="2024-04-16T20:11:37.214" v="39" actId="1076"/>
          <ac:spMkLst>
            <pc:docMk/>
            <pc:sldMk cId="3168169682" sldId="667"/>
            <ac:spMk id="7" creationId="{927E2EDE-7402-E24A-9F58-BED13CFED1D5}"/>
          </ac:spMkLst>
        </pc:spChg>
        <pc:spChg chg="mod">
          <ac:chgData name="Jee, Kangkook" userId="52832784-bd9f-4cfd-947b-6cb8258050c1" providerId="ADAL" clId="{9326E0DF-4378-0F46-804D-16C837B73264}" dt="2024-04-16T20:11:28.415" v="35" actId="14100"/>
          <ac:spMkLst>
            <pc:docMk/>
            <pc:sldMk cId="3168169682" sldId="667"/>
            <ac:spMk id="8" creationId="{6935752D-A9F3-E442-868F-7E1FE53EEE77}"/>
          </ac:spMkLst>
        </pc:spChg>
        <pc:picChg chg="mod">
          <ac:chgData name="Jee, Kangkook" userId="52832784-bd9f-4cfd-947b-6cb8258050c1" providerId="ADAL" clId="{9326E0DF-4378-0F46-804D-16C837B73264}" dt="2024-04-16T20:13:25.676" v="43" actId="14100"/>
          <ac:picMkLst>
            <pc:docMk/>
            <pc:sldMk cId="3168169682" sldId="667"/>
            <ac:picMk id="1026" creationId="{92ABEB7D-CCA0-D146-A415-C43B16138771}"/>
          </ac:picMkLst>
        </pc:picChg>
      </pc:sldChg>
      <pc:sldChg chg="modSp">
        <pc:chgData name="Jee, Kangkook" userId="52832784-bd9f-4cfd-947b-6cb8258050c1" providerId="ADAL" clId="{9326E0DF-4378-0F46-804D-16C837B73264}" dt="2024-04-16T20:19:50.578" v="48" actId="20577"/>
        <pc:sldMkLst>
          <pc:docMk/>
          <pc:sldMk cId="1391984076" sldId="668"/>
        </pc:sldMkLst>
        <pc:spChg chg="mod">
          <ac:chgData name="Jee, Kangkook" userId="52832784-bd9f-4cfd-947b-6cb8258050c1" providerId="ADAL" clId="{9326E0DF-4378-0F46-804D-16C837B73264}" dt="2024-04-16T20:19:50.578" v="48" actId="20577"/>
          <ac:spMkLst>
            <pc:docMk/>
            <pc:sldMk cId="1391984076" sldId="668"/>
            <ac:spMk id="3" creationId="{28AB2FBB-1EAE-0C45-A910-F20691499D64}"/>
          </ac:spMkLst>
        </pc:spChg>
      </pc:sldChg>
      <pc:sldChg chg="delSp mod">
        <pc:chgData name="Jee, Kangkook" userId="52832784-bd9f-4cfd-947b-6cb8258050c1" providerId="ADAL" clId="{9326E0DF-4378-0F46-804D-16C837B73264}" dt="2024-04-16T20:30:52.454" v="58" actId="478"/>
        <pc:sldMkLst>
          <pc:docMk/>
          <pc:sldMk cId="2095045229" sldId="724"/>
        </pc:sldMkLst>
        <pc:inkChg chg="del">
          <ac:chgData name="Jee, Kangkook" userId="52832784-bd9f-4cfd-947b-6cb8258050c1" providerId="ADAL" clId="{9326E0DF-4378-0F46-804D-16C837B73264}" dt="2024-04-16T20:30:52.454" v="58" actId="478"/>
          <ac:inkMkLst>
            <pc:docMk/>
            <pc:sldMk cId="2095045229" sldId="724"/>
            <ac:inkMk id="6" creationId="{B0F8D09E-47CF-EE07-5A54-B607FB93D0C3}"/>
          </ac:inkMkLst>
        </pc:inkChg>
      </pc:sldChg>
      <pc:sldChg chg="mod modShow">
        <pc:chgData name="Jee, Kangkook" userId="52832784-bd9f-4cfd-947b-6cb8258050c1" providerId="ADAL" clId="{9326E0DF-4378-0F46-804D-16C837B73264}" dt="2024-04-16T20:31:16.053" v="59" actId="729"/>
        <pc:sldMkLst>
          <pc:docMk/>
          <pc:sldMk cId="1177119923" sldId="728"/>
        </pc:sldMkLst>
      </pc:sldChg>
      <pc:sldChg chg="addSp delSp modSp add mod">
        <pc:chgData name="Jee, Kangkook" userId="52832784-bd9f-4cfd-947b-6cb8258050c1" providerId="ADAL" clId="{9326E0DF-4378-0F46-804D-16C837B73264}" dt="2024-04-16T20:10:53.185" v="31" actId="1076"/>
        <pc:sldMkLst>
          <pc:docMk/>
          <pc:sldMk cId="1545704292" sldId="729"/>
        </pc:sldMkLst>
        <pc:spChg chg="mod">
          <ac:chgData name="Jee, Kangkook" userId="52832784-bd9f-4cfd-947b-6cb8258050c1" providerId="ADAL" clId="{9326E0DF-4378-0F46-804D-16C837B73264}" dt="2024-04-16T20:10:45.647" v="30" actId="14100"/>
          <ac:spMkLst>
            <pc:docMk/>
            <pc:sldMk cId="1545704292" sldId="729"/>
            <ac:spMk id="2" creationId="{5087F4DC-8855-B542-ABE8-821A83F4F03C}"/>
          </ac:spMkLst>
        </pc:spChg>
        <pc:spChg chg="mod">
          <ac:chgData name="Jee, Kangkook" userId="52832784-bd9f-4cfd-947b-6cb8258050c1" providerId="ADAL" clId="{9326E0DF-4378-0F46-804D-16C837B73264}" dt="2024-04-16T20:10:53.185" v="31" actId="1076"/>
          <ac:spMkLst>
            <pc:docMk/>
            <pc:sldMk cId="1545704292" sldId="729"/>
            <ac:spMk id="8" creationId="{6935752D-A9F3-E442-868F-7E1FE53EEE77}"/>
          </ac:spMkLst>
        </pc:spChg>
        <pc:picChg chg="add mod">
          <ac:chgData name="Jee, Kangkook" userId="52832784-bd9f-4cfd-947b-6cb8258050c1" providerId="ADAL" clId="{9326E0DF-4378-0F46-804D-16C837B73264}" dt="2024-04-16T20:10:35.664" v="27" actId="14100"/>
          <ac:picMkLst>
            <pc:docMk/>
            <pc:sldMk cId="1545704292" sldId="729"/>
            <ac:picMk id="3" creationId="{86B36EDB-3007-1F3C-BA8B-F3E6BD990F45}"/>
          </ac:picMkLst>
        </pc:picChg>
        <pc:picChg chg="mod">
          <ac:chgData name="Jee, Kangkook" userId="52832784-bd9f-4cfd-947b-6cb8258050c1" providerId="ADAL" clId="{9326E0DF-4378-0F46-804D-16C837B73264}" dt="2024-04-16T20:10:53.185" v="31" actId="1076"/>
          <ac:picMkLst>
            <pc:docMk/>
            <pc:sldMk cId="1545704292" sldId="729"/>
            <ac:picMk id="6" creationId="{7114331C-8AF0-884A-BDF9-AAF5DE157939}"/>
          </ac:picMkLst>
        </pc:picChg>
        <pc:picChg chg="del">
          <ac:chgData name="Jee, Kangkook" userId="52832784-bd9f-4cfd-947b-6cb8258050c1" providerId="ADAL" clId="{9326E0DF-4378-0F46-804D-16C837B73264}" dt="2024-04-16T20:10:12.821" v="21" actId="478"/>
          <ac:picMkLst>
            <pc:docMk/>
            <pc:sldMk cId="1545704292" sldId="729"/>
            <ac:picMk id="1032" creationId="{091805BC-27FE-6B4A-A07F-11063447DB2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20:48:09.70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29600 12596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9T20:01:26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10399 13341 24575,'-31'-5'0,"1"0"0,8 5 0,-1 2 0,-11 8 0,1 6 0,6 2 0,-2 6 0,6-8 0,-5 3 0,-2 2 0,-1 0 0,2-1 0,3-3 0,-1 2 0,3-2 0,-3 2 0,-2 1 0,-5 3 0,-1 1 0,5-4 0,10-5 0,5-3 0,7-2 0,6-7 0,1-2 0</inkml:trace>
  <inkml:trace contextRef="#ctx0" brushRef="#br0" timeOffset="955">9762 13591 24575,'-9'18'0,"3"-6"0,-4 18 0,6 0 0,2-9 0,6 4 0,6-18 0,3-2 0,16 0 0,3 0 0,1 3 0,-2-4 0,-3 1 0,-12 2 0,-10-3 0,4 1 0,-4-3 0,5 3 0,-5-2 0,-1-1 0,0 1 0,-4-3 0</inkml:trace>
  <inkml:trace contextRef="#ctx0" brushRef="#br0" timeOffset="4938">9076 14295 24575,'32'-6'0,"-1"0"0,1 0 0,-5 3 0,-1 1 0,9 0 0,-13 0 0,5 0 0,4 1 0,2-1 0,4 0 0,1-1 0,2 1 0,2 0 0,-1 0 0,1 0 0,-1 0 0,-2 0 0,-1 0 0,-2 1 0,-3-1 0,-4 1-469,9 0 1,-6 0 0,-1 1 0,-2 0 0,1-1 0,2 1 0,5-1 233,-6 0 1,3 1 0,3-2 0,3 1 0,1 0 0,0 0 0,1-1 0,-1 1 0,-1 0 0,-2 0 0,-2 0 0,-4 1 0,-4 0 0,-5 0-859,12 0 1,-9 2 0,-1 0 1756,2 1 0,-2 1-664,11 2 0,-11-3 0,2 0 0,-2-1 0,-6 0 0,1-1 0,8 1 0,8 0 0,0 0 0,-6 0 0,-5-2 0,-1 1 573,0-1 0,2 1 0,2 1-573,5 2 0,2 1 0,-4-1 0,-5-3 0,1 1 0,-1 1 0,4 1 0,0-1 0,0-1 0,3-3 0,-1-2 0,-3 1 0,-2 1 0,-1 0 1638,14-3 0,-6 1 1638,-20 2-3044,-1-1-232,-8 2 0,2 0 0,-4 0 0,0 0 0,-1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7890-A311-5448-ACD6-7B14DD95F814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E6B6-B72D-A840-AC94-EEBC2861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☞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6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☞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8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6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47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4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5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9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41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95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13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7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0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17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5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26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0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46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61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2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find/draw a better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93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confirm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4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44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92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https://heap-</a:t>
            </a:r>
            <a:r>
              <a:rPr lang="en-US" dirty="0" err="1"/>
              <a:t>exploitation.dhavalkapil.com</a:t>
            </a:r>
            <a:r>
              <a:rPr lang="en-US" dirty="0"/>
              <a:t>/</a:t>
            </a:r>
            <a:r>
              <a:rPr lang="en-US" dirty="0" err="1"/>
              <a:t>diving_into_glibc_heap</a:t>
            </a:r>
            <a:r>
              <a:rPr lang="en-US" dirty="0"/>
              <a:t>/</a:t>
            </a:r>
            <a:r>
              <a:rPr lang="en-US" dirty="0" err="1"/>
              <a:t>malloc_chunk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8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0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713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58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www.phoronix.com</a:t>
            </a:r>
            <a:r>
              <a:rPr lang="en-US" dirty="0"/>
              <a:t>/</a:t>
            </a:r>
            <a:r>
              <a:rPr lang="en-US" dirty="0" err="1"/>
              <a:t>scan.php?page</a:t>
            </a:r>
            <a:r>
              <a:rPr lang="en-US" dirty="0"/>
              <a:t>=</a:t>
            </a:r>
            <a:r>
              <a:rPr lang="en-US" dirty="0" err="1"/>
              <a:t>news_item&amp;px</a:t>
            </a:r>
            <a:r>
              <a:rPr lang="en-US" dirty="0"/>
              <a:t>=</a:t>
            </a:r>
            <a:r>
              <a:rPr lang="en-US" dirty="0" err="1"/>
              <a:t>glibc</a:t>
            </a:r>
            <a:r>
              <a:rPr lang="en-US" dirty="0"/>
              <a:t>-malloc-thread-cache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636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174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glic</a:t>
            </a:r>
            <a:r>
              <a:rPr lang="en-US" dirty="0"/>
              <a:t> git repo</a:t>
            </a:r>
          </a:p>
          <a:p>
            <a:endParaRPr lang="en-US" dirty="0"/>
          </a:p>
          <a:p>
            <a:r>
              <a:rPr lang="en-US" dirty="0"/>
              <a:t>git checkout 4b246928bd7ffabad7303dffa84ee542450e56d9~1</a:t>
            </a:r>
          </a:p>
          <a:p>
            <a:endParaRPr lang="en-US" dirty="0"/>
          </a:p>
          <a:p>
            <a:r>
              <a:rPr lang="en-US" dirty="0"/>
              <a:t>http://syssec0.utdallas.edu/</a:t>
            </a:r>
            <a:r>
              <a:rPr lang="en-US" dirty="0" err="1"/>
              <a:t>utd</a:t>
            </a:r>
            <a:r>
              <a:rPr lang="en-US" dirty="0"/>
              <a:t>-classes/</a:t>
            </a:r>
            <a:r>
              <a:rPr lang="en-US" dirty="0" err="1"/>
              <a:t>glibc</a:t>
            </a:r>
            <a:r>
              <a:rPr lang="en-US" dirty="0"/>
              <a:t>/-/commit/4b246928bd7ffabad7303dffa84ee542450e56d9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want to re-draw the figure (heap should grow </a:t>
            </a:r>
            <a:r>
              <a:rPr lang="en-US"/>
              <a:t>opposite way)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glic</a:t>
            </a:r>
            <a:r>
              <a:rPr lang="en-US" dirty="0"/>
              <a:t> git repo</a:t>
            </a:r>
          </a:p>
          <a:p>
            <a:endParaRPr lang="en-US" dirty="0"/>
          </a:p>
          <a:p>
            <a:r>
              <a:rPr lang="en-US" dirty="0"/>
              <a:t>git checkout 4b246928bd7ffabad7303dffa84ee542450e56d9~1</a:t>
            </a:r>
          </a:p>
          <a:p>
            <a:endParaRPr lang="en-US" dirty="0"/>
          </a:p>
          <a:p>
            <a:r>
              <a:rPr lang="en-US" dirty="0"/>
              <a:t>http://syssec0.utdallas.edu/</a:t>
            </a:r>
            <a:r>
              <a:rPr lang="en-US" dirty="0" err="1"/>
              <a:t>utd</a:t>
            </a:r>
            <a:r>
              <a:rPr lang="en-US" dirty="0"/>
              <a:t>-classes/</a:t>
            </a:r>
            <a:r>
              <a:rPr lang="en-US" dirty="0" err="1"/>
              <a:t>glibc</a:t>
            </a:r>
            <a:r>
              <a:rPr lang="en-US" dirty="0"/>
              <a:t>/-/commit/4b246928bd7ffabad7303dffa84ee542450e56d9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6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4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☞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☞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7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☞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E66A-BD3D-D441-ACE9-7A76CD9E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6382C-B94B-534B-B140-327E2BEC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63D9-AFED-1047-BC6C-9F7B984E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A59-74C3-7947-B455-C8FCB56FC92A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C742-7D5B-3045-B269-A2D187A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70D7-6A92-EB48-AEDE-6B5925CA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7FE9-9138-5146-AB07-02B6DFD0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D25F2-A76E-754C-9138-03D0452D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763-C8F4-4C45-AF17-F9AABAE3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803E-5C2F-7D4E-A9F1-EB667BCD487B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C667-1B8C-7640-8B11-1FB69BD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7D9C-11F8-9643-A81F-9BB1DE43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7D83C-3D11-CB41-946B-2C8D62C48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79489-F77B-4C4C-95F7-F980B9BE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CE8D-5E8F-F94D-B553-930F954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EB5-20EB-5846-B41B-963BD3E19B7A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6FF9-D6BC-2D4A-9D99-22E3029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D514-23F9-9F44-8D3F-225E6EA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3877-0B95-164A-AFBF-B8290EF3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CA95-5F3C-7C47-8A2B-633C27C4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931A-95C9-8A4C-8560-0518F5B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55E0-DC0E-FC48-8614-DCA1E28B4BC9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58D6-2C6B-304D-A0FC-306A5CA4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B642-A7BB-FE49-9AFC-05460EBE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4132-A5E8-9E41-931F-54EADD7E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5C514-5BA4-5443-BC32-A21E172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2B12-C363-BA47-92C8-80622F87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333-F2EC-7943-AFEF-50D608B89F70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E7AB-A4AB-8942-9A96-6DCC8DB6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FCC3-8DC9-EB40-996F-0D967E94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05F-2C98-0947-85CA-03FD884E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B37F-0952-824C-8C06-D9A1C090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FE-E201-7241-A044-BEFD00D1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523-02C5-F743-A1B8-86AAC705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CA3C-D94D-9B4E-809D-6E7C61603A3A}" type="datetime1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DC2A-BEAE-8746-B658-4A24B2D8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6523-7171-5D47-AB30-CF02E67E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2652-EA00-2848-A743-86BCFD7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C18B-C9AA-E049-8074-2F1C082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57BF0-BBAA-3647-AE3D-D8EBCA80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796BF-9A84-F64C-A810-FDD5A2ACE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66974-51F8-F54B-BBC8-999A319D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286B7-26EB-514E-8015-2F92F9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1783-574F-2245-A7FC-6A5FDE934EA2}" type="datetime1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E8A7B-7CB4-F34C-AD44-363D242E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FD52-35A9-054F-BD09-8B8F9040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3EAF-F887-9E43-81EA-41250DD2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102A1-CE22-9344-A0F4-96FC779C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730E-AAFF-2541-88EA-C40FAC4581EB}" type="datetime1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88DED-FD14-5A43-A23C-8D9F8A36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96563-C578-0142-91A5-07883C6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FA23-6BC6-1A43-AA60-1EE091C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A9CC-A48F-7345-92ED-DBC0BE789712}" type="datetime1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D30AF-449F-E348-80EE-95CD120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CBBD-4DD0-6B4B-A968-F874C13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9139-8106-E64E-A5D1-B993873D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0122-9061-254A-9C1B-648873FE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173A6-5BCF-D142-B28A-C897C55B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085B-99EF-D94A-ABDF-879F0BDC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EC43-94C1-7342-AC80-62F591DC636C}" type="datetime1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EE0D3-C990-E746-A6A8-FE93999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C3A2-F394-F44C-86D2-D48D07FE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1CCA-3D69-AD45-B015-42E0777B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19E2-DD78-FD4E-85FF-7DB6898D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07FB-5F64-F84E-87F8-8E4E29C1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9ECA1-BDD3-D442-8527-52DA5E0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43F0-5FC0-214C-96FB-24B162C4C63E}" type="datetime1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FF47-E426-A34E-8BDD-5B6B3021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BBFF-5893-B747-8682-C938FA1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91D3-6461-E04E-B200-01E1A0C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F11F7-F8FD-774C-BA9D-B4A1ED1B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EA96-44C5-0246-8B80-B7143419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3177-328E-FA4F-86C9-13CED0611584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653E-0E50-8C46-AD18-54F7E393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7A66-F0BE-3745-99EC-FF2FFBA31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ustomXml" Target="../ink/ink1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syssec.org/utd-classes/glibc/-/blob/master/malloc/malloc.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tlab.syssec.org/utd-classes/glibc/-/blob/master/malloc/malloc.c#L116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lab.syssec.org/utd-classes/glibc/-/blob/master/malloc/malloc.c#L1947" TargetMode="Externa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3EB-A658-6446-B7BF-6A0E47D4E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CS4459.001</a:t>
            </a:r>
            <a:br>
              <a:rPr lang="en-US" dirty="0"/>
            </a:br>
            <a:r>
              <a:rPr lang="en-US" dirty="0"/>
              <a:t>Cyber Attacks &amp; Defense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993E-8AC1-1144-BB84-2922B377E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HEAP Intro</a:t>
            </a:r>
          </a:p>
          <a:p>
            <a:r>
              <a:rPr lang="en-US" dirty="0"/>
              <a:t>Apr 22,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1D17-E154-AB45-B0CB-3D537B1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48277" y="152400"/>
            <a:ext cx="2660262" cy="123136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1554" cy="13255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800"/>
              <a:t>Simple</a:t>
            </a:r>
            <a:r>
              <a:rPr lang="en-US" sz="3800" baseline="0"/>
              <a:t> allocator</a:t>
            </a:r>
            <a:endParaRPr lang="en-US" sz="3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338" y="1383761"/>
            <a:ext cx="2660262" cy="123136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C5771D-AD0A-1145-AA08-9E8E8585998C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678BFD-74CC-F742-B4AB-DC72E8E6E765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436782-93F9-F74B-8F7F-B09A20A9395F}"/>
              </a:ext>
            </a:extLst>
          </p:cNvPr>
          <p:cNvGrpSpPr/>
          <p:nvPr/>
        </p:nvGrpSpPr>
        <p:grpSpPr>
          <a:xfrm>
            <a:off x="4435866" y="262077"/>
            <a:ext cx="3259847" cy="1200329"/>
            <a:chOff x="4263315" y="292254"/>
            <a:chExt cx="3259847" cy="1200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7999B7-352A-0448-B315-B252303BE81F}"/>
                </a:ext>
              </a:extLst>
            </p:cNvPr>
            <p:cNvSpPr txBox="1"/>
            <p:nvPr/>
          </p:nvSpPr>
          <p:spPr>
            <a:xfrm>
              <a:off x="4263315" y="292254"/>
              <a:ext cx="3259847" cy="120032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ptr1 = malloc(sz1);</a:t>
              </a:r>
            </a:p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  <a:cs typeface="Consolas" panose="020B0609020204030204" pitchFamily="49" charset="0"/>
                </a:rPr>
                <a:t>ptr2 = malloc(sz2);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free(ptr2);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ptr3 = malloc(sz3);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C6A44D-60BC-1340-BF58-24F18A1DDEBD}"/>
                </a:ext>
              </a:extLst>
            </p:cNvPr>
            <p:cNvSpPr/>
            <p:nvPr/>
          </p:nvSpPr>
          <p:spPr>
            <a:xfrm>
              <a:off x="4329139" y="56742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/>
                <a:t>☞</a:t>
              </a:r>
              <a:endParaRPr lang="en-US" sz="2400" b="1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D5DDC05-A0F3-AC48-87B1-4AA1D7A9A31F}"/>
              </a:ext>
            </a:extLst>
          </p:cNvPr>
          <p:cNvSpPr/>
          <p:nvPr/>
        </p:nvSpPr>
        <p:spPr>
          <a:xfrm>
            <a:off x="7206015" y="1861848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64A59C-4843-7E4F-B246-3B2A06FC9CAE}"/>
              </a:ext>
            </a:extLst>
          </p:cNvPr>
          <p:cNvSpPr/>
          <p:nvPr/>
        </p:nvSpPr>
        <p:spPr>
          <a:xfrm>
            <a:off x="7213018" y="3058441"/>
            <a:ext cx="52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 sz="16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73369A-A16C-6A4D-B95C-AF48E494675D}"/>
              </a:ext>
            </a:extLst>
          </p:cNvPr>
          <p:cNvSpPr/>
          <p:nvPr/>
        </p:nvSpPr>
        <p:spPr>
          <a:xfrm>
            <a:off x="7814809" y="580880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B02BE4AB-7449-3043-8B38-41C81686B3CB}"/>
              </a:ext>
            </a:extLst>
          </p:cNvPr>
          <p:cNvSpPr txBox="1">
            <a:spLocks/>
          </p:cNvSpPr>
          <p:nvPr/>
        </p:nvSpPr>
        <p:spPr>
          <a:xfrm>
            <a:off x="838200" y="16490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Direct usage of </a:t>
            </a:r>
            <a:r>
              <a:rPr lang="en-US">
                <a:latin typeface="Consolas" panose="020B0609020204030204" pitchFamily="49" charset="0"/>
              </a:rPr>
              <a:t>mmap() / unmap()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Consolas" panose="020B0609020204030204" pitchFamily="49" charset="0"/>
              </a:rPr>
              <a:t>malloc(sz) 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 mmap(sz)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free(ptr)  unmmap(ptr)</a:t>
            </a:r>
            <a:endParaRPr lang="en-US" sz="2000"/>
          </a:p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CA941EB-FEC6-DA40-B60A-FADFD1620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23" y="2982917"/>
            <a:ext cx="3835400" cy="990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52E9AB-F9AE-1A47-B564-99369AC8C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23" y="4896300"/>
            <a:ext cx="3835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0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48277" y="152400"/>
            <a:ext cx="2660262" cy="123136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1554" cy="13255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800"/>
              <a:t>Simple</a:t>
            </a:r>
            <a:r>
              <a:rPr lang="en-US" sz="3800" baseline="0"/>
              <a:t> allocator</a:t>
            </a:r>
            <a:endParaRPr lang="en-US" sz="3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338" y="1383761"/>
            <a:ext cx="2660262" cy="123136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95A8F5-9E84-CF49-AC06-CABEDA7752D4}"/>
              </a:ext>
            </a:extLst>
          </p:cNvPr>
          <p:cNvSpPr/>
          <p:nvPr/>
        </p:nvSpPr>
        <p:spPr>
          <a:xfrm>
            <a:off x="7881746" y="1352284"/>
            <a:ext cx="2660262" cy="1231362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C5771D-AD0A-1145-AA08-9E8E8585998C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678BFD-74CC-F742-B4AB-DC72E8E6E765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436782-93F9-F74B-8F7F-B09A20A9395F}"/>
              </a:ext>
            </a:extLst>
          </p:cNvPr>
          <p:cNvGrpSpPr/>
          <p:nvPr/>
        </p:nvGrpSpPr>
        <p:grpSpPr>
          <a:xfrm>
            <a:off x="4435866" y="262077"/>
            <a:ext cx="3259847" cy="1200329"/>
            <a:chOff x="4263315" y="292254"/>
            <a:chExt cx="3259847" cy="1200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7999B7-352A-0448-B315-B252303BE81F}"/>
                </a:ext>
              </a:extLst>
            </p:cNvPr>
            <p:cNvSpPr txBox="1"/>
            <p:nvPr/>
          </p:nvSpPr>
          <p:spPr>
            <a:xfrm>
              <a:off x="4263315" y="292254"/>
              <a:ext cx="3259847" cy="120032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ptr1 = malloc(sz1);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ptr2 = malloc(sz2);</a:t>
              </a:r>
            </a:p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  <a:cs typeface="Consolas" panose="020B0609020204030204" pitchFamily="49" charset="0"/>
                </a:rPr>
                <a:t>free(ptr2);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ptr3 = malloc(sz3);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C6A44D-60BC-1340-BF58-24F18A1DDEBD}"/>
                </a:ext>
              </a:extLst>
            </p:cNvPr>
            <p:cNvSpPr/>
            <p:nvPr/>
          </p:nvSpPr>
          <p:spPr>
            <a:xfrm>
              <a:off x="4335445" y="824989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/>
                <a:t>☞</a:t>
              </a:r>
              <a:endParaRPr lang="en-US" sz="2400" b="1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2460663-8317-8C4D-831D-FDEDB3155743}"/>
              </a:ext>
            </a:extLst>
          </p:cNvPr>
          <p:cNvSpPr/>
          <p:nvPr/>
        </p:nvSpPr>
        <p:spPr>
          <a:xfrm>
            <a:off x="7206015" y="1861848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FBD62D-49EF-2346-852F-A70C172A153F}"/>
              </a:ext>
            </a:extLst>
          </p:cNvPr>
          <p:cNvSpPr/>
          <p:nvPr/>
        </p:nvSpPr>
        <p:spPr>
          <a:xfrm>
            <a:off x="7814809" y="580880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E3F97CBF-5391-194D-A11E-50BA0768C7D2}"/>
              </a:ext>
            </a:extLst>
          </p:cNvPr>
          <p:cNvSpPr txBox="1">
            <a:spLocks/>
          </p:cNvSpPr>
          <p:nvPr/>
        </p:nvSpPr>
        <p:spPr>
          <a:xfrm>
            <a:off x="838200" y="16490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Direct usage of </a:t>
            </a:r>
            <a:r>
              <a:rPr lang="en-US" err="1">
                <a:latin typeface="Consolas" panose="020B0609020204030204" pitchFamily="49" charset="0"/>
              </a:rPr>
              <a:t>mmap</a:t>
            </a:r>
            <a:r>
              <a:rPr lang="en-US">
                <a:latin typeface="Consolas" panose="020B0609020204030204" pitchFamily="49" charset="0"/>
              </a:rPr>
              <a:t>() / </a:t>
            </a:r>
            <a:r>
              <a:rPr lang="en-US" err="1">
                <a:latin typeface="Consolas" panose="020B0609020204030204" pitchFamily="49" charset="0"/>
              </a:rPr>
              <a:t>unmap</a:t>
            </a:r>
            <a:r>
              <a:rPr lang="en-US">
                <a:latin typeface="Consolas" panose="020B0609020204030204" pitchFamily="49" charset="0"/>
              </a:rPr>
              <a:t>()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Consolas" panose="020B0609020204030204" pitchFamily="49" charset="0"/>
              </a:rPr>
              <a:t>malloc(</a:t>
            </a:r>
            <a:r>
              <a:rPr lang="en-US" sz="2000" err="1">
                <a:latin typeface="Consolas" panose="020B0609020204030204" pitchFamily="49" charset="0"/>
              </a:rPr>
              <a:t>sz</a:t>
            </a:r>
            <a:r>
              <a:rPr lang="en-US" sz="2000">
                <a:latin typeface="Consolas" panose="020B0609020204030204" pitchFamily="49" charset="0"/>
              </a:rPr>
              <a:t>) 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 </a:t>
            </a:r>
            <a:r>
              <a:rPr lang="en-US" sz="2000" err="1">
                <a:latin typeface="Consolas" panose="020B0609020204030204" pitchFamily="49" charset="0"/>
                <a:sym typeface="Wingdings" pitchFamily="2" charset="2"/>
              </a:rPr>
              <a:t>mmap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(</a:t>
            </a:r>
            <a:r>
              <a:rPr lang="en-US" sz="2000" err="1">
                <a:latin typeface="Consolas" panose="020B0609020204030204" pitchFamily="49" charset="0"/>
                <a:sym typeface="Wingdings" pitchFamily="2" charset="2"/>
              </a:rPr>
              <a:t>sz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free(</a:t>
            </a:r>
            <a:r>
              <a:rPr lang="en-US" sz="2000" err="1">
                <a:latin typeface="Consolas" panose="020B0609020204030204" pitchFamily="49" charset="0"/>
                <a:sym typeface="Wingdings" pitchFamily="2" charset="2"/>
              </a:rPr>
              <a:t>ptr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)  </a:t>
            </a:r>
            <a:r>
              <a:rPr lang="en-US" sz="2000" err="1">
                <a:latin typeface="Consolas" panose="020B0609020204030204" pitchFamily="49" charset="0"/>
                <a:sym typeface="Wingdings" pitchFamily="2" charset="2"/>
              </a:rPr>
              <a:t>unmmap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(</a:t>
            </a:r>
            <a:r>
              <a:rPr lang="en-US" sz="2000" err="1">
                <a:latin typeface="Consolas" panose="020B0609020204030204" pitchFamily="49" charset="0"/>
                <a:sym typeface="Wingdings" pitchFamily="2" charset="2"/>
              </a:rPr>
              <a:t>ptr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)</a:t>
            </a:r>
            <a:endParaRPr lang="en-US" sz="2000"/>
          </a:p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76A1586-D7B3-224E-A123-A5518AB92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23" y="2982917"/>
            <a:ext cx="3835400" cy="990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47FB22-10C5-8D46-BB91-C95514CD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23" y="4896300"/>
            <a:ext cx="3835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48277" y="152400"/>
            <a:ext cx="2660262" cy="123136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1554" cy="13255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800"/>
              <a:t>Simple</a:t>
            </a:r>
            <a:r>
              <a:rPr lang="en-US" sz="3800" baseline="0"/>
              <a:t> allocator</a:t>
            </a:r>
            <a:endParaRPr lang="en-US" sz="3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338" y="1383761"/>
            <a:ext cx="2660262" cy="123136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842BA-38BD-3845-84B2-C8EBD338ECED}"/>
              </a:ext>
            </a:extLst>
          </p:cNvPr>
          <p:cNvSpPr/>
          <p:nvPr/>
        </p:nvSpPr>
        <p:spPr>
          <a:xfrm>
            <a:off x="7848277" y="2615120"/>
            <a:ext cx="2660262" cy="123136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95A8F5-9E84-CF49-AC06-CABEDA7752D4}"/>
              </a:ext>
            </a:extLst>
          </p:cNvPr>
          <p:cNvSpPr/>
          <p:nvPr/>
        </p:nvSpPr>
        <p:spPr>
          <a:xfrm>
            <a:off x="7881746" y="1352284"/>
            <a:ext cx="2660262" cy="1231362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E8D997-67C0-BC44-AD8E-57388D22FF5D}"/>
              </a:ext>
            </a:extLst>
          </p:cNvPr>
          <p:cNvGrpSpPr/>
          <p:nvPr/>
        </p:nvGrpSpPr>
        <p:grpSpPr>
          <a:xfrm>
            <a:off x="7881746" y="3877956"/>
            <a:ext cx="2660262" cy="2486938"/>
            <a:chOff x="7881746" y="3877956"/>
            <a:chExt cx="2660262" cy="248693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CF3608-4FE9-EF49-B2B3-DA6A71E9CEC1}"/>
                </a:ext>
              </a:extLst>
            </p:cNvPr>
            <p:cNvSpPr/>
            <p:nvPr/>
          </p:nvSpPr>
          <p:spPr>
            <a:xfrm>
              <a:off x="7881746" y="3877956"/>
              <a:ext cx="2660262" cy="123136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45C52D-44A7-6F4D-9373-5BE81557CA2A}"/>
                </a:ext>
              </a:extLst>
            </p:cNvPr>
            <p:cNvSpPr/>
            <p:nvPr/>
          </p:nvSpPr>
          <p:spPr>
            <a:xfrm>
              <a:off x="7881746" y="5133532"/>
              <a:ext cx="2660262" cy="123136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DC5771D-AD0A-1145-AA08-9E8E8585998C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678BFD-74CC-F742-B4AB-DC72E8E6E765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436782-93F9-F74B-8F7F-B09A20A9395F}"/>
              </a:ext>
            </a:extLst>
          </p:cNvPr>
          <p:cNvGrpSpPr/>
          <p:nvPr/>
        </p:nvGrpSpPr>
        <p:grpSpPr>
          <a:xfrm>
            <a:off x="4435866" y="262077"/>
            <a:ext cx="3259847" cy="1268084"/>
            <a:chOff x="4263315" y="292254"/>
            <a:chExt cx="3259847" cy="12680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7999B7-352A-0448-B315-B252303BE81F}"/>
                </a:ext>
              </a:extLst>
            </p:cNvPr>
            <p:cNvSpPr txBox="1"/>
            <p:nvPr/>
          </p:nvSpPr>
          <p:spPr>
            <a:xfrm>
              <a:off x="4263315" y="292254"/>
              <a:ext cx="3259847" cy="120032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ptr1 = malloc(sz1);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ptr2 = malloc(sz2);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free(ptr2);</a:t>
              </a:r>
            </a:p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  <a:cs typeface="Consolas" panose="020B0609020204030204" pitchFamily="49" charset="0"/>
                </a:rPr>
                <a:t>ptr3 = malloc(sz3);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C6A44D-60BC-1340-BF58-24F18A1DDEBD}"/>
                </a:ext>
              </a:extLst>
            </p:cNvPr>
            <p:cNvSpPr/>
            <p:nvPr/>
          </p:nvSpPr>
          <p:spPr>
            <a:xfrm>
              <a:off x="4335444" y="1098673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/>
                <a:t>☞</a:t>
              </a:r>
              <a:endParaRPr lang="en-US" sz="2400" b="1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4050531-C4BB-2B48-9E66-2F9ED4AE6E83}"/>
              </a:ext>
            </a:extLst>
          </p:cNvPr>
          <p:cNvSpPr/>
          <p:nvPr/>
        </p:nvSpPr>
        <p:spPr>
          <a:xfrm>
            <a:off x="7206015" y="1861848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91D7AC-FE26-AD47-9036-7BFBDCACF44C}"/>
              </a:ext>
            </a:extLst>
          </p:cNvPr>
          <p:cNvSpPr/>
          <p:nvPr/>
        </p:nvSpPr>
        <p:spPr>
          <a:xfrm>
            <a:off x="7213018" y="3058441"/>
            <a:ext cx="52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 sz="16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E56734-9CA5-0B44-A732-91B676ED72CD}"/>
              </a:ext>
            </a:extLst>
          </p:cNvPr>
          <p:cNvSpPr/>
          <p:nvPr/>
        </p:nvSpPr>
        <p:spPr>
          <a:xfrm>
            <a:off x="10739653" y="2365767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142C72-0661-A543-A948-0EF3D388C05E}"/>
              </a:ext>
            </a:extLst>
          </p:cNvPr>
          <p:cNvSpPr/>
          <p:nvPr/>
        </p:nvSpPr>
        <p:spPr>
          <a:xfrm>
            <a:off x="7814809" y="580880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A6256F76-A026-094B-B550-C50B93B5C6F2}"/>
              </a:ext>
            </a:extLst>
          </p:cNvPr>
          <p:cNvSpPr txBox="1">
            <a:spLocks/>
          </p:cNvSpPr>
          <p:nvPr/>
        </p:nvSpPr>
        <p:spPr>
          <a:xfrm>
            <a:off x="838200" y="16490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Direct usage of </a:t>
            </a:r>
            <a:r>
              <a:rPr lang="en-US">
                <a:latin typeface="Consolas" panose="020B0609020204030204" pitchFamily="49" charset="0"/>
              </a:rPr>
              <a:t>mmap() / unmap()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Consolas" panose="020B0609020204030204" pitchFamily="49" charset="0"/>
              </a:rPr>
              <a:t>malloc(sz) 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 mmap(sz)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free(ptr)  unmmap(ptr)</a:t>
            </a:r>
            <a:endParaRPr lang="en-US" sz="2000"/>
          </a:p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770FFBC-798E-0D4C-BBB9-A51B2D6AB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23" y="2982917"/>
            <a:ext cx="3835400" cy="990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D4180E7-2B65-4D4A-BFA3-765D3810E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23" y="4896300"/>
            <a:ext cx="3835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E966-B98A-154C-BF20-1F2981F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5410200" cy="1538288"/>
          </a:xfrm>
        </p:spPr>
        <p:txBody>
          <a:bodyPr/>
          <a:lstStyle/>
          <a:p>
            <a:r>
              <a:rPr lang="en-US"/>
              <a:t>1. Simple allocator:</a:t>
            </a:r>
            <a:br>
              <a:rPr lang="en-US"/>
            </a:br>
            <a:r>
              <a:rPr lang="en-US" sz="4000"/>
              <a:t>Security Scoreboard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47553-AE85-274D-915E-B03E7A19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623"/>
            <a:ext cx="10591800" cy="2680137"/>
          </a:xfrm>
        </p:spPr>
        <p:txBody>
          <a:bodyPr/>
          <a:lstStyle/>
          <a:p>
            <a:r>
              <a:rPr lang="en-US" err="1"/>
              <a:t>mmap</a:t>
            </a:r>
            <a:r>
              <a:rPr lang="en-US"/>
              <a:t>() / </a:t>
            </a:r>
            <a:r>
              <a:rPr lang="en-US" err="1"/>
              <a:t>unmmap</a:t>
            </a:r>
            <a:r>
              <a:rPr lang="en-US"/>
              <a:t>() are expensive</a:t>
            </a:r>
          </a:p>
          <a:p>
            <a:endParaRPr lang="en-US"/>
          </a:p>
          <a:p>
            <a:r>
              <a:rPr lang="en-US"/>
              <a:t>Returns 4KB pages</a:t>
            </a:r>
          </a:p>
          <a:p>
            <a:endParaRPr lang="en-US"/>
          </a:p>
          <a:p>
            <a:r>
              <a:rPr lang="en-US"/>
              <a:t>Page level access control by kernel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0444EA8-4743-C541-AE3B-B893DE438F6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30665"/>
          <a:ext cx="5383785" cy="13817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1704721">
                  <a:extLst>
                    <a:ext uri="{9D8B030D-6E8A-4147-A177-3AD203B41FA5}">
                      <a16:colId xmlns:a16="http://schemas.microsoft.com/office/drawing/2014/main" val="395218770"/>
                    </a:ext>
                  </a:extLst>
                </a:gridCol>
                <a:gridCol w="1838643">
                  <a:extLst>
                    <a:ext uri="{9D8B030D-6E8A-4147-A177-3AD203B41FA5}">
                      <a16:colId xmlns:a16="http://schemas.microsoft.com/office/drawing/2014/main" val="1973853633"/>
                    </a:ext>
                  </a:extLst>
                </a:gridCol>
                <a:gridCol w="1840421">
                  <a:extLst>
                    <a:ext uri="{9D8B030D-6E8A-4147-A177-3AD203B41FA5}">
                      <a16:colId xmlns:a16="http://schemas.microsoft.com/office/drawing/2014/main" val="2843205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malloc(): </a:t>
                      </a:r>
                      <a:r>
                        <a:rPr lang="en-US" err="1"/>
                        <a:t>mmap</a:t>
                      </a:r>
                      <a:r>
                        <a:rPr lang="en-US"/>
                        <a:t>()</a:t>
                      </a:r>
                    </a:p>
                    <a:p>
                      <a:r>
                        <a:rPr lang="en-US">
                          <a:solidFill>
                            <a:srgbClr val="C00000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free(): </a:t>
                      </a:r>
                      <a:r>
                        <a:rPr lang="en-US" err="1"/>
                        <a:t>nummap</a:t>
                      </a:r>
                      <a:r>
                        <a:rPr lang="en-US"/>
                        <a:t>()</a:t>
                      </a:r>
                    </a:p>
                    <a:p>
                      <a:r>
                        <a:rPr lang="en-US">
                          <a:solidFill>
                            <a:srgbClr val="C00000"/>
                          </a:solidFill>
                        </a:rPr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5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Fragmentation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External: 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Internal: </a:t>
                      </a:r>
                      <a:r>
                        <a:rPr lang="en-US">
                          <a:solidFill>
                            <a:srgbClr val="C00000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59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Security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UAF: 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Overflow: 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2301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114FAE5-A753-EF43-9C8A-5D40D259E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86" y="2125191"/>
            <a:ext cx="2908214" cy="44540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BFA383-7705-1E49-A70E-DA805A88DF44}"/>
              </a:ext>
            </a:extLst>
          </p:cNvPr>
          <p:cNvSpPr/>
          <p:nvPr/>
        </p:nvSpPr>
        <p:spPr>
          <a:xfrm>
            <a:off x="838200" y="5677883"/>
            <a:ext cx="6796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Let's improve performance!</a:t>
            </a:r>
          </a:p>
        </p:txBody>
      </p:sp>
    </p:spTree>
    <p:extLst>
      <p:ext uri="{BB962C8B-B14F-4D97-AF65-F5344CB8AC3E}">
        <p14:creationId xmlns:p14="http://schemas.microsoft.com/office/powerpoint/2010/main" val="18431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2"/>
            <a:ext cx="2660262" cy="13909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42197" cy="1325563"/>
          </a:xfrm>
        </p:spPr>
        <p:txBody>
          <a:bodyPr>
            <a:normAutofit/>
          </a:bodyPr>
          <a:lstStyle/>
          <a:p>
            <a:r>
              <a:rPr lang="en-US" sz="3800"/>
              <a:t>2. Simple</a:t>
            </a:r>
            <a:r>
              <a:rPr lang="en-US" sz="3800" baseline="0"/>
              <a:t> and fast allocator</a:t>
            </a:r>
            <a:endParaRPr lang="en-US" sz="3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0E7C1-4A3D-9B44-B89B-5D008381331C}"/>
              </a:ext>
            </a:extLst>
          </p:cNvPr>
          <p:cNvSpPr/>
          <p:nvPr/>
        </p:nvSpPr>
        <p:spPr>
          <a:xfrm>
            <a:off x="7348163" y="61431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0B5535-9CDF-FE4D-B141-30DCE84B8208}"/>
              </a:ext>
            </a:extLst>
          </p:cNvPr>
          <p:cNvSpPr/>
          <p:nvPr/>
        </p:nvSpPr>
        <p:spPr>
          <a:xfrm>
            <a:off x="7030747" y="1335169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56" y="1964361"/>
            <a:ext cx="6073401" cy="4351338"/>
          </a:xfrm>
        </p:spPr>
        <p:txBody>
          <a:bodyPr>
            <a:normAutofit/>
          </a:bodyPr>
          <a:lstStyle/>
          <a:p>
            <a:r>
              <a:rPr lang="en-US" sz="2400"/>
              <a:t>Allocate the large chunk and increase as needed </a:t>
            </a:r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r>
              <a:rPr lang="en-US" sz="2400"/>
              <a:t>Deallocation do nothing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DF9623-675E-3845-AD75-FF3945235CDD}"/>
              </a:ext>
            </a:extLst>
          </p:cNvPr>
          <p:cNvSpPr/>
          <p:nvPr/>
        </p:nvSpPr>
        <p:spPr>
          <a:xfrm>
            <a:off x="10720293" y="0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30AB61-4485-D748-A8D9-B0F4343F1224}"/>
              </a:ext>
            </a:extLst>
          </p:cNvPr>
          <p:cNvGrpSpPr/>
          <p:nvPr/>
        </p:nvGrpSpPr>
        <p:grpSpPr>
          <a:xfrm>
            <a:off x="3819706" y="127716"/>
            <a:ext cx="3259847" cy="1223622"/>
            <a:chOff x="4263315" y="268961"/>
            <a:chExt cx="3259847" cy="12236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808061-A5C2-CB42-A9EF-781EF90F90F4}"/>
                </a:ext>
              </a:extLst>
            </p:cNvPr>
            <p:cNvSpPr txBox="1"/>
            <p:nvPr/>
          </p:nvSpPr>
          <p:spPr>
            <a:xfrm>
              <a:off x="4263315" y="292254"/>
              <a:ext cx="3259847" cy="120032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  <a:cs typeface="Consolas" panose="020B0609020204030204" pitchFamily="49" charset="0"/>
                </a:rPr>
                <a:t>ptr1 = malloc(sz1);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ptr2 = malloc(sz2);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free(ptr2);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ptr3 = malloc(sz3);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D3BF30-D850-AB47-844A-60C98F7847CD}"/>
                </a:ext>
              </a:extLst>
            </p:cNvPr>
            <p:cNvSpPr/>
            <p:nvPr/>
          </p:nvSpPr>
          <p:spPr>
            <a:xfrm>
              <a:off x="4341751" y="268961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/>
                <a:t>☞</a:t>
              </a:r>
              <a:endParaRPr lang="en-US" sz="2400" b="1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425FE58-92E4-C243-8E78-862F8880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45" y="2696373"/>
            <a:ext cx="4102100" cy="135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F47EBF-959D-6543-99B3-59F00C348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5" y="4989083"/>
            <a:ext cx="406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8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2"/>
            <a:ext cx="2660262" cy="13909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42197" cy="1325563"/>
          </a:xfrm>
        </p:spPr>
        <p:txBody>
          <a:bodyPr>
            <a:normAutofit/>
          </a:bodyPr>
          <a:lstStyle/>
          <a:p>
            <a:r>
              <a:rPr lang="en-US" sz="3800"/>
              <a:t>2. Simple</a:t>
            </a:r>
            <a:r>
              <a:rPr lang="en-US" sz="3800" baseline="0"/>
              <a:t> and fast allocator</a:t>
            </a:r>
            <a:endParaRPr lang="en-US" sz="3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558" y="1543316"/>
            <a:ext cx="2660262" cy="2310018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0E7C1-4A3D-9B44-B89B-5D008381331C}"/>
              </a:ext>
            </a:extLst>
          </p:cNvPr>
          <p:cNvSpPr/>
          <p:nvPr/>
        </p:nvSpPr>
        <p:spPr>
          <a:xfrm>
            <a:off x="7348163" y="61431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47554-C8C2-D24B-A9A0-DA2DDA47D95B}"/>
              </a:ext>
            </a:extLst>
          </p:cNvPr>
          <p:cNvSpPr/>
          <p:nvPr/>
        </p:nvSpPr>
        <p:spPr>
          <a:xfrm>
            <a:off x="7179024" y="2559517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0B5535-9CDF-FE4D-B141-30DCE84B8208}"/>
              </a:ext>
            </a:extLst>
          </p:cNvPr>
          <p:cNvSpPr/>
          <p:nvPr/>
        </p:nvSpPr>
        <p:spPr>
          <a:xfrm>
            <a:off x="7030747" y="1335169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8E713-885A-714F-B169-8788F87016E4}"/>
              </a:ext>
            </a:extLst>
          </p:cNvPr>
          <p:cNvSpPr/>
          <p:nvPr/>
        </p:nvSpPr>
        <p:spPr>
          <a:xfrm>
            <a:off x="7057957" y="3631962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5F40E-B536-8B4F-A260-6B0AAA5C7369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DF9623-675E-3845-AD75-FF3945235CDD}"/>
              </a:ext>
            </a:extLst>
          </p:cNvPr>
          <p:cNvSpPr/>
          <p:nvPr/>
        </p:nvSpPr>
        <p:spPr>
          <a:xfrm>
            <a:off x="10720293" y="0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30AB61-4485-D748-A8D9-B0F4343F1224}"/>
              </a:ext>
            </a:extLst>
          </p:cNvPr>
          <p:cNvGrpSpPr/>
          <p:nvPr/>
        </p:nvGrpSpPr>
        <p:grpSpPr>
          <a:xfrm>
            <a:off x="3819706" y="151009"/>
            <a:ext cx="3259847" cy="1200329"/>
            <a:chOff x="4263315" y="292254"/>
            <a:chExt cx="3259847" cy="1200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808061-A5C2-CB42-A9EF-781EF90F90F4}"/>
                </a:ext>
              </a:extLst>
            </p:cNvPr>
            <p:cNvSpPr txBox="1"/>
            <p:nvPr/>
          </p:nvSpPr>
          <p:spPr>
            <a:xfrm>
              <a:off x="4263315" y="292254"/>
              <a:ext cx="3259847" cy="120032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ptr1 = malloc(sz1);</a:t>
              </a:r>
            </a:p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  <a:cs typeface="Consolas" panose="020B0609020204030204" pitchFamily="49" charset="0"/>
                </a:rPr>
                <a:t>ptr2 = malloc(sz2);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free(ptr2);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ptr3 = malloc(sz3);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D3BF30-D850-AB47-844A-60C98F7847CD}"/>
                </a:ext>
              </a:extLst>
            </p:cNvPr>
            <p:cNvSpPr/>
            <p:nvPr/>
          </p:nvSpPr>
          <p:spPr>
            <a:xfrm>
              <a:off x="4340823" y="573193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/>
                <a:t>☞</a:t>
              </a:r>
              <a:endParaRPr lang="en-US" sz="2400" b="1"/>
            </a:p>
          </p:txBody>
        </p: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5797845-E195-0F4A-8368-A01E0D22D8A9}"/>
              </a:ext>
            </a:extLst>
          </p:cNvPr>
          <p:cNvSpPr txBox="1">
            <a:spLocks/>
          </p:cNvSpPr>
          <p:nvPr/>
        </p:nvSpPr>
        <p:spPr>
          <a:xfrm>
            <a:off x="693156" y="1964361"/>
            <a:ext cx="6073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Allocate the large chunk and increase as needed </a:t>
            </a:r>
          </a:p>
          <a:p>
            <a:endParaRPr lang="en-US" sz="2400"/>
          </a:p>
          <a:p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endParaRPr lang="en-US" sz="2400"/>
          </a:p>
          <a:p>
            <a:r>
              <a:rPr lang="en-US" sz="2400"/>
              <a:t>Deallocation do nothing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429BD1E-7EC3-6B4F-8A9B-AF3736F3A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45" y="2696373"/>
            <a:ext cx="4102100" cy="1358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D69F7B-D776-3744-8069-700F8020D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5" y="4989083"/>
            <a:ext cx="406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2"/>
            <a:ext cx="2660262" cy="13909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42197" cy="1325563"/>
          </a:xfrm>
        </p:spPr>
        <p:txBody>
          <a:bodyPr>
            <a:normAutofit/>
          </a:bodyPr>
          <a:lstStyle/>
          <a:p>
            <a:r>
              <a:rPr lang="en-US" sz="3800"/>
              <a:t>2. Simple</a:t>
            </a:r>
            <a:r>
              <a:rPr lang="en-US" sz="3800" baseline="0"/>
              <a:t> and fast allocator</a:t>
            </a:r>
            <a:endParaRPr lang="en-US" sz="3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558" y="1543316"/>
            <a:ext cx="2660262" cy="2310018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0E7C1-4A3D-9B44-B89B-5D008381331C}"/>
              </a:ext>
            </a:extLst>
          </p:cNvPr>
          <p:cNvSpPr/>
          <p:nvPr/>
        </p:nvSpPr>
        <p:spPr>
          <a:xfrm>
            <a:off x="7348163" y="61431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47554-C8C2-D24B-A9A0-DA2DDA47D95B}"/>
              </a:ext>
            </a:extLst>
          </p:cNvPr>
          <p:cNvSpPr/>
          <p:nvPr/>
        </p:nvSpPr>
        <p:spPr>
          <a:xfrm>
            <a:off x="7179024" y="2559517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0B5535-9CDF-FE4D-B141-30DCE84B8208}"/>
              </a:ext>
            </a:extLst>
          </p:cNvPr>
          <p:cNvSpPr/>
          <p:nvPr/>
        </p:nvSpPr>
        <p:spPr>
          <a:xfrm>
            <a:off x="7030747" y="1335169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8E713-885A-714F-B169-8788F87016E4}"/>
              </a:ext>
            </a:extLst>
          </p:cNvPr>
          <p:cNvSpPr/>
          <p:nvPr/>
        </p:nvSpPr>
        <p:spPr>
          <a:xfrm>
            <a:off x="7057957" y="3631962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5F40E-B536-8B4F-A260-6B0AAA5C7369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C3E61-E559-0446-96A9-9D61ED548130}"/>
              </a:ext>
            </a:extLst>
          </p:cNvPr>
          <p:cNvSpPr/>
          <p:nvPr/>
        </p:nvSpPr>
        <p:spPr>
          <a:xfrm>
            <a:off x="10720293" y="3684057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DF9623-675E-3845-AD75-FF3945235CDD}"/>
              </a:ext>
            </a:extLst>
          </p:cNvPr>
          <p:cNvSpPr/>
          <p:nvPr/>
        </p:nvSpPr>
        <p:spPr>
          <a:xfrm>
            <a:off x="10720293" y="0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30AB61-4485-D748-A8D9-B0F4343F1224}"/>
              </a:ext>
            </a:extLst>
          </p:cNvPr>
          <p:cNvGrpSpPr/>
          <p:nvPr/>
        </p:nvGrpSpPr>
        <p:grpSpPr>
          <a:xfrm>
            <a:off x="3819706" y="151009"/>
            <a:ext cx="3259847" cy="1200329"/>
            <a:chOff x="4263315" y="292254"/>
            <a:chExt cx="3259847" cy="1200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808061-A5C2-CB42-A9EF-781EF90F90F4}"/>
                </a:ext>
              </a:extLst>
            </p:cNvPr>
            <p:cNvSpPr txBox="1"/>
            <p:nvPr/>
          </p:nvSpPr>
          <p:spPr>
            <a:xfrm>
              <a:off x="4263315" y="292254"/>
              <a:ext cx="3259847" cy="120032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ptr1 = malloc(sz1);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ptr2 = malloc(sz2);</a:t>
              </a:r>
            </a:p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  <a:cs typeface="Consolas" panose="020B0609020204030204" pitchFamily="49" charset="0"/>
                </a:rPr>
                <a:t>free(ptr2);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ptr3 = malloc(sz3);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D3BF30-D850-AB47-844A-60C98F7847CD}"/>
                </a:ext>
              </a:extLst>
            </p:cNvPr>
            <p:cNvSpPr/>
            <p:nvPr/>
          </p:nvSpPr>
          <p:spPr>
            <a:xfrm>
              <a:off x="4324108" y="80402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/>
                <a:t>☞</a:t>
              </a:r>
              <a:endParaRPr lang="en-US" sz="2400" b="1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AD7776E-193F-6744-8833-046B890CE0B4}"/>
              </a:ext>
            </a:extLst>
          </p:cNvPr>
          <p:cNvSpPr/>
          <p:nvPr/>
        </p:nvSpPr>
        <p:spPr>
          <a:xfrm>
            <a:off x="7912074" y="1542675"/>
            <a:ext cx="2660262" cy="2310018"/>
          </a:xfrm>
          <a:prstGeom prst="rect">
            <a:avLst/>
          </a:prstGeom>
          <a:pattFill prst="wdDn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E172DD1-74F2-D848-80B4-671DBFCCFB64}"/>
              </a:ext>
            </a:extLst>
          </p:cNvPr>
          <p:cNvSpPr txBox="1">
            <a:spLocks/>
          </p:cNvSpPr>
          <p:nvPr/>
        </p:nvSpPr>
        <p:spPr>
          <a:xfrm>
            <a:off x="693156" y="1964361"/>
            <a:ext cx="6073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Allocate the large chunk and increase as needed </a:t>
            </a:r>
          </a:p>
          <a:p>
            <a:endParaRPr lang="en-US" sz="2400"/>
          </a:p>
          <a:p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endParaRPr lang="en-US" sz="2400"/>
          </a:p>
          <a:p>
            <a:r>
              <a:rPr lang="en-US" sz="2400"/>
              <a:t>Deallocation do nothing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9B48E93-2B30-BD46-ABDE-A627D9BD0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45" y="2696373"/>
            <a:ext cx="4102100" cy="1358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06ACA7C-6F98-7F4F-A84B-2329BA980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5" y="4989083"/>
            <a:ext cx="406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7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2"/>
            <a:ext cx="2660262" cy="13909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42197" cy="1325563"/>
          </a:xfrm>
        </p:spPr>
        <p:txBody>
          <a:bodyPr>
            <a:normAutofit/>
          </a:bodyPr>
          <a:lstStyle/>
          <a:p>
            <a:r>
              <a:rPr lang="en-US" sz="3800"/>
              <a:t>2. Simple</a:t>
            </a:r>
            <a:r>
              <a:rPr lang="en-US" sz="3800" baseline="0"/>
              <a:t> and fast allocator</a:t>
            </a:r>
            <a:endParaRPr lang="en-US" sz="3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558" y="1543316"/>
            <a:ext cx="2660262" cy="2310018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842BA-38BD-3845-84B2-C8EBD338ECED}"/>
              </a:ext>
            </a:extLst>
          </p:cNvPr>
          <p:cNvSpPr/>
          <p:nvPr/>
        </p:nvSpPr>
        <p:spPr>
          <a:xfrm>
            <a:off x="7833740" y="3853335"/>
            <a:ext cx="2660262" cy="158858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0E7C1-4A3D-9B44-B89B-5D008381331C}"/>
              </a:ext>
            </a:extLst>
          </p:cNvPr>
          <p:cNvSpPr/>
          <p:nvPr/>
        </p:nvSpPr>
        <p:spPr>
          <a:xfrm>
            <a:off x="7348163" y="61431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47554-C8C2-D24B-A9A0-DA2DDA47D95B}"/>
              </a:ext>
            </a:extLst>
          </p:cNvPr>
          <p:cNvSpPr/>
          <p:nvPr/>
        </p:nvSpPr>
        <p:spPr>
          <a:xfrm>
            <a:off x="7179024" y="2559517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5D90AC-8198-1A4E-8292-B6C7658EC8A2}"/>
              </a:ext>
            </a:extLst>
          </p:cNvPr>
          <p:cNvSpPr/>
          <p:nvPr/>
        </p:nvSpPr>
        <p:spPr>
          <a:xfrm>
            <a:off x="7290649" y="447834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0B5535-9CDF-FE4D-B141-30DCE84B8208}"/>
              </a:ext>
            </a:extLst>
          </p:cNvPr>
          <p:cNvSpPr/>
          <p:nvPr/>
        </p:nvSpPr>
        <p:spPr>
          <a:xfrm>
            <a:off x="7030747" y="1335169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8E713-885A-714F-B169-8788F87016E4}"/>
              </a:ext>
            </a:extLst>
          </p:cNvPr>
          <p:cNvSpPr/>
          <p:nvPr/>
        </p:nvSpPr>
        <p:spPr>
          <a:xfrm>
            <a:off x="7057957" y="3631962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5F40E-B536-8B4F-A260-6B0AAA5C7369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C3E61-E559-0446-96A9-9D61ED548130}"/>
              </a:ext>
            </a:extLst>
          </p:cNvPr>
          <p:cNvSpPr/>
          <p:nvPr/>
        </p:nvSpPr>
        <p:spPr>
          <a:xfrm>
            <a:off x="10720293" y="3684057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DF9623-675E-3845-AD75-FF3945235CDD}"/>
              </a:ext>
            </a:extLst>
          </p:cNvPr>
          <p:cNvSpPr/>
          <p:nvPr/>
        </p:nvSpPr>
        <p:spPr>
          <a:xfrm>
            <a:off x="10720293" y="0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30AB61-4485-D748-A8D9-B0F4343F1224}"/>
              </a:ext>
            </a:extLst>
          </p:cNvPr>
          <p:cNvGrpSpPr/>
          <p:nvPr/>
        </p:nvGrpSpPr>
        <p:grpSpPr>
          <a:xfrm>
            <a:off x="3819706" y="151009"/>
            <a:ext cx="3259847" cy="1285065"/>
            <a:chOff x="4263315" y="292254"/>
            <a:chExt cx="3259847" cy="12850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808061-A5C2-CB42-A9EF-781EF90F90F4}"/>
                </a:ext>
              </a:extLst>
            </p:cNvPr>
            <p:cNvSpPr txBox="1"/>
            <p:nvPr/>
          </p:nvSpPr>
          <p:spPr>
            <a:xfrm>
              <a:off x="4263315" y="292254"/>
              <a:ext cx="3259847" cy="120032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ptr1 = malloc(sz1);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ptr2 = malloc(sz2);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free(ptr2);</a:t>
              </a:r>
            </a:p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  <a:cs typeface="Consolas" panose="020B0609020204030204" pitchFamily="49" charset="0"/>
                </a:rPr>
                <a:t>ptr3 = malloc(sz3);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D3BF30-D850-AB47-844A-60C98F7847CD}"/>
                </a:ext>
              </a:extLst>
            </p:cNvPr>
            <p:cNvSpPr/>
            <p:nvPr/>
          </p:nvSpPr>
          <p:spPr>
            <a:xfrm>
              <a:off x="4324108" y="111565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/>
                <a:t>☞</a:t>
              </a:r>
              <a:endParaRPr lang="en-US" sz="2400" b="1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E8917C3-A6C8-074C-9B8D-87A1107EDFFB}"/>
              </a:ext>
            </a:extLst>
          </p:cNvPr>
          <p:cNvSpPr/>
          <p:nvPr/>
        </p:nvSpPr>
        <p:spPr>
          <a:xfrm>
            <a:off x="7138994" y="5257251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D7776E-193F-6744-8833-046B890CE0B4}"/>
              </a:ext>
            </a:extLst>
          </p:cNvPr>
          <p:cNvSpPr/>
          <p:nvPr/>
        </p:nvSpPr>
        <p:spPr>
          <a:xfrm>
            <a:off x="7912074" y="1542675"/>
            <a:ext cx="2660262" cy="2310018"/>
          </a:xfrm>
          <a:prstGeom prst="rect">
            <a:avLst/>
          </a:prstGeom>
          <a:pattFill prst="wdDn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261B4B4-CB96-9B4C-AA3A-1249B90EB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56" y="1964361"/>
            <a:ext cx="6073401" cy="4351338"/>
          </a:xfrm>
        </p:spPr>
        <p:txBody>
          <a:bodyPr>
            <a:normAutofit/>
          </a:bodyPr>
          <a:lstStyle/>
          <a:p>
            <a:r>
              <a:rPr lang="en-US" sz="2400"/>
              <a:t>Allocate the large chunk and increase as needed </a:t>
            </a:r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r>
              <a:rPr lang="en-US" sz="2400"/>
              <a:t>Deallocation do nothing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59A7786-E293-2048-8504-A57AD7F44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45" y="2696373"/>
            <a:ext cx="4102100" cy="1358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2399F0-C4B0-2444-9C67-08381ED32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5" y="4989083"/>
            <a:ext cx="406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E966-B98A-154C-BF20-1F2981F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152401"/>
            <a:ext cx="5831711" cy="1538288"/>
          </a:xfrm>
        </p:spPr>
        <p:txBody>
          <a:bodyPr>
            <a:noAutofit/>
          </a:bodyPr>
          <a:lstStyle/>
          <a:p>
            <a:r>
              <a:rPr lang="en-US" sz="3600"/>
              <a:t>2. Simple and Fast Allocator:</a:t>
            </a:r>
            <a:br>
              <a:rPr lang="en-US" sz="3600"/>
            </a:br>
            <a:r>
              <a:rPr lang="en-US" sz="3600"/>
              <a:t>Security Scoreboard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47553-AE85-274D-915E-B03E7A19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5831711" cy="3625443"/>
          </a:xfrm>
        </p:spPr>
        <p:txBody>
          <a:bodyPr/>
          <a:lstStyle/>
          <a:p>
            <a:r>
              <a:rPr lang="en-US"/>
              <a:t>Allocate the exact size</a:t>
            </a:r>
          </a:p>
          <a:p>
            <a:pPr lvl="1"/>
            <a:r>
              <a:rPr lang="en-US"/>
              <a:t>Internal fragmentation ++</a:t>
            </a:r>
          </a:p>
          <a:p>
            <a:r>
              <a:rPr lang="en-US"/>
              <a:t>Free just discard the chunk</a:t>
            </a:r>
          </a:p>
          <a:p>
            <a:pPr lvl="1"/>
            <a:r>
              <a:rPr lang="en-US"/>
              <a:t>External fragmentation –</a:t>
            </a:r>
          </a:p>
          <a:p>
            <a:endParaRPr lang="en-US"/>
          </a:p>
          <a:p>
            <a:r>
              <a:rPr lang="en-US"/>
              <a:t>No UAF, but can overflow to other chunk (object)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06EC86-41CD-E84E-ACC5-B5F0712A752A}"/>
              </a:ext>
            </a:extLst>
          </p:cNvPr>
          <p:cNvSpPr/>
          <p:nvPr/>
        </p:nvSpPr>
        <p:spPr>
          <a:xfrm>
            <a:off x="838200" y="5677883"/>
            <a:ext cx="6796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Improve memory space utilization!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7114F4-1655-3449-96C2-6B7A8AA17A8F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216418"/>
          <a:ext cx="5383785" cy="111252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1704721">
                  <a:extLst>
                    <a:ext uri="{9D8B030D-6E8A-4147-A177-3AD203B41FA5}">
                      <a16:colId xmlns:a16="http://schemas.microsoft.com/office/drawing/2014/main" val="395218770"/>
                    </a:ext>
                  </a:extLst>
                </a:gridCol>
                <a:gridCol w="1838643">
                  <a:extLst>
                    <a:ext uri="{9D8B030D-6E8A-4147-A177-3AD203B41FA5}">
                      <a16:colId xmlns:a16="http://schemas.microsoft.com/office/drawing/2014/main" val="1973853633"/>
                    </a:ext>
                  </a:extLst>
                </a:gridCol>
                <a:gridCol w="1840421">
                  <a:extLst>
                    <a:ext uri="{9D8B030D-6E8A-4147-A177-3AD203B41FA5}">
                      <a16:colId xmlns:a16="http://schemas.microsoft.com/office/drawing/2014/main" val="2843205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malloc(): ++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free(): +++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5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Fragmentation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External: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Internal: ++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59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Security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UAF: 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Overflow: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2301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AA1AA7F-F1EF-8949-A852-4272DC1E7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476" y="1690689"/>
            <a:ext cx="3191421" cy="48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3. Re-usable </a:t>
            </a:r>
            <a:br>
              <a:rPr lang="en-US" sz="3800"/>
            </a:br>
            <a:r>
              <a:rPr lang="en-US" sz="3800"/>
              <a:t>allocator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558" y="1230126"/>
            <a:ext cx="2660262" cy="2623208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842BA-38BD-3845-84B2-C8EBD338ECED}"/>
              </a:ext>
            </a:extLst>
          </p:cNvPr>
          <p:cNvSpPr/>
          <p:nvPr/>
        </p:nvSpPr>
        <p:spPr>
          <a:xfrm>
            <a:off x="7833740" y="3853335"/>
            <a:ext cx="2660262" cy="158858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D2AED-55E8-1249-8970-DB625376ED07}"/>
              </a:ext>
            </a:extLst>
          </p:cNvPr>
          <p:cNvSpPr txBox="1"/>
          <p:nvPr/>
        </p:nvSpPr>
        <p:spPr>
          <a:xfrm>
            <a:off x="3815320" y="183432"/>
            <a:ext cx="3259847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ptr1 = malloc(sz1);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ptr2 = malloc(sz2);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free(ptr2);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ptr3 = malloc(sz3);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474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105965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DBE8F4-22E1-4640-84E7-3B6F20BF221D}"/>
              </a:ext>
            </a:extLst>
          </p:cNvPr>
          <p:cNvSpPr/>
          <p:nvPr/>
        </p:nvSpPr>
        <p:spPr>
          <a:xfrm>
            <a:off x="10720293" y="3692975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-34235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4C499F-1A7E-874C-91F9-B20306D2EEB8}"/>
              </a:ext>
            </a:extLst>
          </p:cNvPr>
          <p:cNvSpPr/>
          <p:nvPr/>
        </p:nvSpPr>
        <p:spPr>
          <a:xfrm>
            <a:off x="7348163" y="61431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FDD9BE-C1D9-BD41-8862-B5F960800298}"/>
              </a:ext>
            </a:extLst>
          </p:cNvPr>
          <p:cNvSpPr/>
          <p:nvPr/>
        </p:nvSpPr>
        <p:spPr>
          <a:xfrm>
            <a:off x="7297906" y="2448354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382115-2EBE-D54A-B3CF-BA049AAB230C}"/>
              </a:ext>
            </a:extLst>
          </p:cNvPr>
          <p:cNvSpPr/>
          <p:nvPr/>
        </p:nvSpPr>
        <p:spPr>
          <a:xfrm>
            <a:off x="7294375" y="447834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EBE04-6AD9-664D-986F-AF0F1C83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40" y="1691903"/>
            <a:ext cx="3671710" cy="2261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132F56-AF65-BF42-9407-AA79A8319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75" y="4163061"/>
            <a:ext cx="3671710" cy="9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1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6AA5-141B-8349-9B62-4E9C645A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HEAP?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AABA-ECFF-9D41-A165-65171F123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 of memory created at runtime intended to allocate variables whose </a:t>
            </a:r>
            <a:r>
              <a:rPr lang="en-US" dirty="0">
                <a:solidFill>
                  <a:srgbClr val="C00000"/>
                </a:solidFill>
              </a:rPr>
              <a:t>size cannot be determined </a:t>
            </a:r>
            <a:r>
              <a:rPr lang="en-US" i="1" dirty="0"/>
              <a:t>at compile time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Oppose to stack variables</a:t>
            </a:r>
          </a:p>
          <a:p>
            <a:pPr lvl="1"/>
            <a:r>
              <a:rPr lang="en-US" dirty="0"/>
              <a:t>Dynamic by (to) its nature</a:t>
            </a:r>
          </a:p>
          <a:p>
            <a:endParaRPr lang="en-US" dirty="0"/>
          </a:p>
          <a:p>
            <a:r>
              <a:rPr lang="en-US" dirty="0"/>
              <a:t>Memory allocators</a:t>
            </a:r>
          </a:p>
          <a:p>
            <a:pPr lvl="1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ptmalloc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pthread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malloc):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glibc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/>
              <a:t>jemalloc</a:t>
            </a:r>
            <a:r>
              <a:rPr lang="en-US" dirty="0"/>
              <a:t>: FreeBSD and Firefox</a:t>
            </a:r>
          </a:p>
          <a:p>
            <a:pPr lvl="1"/>
            <a:r>
              <a:rPr lang="en-US" dirty="0" err="1"/>
              <a:t>tcmalloc</a:t>
            </a:r>
            <a:r>
              <a:rPr lang="en-US" dirty="0"/>
              <a:t>: google chrome</a:t>
            </a:r>
          </a:p>
          <a:p>
            <a:pPr lvl="1"/>
            <a:r>
              <a:rPr lang="en-US" dirty="0"/>
              <a:t>magazine malloc: IOS/OSX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DA8D5-43A8-1541-91D9-63391382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71FF7-D203-BE49-873C-462D4FD4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870143"/>
            <a:ext cx="5472957" cy="5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92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3. Re-usable </a:t>
            </a:r>
            <a:br>
              <a:rPr lang="en-US" sz="3800"/>
            </a:br>
            <a:r>
              <a:rPr lang="en-US" sz="3800"/>
              <a:t>allocator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558" y="1230126"/>
            <a:ext cx="2660262" cy="2623208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842BA-38BD-3845-84B2-C8EBD338ECED}"/>
              </a:ext>
            </a:extLst>
          </p:cNvPr>
          <p:cNvSpPr/>
          <p:nvPr/>
        </p:nvSpPr>
        <p:spPr>
          <a:xfrm>
            <a:off x="7833740" y="3853335"/>
            <a:ext cx="2660262" cy="158858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99" y="4428585"/>
            <a:ext cx="6395891" cy="1543342"/>
          </a:xfrm>
        </p:spPr>
        <p:txBody>
          <a:bodyPr>
            <a:noAutofit/>
          </a:bodyPr>
          <a:lstStyle/>
          <a:p>
            <a:r>
              <a:rPr lang="en-US" sz="2400"/>
              <a:t>Two implementation issues</a:t>
            </a:r>
          </a:p>
          <a:p>
            <a:r>
              <a:rPr lang="en-US" sz="2400"/>
              <a:t>Issue 1: How do we know the size of chunks?</a:t>
            </a:r>
          </a:p>
          <a:p>
            <a:pPr lvl="1"/>
            <a:r>
              <a:rPr lang="en-US" sz="1800"/>
              <a:t>For all chunks</a:t>
            </a:r>
          </a:p>
          <a:p>
            <a:r>
              <a:rPr lang="en-US" sz="2400"/>
              <a:t>Issue 2: How to iterate free-list?</a:t>
            </a:r>
          </a:p>
          <a:p>
            <a:pPr lvl="1"/>
            <a:r>
              <a:rPr lang="en-US" sz="1800"/>
              <a:t>Free chunks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105965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DBE8F4-22E1-4640-84E7-3B6F20BF221D}"/>
              </a:ext>
            </a:extLst>
          </p:cNvPr>
          <p:cNvSpPr/>
          <p:nvPr/>
        </p:nvSpPr>
        <p:spPr>
          <a:xfrm>
            <a:off x="10720293" y="3692975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-34235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16414-5F41-D845-B716-2205088C8B4E}"/>
              </a:ext>
            </a:extLst>
          </p:cNvPr>
          <p:cNvSpPr/>
          <p:nvPr/>
        </p:nvSpPr>
        <p:spPr>
          <a:xfrm>
            <a:off x="8375033" y="2417576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freed chunk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3FF37B-16FD-3F4B-83DF-F860F870B5E1}"/>
              </a:ext>
            </a:extLst>
          </p:cNvPr>
          <p:cNvSpPr/>
          <p:nvPr/>
        </p:nvSpPr>
        <p:spPr>
          <a:xfrm>
            <a:off x="7348163" y="61431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1A6156-A16D-9249-98B1-70E13386F0D2}"/>
              </a:ext>
            </a:extLst>
          </p:cNvPr>
          <p:cNvSpPr/>
          <p:nvPr/>
        </p:nvSpPr>
        <p:spPr>
          <a:xfrm>
            <a:off x="7297906" y="2448354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49D95E-68DD-8041-BC0A-A8EB6E9199FB}"/>
              </a:ext>
            </a:extLst>
          </p:cNvPr>
          <p:cNvSpPr/>
          <p:nvPr/>
        </p:nvSpPr>
        <p:spPr>
          <a:xfrm>
            <a:off x="7294375" y="447834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 sz="16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F75AF5-E110-1A4E-A021-5141E161C1D2}"/>
              </a:ext>
            </a:extLst>
          </p:cNvPr>
          <p:cNvGrpSpPr/>
          <p:nvPr/>
        </p:nvGrpSpPr>
        <p:grpSpPr>
          <a:xfrm>
            <a:off x="3457762" y="281252"/>
            <a:ext cx="2341276" cy="714151"/>
            <a:chOff x="3457762" y="281252"/>
            <a:chExt cx="2341276" cy="71415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1910B18-B740-434B-A128-32F19AEF71D6}"/>
                </a:ext>
              </a:extLst>
            </p:cNvPr>
            <p:cNvGrpSpPr/>
            <p:nvPr/>
          </p:nvGrpSpPr>
          <p:grpSpPr>
            <a:xfrm>
              <a:off x="3554510" y="675495"/>
              <a:ext cx="579923" cy="299336"/>
              <a:chOff x="3763799" y="386464"/>
              <a:chExt cx="579923" cy="29933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6B6DB71-A121-8442-95D4-6FC957C70BBA}"/>
                  </a:ext>
                </a:extLst>
              </p:cNvPr>
              <p:cNvGrpSpPr/>
              <p:nvPr/>
            </p:nvGrpSpPr>
            <p:grpSpPr>
              <a:xfrm>
                <a:off x="3763799" y="386464"/>
                <a:ext cx="579923" cy="299336"/>
                <a:chOff x="3763799" y="366528"/>
                <a:chExt cx="579923" cy="299336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2F690C0-AEA1-AB49-B1D9-BF38915BE133}"/>
                    </a:ext>
                  </a:extLst>
                </p:cNvPr>
                <p:cNvSpPr/>
                <p:nvPr/>
              </p:nvSpPr>
              <p:spPr>
                <a:xfrm>
                  <a:off x="3763799" y="366528"/>
                  <a:ext cx="579923" cy="2993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799C4B3-52B9-1647-A54B-D3C65C8BF3E8}"/>
                    </a:ext>
                  </a:extLst>
                </p:cNvPr>
                <p:cNvCxnSpPr/>
                <p:nvPr/>
              </p:nvCxnSpPr>
              <p:spPr>
                <a:xfrm>
                  <a:off x="3962400" y="366528"/>
                  <a:ext cx="0" cy="29625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C405B66-EFAE-0444-A138-D11FFA409BC3}"/>
                  </a:ext>
                </a:extLst>
              </p:cNvPr>
              <p:cNvSpPr/>
              <p:nvPr/>
            </p:nvSpPr>
            <p:spPr>
              <a:xfrm>
                <a:off x="3824851" y="52130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10236A9-1F75-AC45-9B5E-99A6685DD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034" y="664871"/>
              <a:ext cx="596900" cy="3175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4226B83-B711-D149-9F09-A794703D0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2138" y="664871"/>
              <a:ext cx="596900" cy="3175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16529B6-0643-9F47-90EA-959BD4975720}"/>
                </a:ext>
              </a:extLst>
            </p:cNvPr>
            <p:cNvSpPr/>
            <p:nvPr/>
          </p:nvSpPr>
          <p:spPr>
            <a:xfrm>
              <a:off x="3457762" y="281252"/>
              <a:ext cx="7734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Free-list</a:t>
              </a:r>
            </a:p>
          </p:txBody>
        </p:sp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F6564604-7D36-CC44-8C7D-AC1C9AFD03A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22324" y="572244"/>
              <a:ext cx="7540" cy="787012"/>
            </a:xfrm>
            <a:prstGeom prst="bentConnector3">
              <a:avLst>
                <a:gd name="adj1" fmla="val 3035584"/>
              </a:avLst>
            </a:prstGeom>
            <a:ln w="952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19C29AB0-9404-A84C-AFD6-DE0B3F3E47A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85536" y="598127"/>
              <a:ext cx="7540" cy="787012"/>
            </a:xfrm>
            <a:prstGeom prst="bentConnector3">
              <a:avLst>
                <a:gd name="adj1" fmla="val 2746844"/>
              </a:avLst>
            </a:prstGeom>
            <a:ln w="952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39BAB7-1DF6-6D45-8634-6BB09E8BB42B}"/>
              </a:ext>
            </a:extLst>
          </p:cNvPr>
          <p:cNvSpPr txBox="1"/>
          <p:nvPr/>
        </p:nvSpPr>
        <p:spPr>
          <a:xfrm>
            <a:off x="6810503" y="133420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?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4C4CA44B-4227-0145-94C9-53977137ACC4}"/>
              </a:ext>
            </a:extLst>
          </p:cNvPr>
          <p:cNvCxnSpPr>
            <a:cxnSpLocks/>
          </p:cNvCxnSpPr>
          <p:nvPr/>
        </p:nvCxnSpPr>
        <p:spPr>
          <a:xfrm>
            <a:off x="5388557" y="990600"/>
            <a:ext cx="2477450" cy="761519"/>
          </a:xfrm>
          <a:prstGeom prst="bentConnector3">
            <a:avLst>
              <a:gd name="adj1" fmla="val -38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700850B-8639-224D-AB0F-33C2076712F8}"/>
              </a:ext>
            </a:extLst>
          </p:cNvPr>
          <p:cNvSpPr/>
          <p:nvPr/>
        </p:nvSpPr>
        <p:spPr>
          <a:xfrm>
            <a:off x="3296616" y="6182504"/>
            <a:ext cx="38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Use In-lined metadata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571F891-E9CB-1144-BC72-BE96156D2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84" y="1551008"/>
            <a:ext cx="4330700" cy="266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25EBDE-6E0F-964A-843C-D16AA57AF8B5}"/>
              </a:ext>
            </a:extLst>
          </p:cNvPr>
          <p:cNvSpPr/>
          <p:nvPr/>
        </p:nvSpPr>
        <p:spPr>
          <a:xfrm>
            <a:off x="1991563" y="2027774"/>
            <a:ext cx="2428037" cy="51362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82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3. Re-usable </a:t>
            </a:r>
            <a:br>
              <a:rPr lang="en-US" sz="3800"/>
            </a:br>
            <a:r>
              <a:rPr lang="en-US" sz="3800"/>
              <a:t>allocator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558" y="1230126"/>
            <a:ext cx="2660262" cy="2623208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842BA-38BD-3845-84B2-C8EBD338ECED}"/>
              </a:ext>
            </a:extLst>
          </p:cNvPr>
          <p:cNvSpPr/>
          <p:nvPr/>
        </p:nvSpPr>
        <p:spPr>
          <a:xfrm>
            <a:off x="7833740" y="3853335"/>
            <a:ext cx="2660262" cy="1588582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0E7C1-4A3D-9B44-B89B-5D008381331C}"/>
              </a:ext>
            </a:extLst>
          </p:cNvPr>
          <p:cNvSpPr/>
          <p:nvPr/>
        </p:nvSpPr>
        <p:spPr>
          <a:xfrm>
            <a:off x="8883093" y="121333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47554-C8C2-D24B-A9A0-DA2DDA47D95B}"/>
              </a:ext>
            </a:extLst>
          </p:cNvPr>
          <p:cNvSpPr/>
          <p:nvPr/>
        </p:nvSpPr>
        <p:spPr>
          <a:xfrm>
            <a:off x="8931881" y="1203625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5D90AC-8198-1A4E-8292-B6C7658EC8A2}"/>
              </a:ext>
            </a:extLst>
          </p:cNvPr>
          <p:cNvSpPr/>
          <p:nvPr/>
        </p:nvSpPr>
        <p:spPr>
          <a:xfrm>
            <a:off x="8915400" y="3827414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3613"/>
            <a:ext cx="6064740" cy="1403350"/>
          </a:xfrm>
        </p:spPr>
        <p:txBody>
          <a:bodyPr>
            <a:normAutofit/>
          </a:bodyPr>
          <a:lstStyle/>
          <a:p>
            <a:r>
              <a:rPr lang="en-US"/>
              <a:t>Prepend “size” of each chunk</a:t>
            </a:r>
          </a:p>
          <a:p>
            <a:pPr lvl="1"/>
            <a:r>
              <a:rPr lang="en-US"/>
              <a:t>For both allocated and free chunks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2EC195-08DE-B047-B94A-48C2D880816C}"/>
              </a:ext>
            </a:extLst>
          </p:cNvPr>
          <p:cNvCxnSpPr>
            <a:cxnSpLocks/>
          </p:cNvCxnSpPr>
          <p:nvPr/>
        </p:nvCxnSpPr>
        <p:spPr>
          <a:xfrm>
            <a:off x="7848277" y="4140048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DBE8F4-22E1-4640-84E7-3B6F20BF221D}"/>
              </a:ext>
            </a:extLst>
          </p:cNvPr>
          <p:cNvSpPr/>
          <p:nvPr/>
        </p:nvSpPr>
        <p:spPr>
          <a:xfrm>
            <a:off x="10720293" y="397077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4E3426-4AF7-2447-ACCD-FC6EC5E30BFE}"/>
              </a:ext>
            </a:extLst>
          </p:cNvPr>
          <p:cNvSpPr/>
          <p:nvPr/>
        </p:nvSpPr>
        <p:spPr>
          <a:xfrm rot="16200000">
            <a:off x="7342296" y="2513017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773194-EB74-EF4E-885F-0EAE7F2F1D01}"/>
              </a:ext>
            </a:extLst>
          </p:cNvPr>
          <p:cNvSpPr/>
          <p:nvPr/>
        </p:nvSpPr>
        <p:spPr>
          <a:xfrm rot="16200000">
            <a:off x="7299193" y="4598110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69BF6B-95C8-594B-8D85-C377D8D7A46F}"/>
              </a:ext>
            </a:extLst>
          </p:cNvPr>
          <p:cNvCxnSpPr>
            <a:cxnSpLocks/>
          </p:cNvCxnSpPr>
          <p:nvPr/>
        </p:nvCxnSpPr>
        <p:spPr>
          <a:xfrm>
            <a:off x="7848600" y="3810000"/>
            <a:ext cx="26673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2BC4CAB-A403-2640-B774-4ADA7F9EF7B1}"/>
              </a:ext>
            </a:extLst>
          </p:cNvPr>
          <p:cNvGrpSpPr/>
          <p:nvPr/>
        </p:nvGrpSpPr>
        <p:grpSpPr>
          <a:xfrm>
            <a:off x="3457762" y="281252"/>
            <a:ext cx="2341276" cy="714151"/>
            <a:chOff x="3457762" y="281252"/>
            <a:chExt cx="2341276" cy="7141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17813FB-D9FC-344B-A553-A48BA073078E}"/>
                </a:ext>
              </a:extLst>
            </p:cNvPr>
            <p:cNvGrpSpPr/>
            <p:nvPr/>
          </p:nvGrpSpPr>
          <p:grpSpPr>
            <a:xfrm>
              <a:off x="3554510" y="675495"/>
              <a:ext cx="579923" cy="299336"/>
              <a:chOff x="3763799" y="386464"/>
              <a:chExt cx="579923" cy="2993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C35F2A4-F61A-AE46-AD06-EA67B07BC622}"/>
                  </a:ext>
                </a:extLst>
              </p:cNvPr>
              <p:cNvGrpSpPr/>
              <p:nvPr/>
            </p:nvGrpSpPr>
            <p:grpSpPr>
              <a:xfrm>
                <a:off x="3763799" y="386464"/>
                <a:ext cx="579923" cy="299336"/>
                <a:chOff x="3763799" y="366528"/>
                <a:chExt cx="579923" cy="299336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434B8B9-72C3-2546-A312-7B6646A98B34}"/>
                    </a:ext>
                  </a:extLst>
                </p:cNvPr>
                <p:cNvSpPr/>
                <p:nvPr/>
              </p:nvSpPr>
              <p:spPr>
                <a:xfrm>
                  <a:off x="3763799" y="366528"/>
                  <a:ext cx="579923" cy="2993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C2A15C0-C7FB-4446-8CB1-E21A0545CCE0}"/>
                    </a:ext>
                  </a:extLst>
                </p:cNvPr>
                <p:cNvCxnSpPr/>
                <p:nvPr/>
              </p:nvCxnSpPr>
              <p:spPr>
                <a:xfrm>
                  <a:off x="3962400" y="366528"/>
                  <a:ext cx="0" cy="29625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CDC9DBF-1EF7-AF4B-8713-19577ECFD8EE}"/>
                  </a:ext>
                </a:extLst>
              </p:cNvPr>
              <p:cNvSpPr/>
              <p:nvPr/>
            </p:nvSpPr>
            <p:spPr>
              <a:xfrm>
                <a:off x="3824851" y="52130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C1BA069-64A2-3E4D-A05F-E46C99419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034" y="664871"/>
              <a:ext cx="596900" cy="3175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4DE6C2D-6294-9746-8945-4CE07F587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2138" y="664871"/>
              <a:ext cx="596900" cy="3175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495D5D-9F95-FD4C-A040-A6A348C1A8C7}"/>
                </a:ext>
              </a:extLst>
            </p:cNvPr>
            <p:cNvSpPr/>
            <p:nvPr/>
          </p:nvSpPr>
          <p:spPr>
            <a:xfrm>
              <a:off x="3457762" y="281252"/>
              <a:ext cx="7734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Free-list</a:t>
              </a:r>
            </a:p>
          </p:txBody>
        </p:sp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3B5CA281-B3CB-DC49-9833-0218B42751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22324" y="572244"/>
              <a:ext cx="7540" cy="787012"/>
            </a:xfrm>
            <a:prstGeom prst="bentConnector3">
              <a:avLst>
                <a:gd name="adj1" fmla="val 3035584"/>
              </a:avLst>
            </a:prstGeom>
            <a:ln w="952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>
              <a:extLst>
                <a:ext uri="{FF2B5EF4-FFF2-40B4-BE49-F238E27FC236}">
                  <a16:creationId xmlns:a16="http://schemas.microsoft.com/office/drawing/2014/main" id="{9160356D-B5CC-3542-934C-56E5F771C54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85536" y="598127"/>
              <a:ext cx="7540" cy="787012"/>
            </a:xfrm>
            <a:prstGeom prst="bentConnector3">
              <a:avLst>
                <a:gd name="adj1" fmla="val 2746844"/>
              </a:avLst>
            </a:prstGeom>
            <a:ln w="952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B8DC47F0-2B49-EE47-AF12-9A8BAC11D76C}"/>
              </a:ext>
            </a:extLst>
          </p:cNvPr>
          <p:cNvCxnSpPr>
            <a:cxnSpLocks/>
          </p:cNvCxnSpPr>
          <p:nvPr/>
        </p:nvCxnSpPr>
        <p:spPr>
          <a:xfrm>
            <a:off x="5388557" y="990600"/>
            <a:ext cx="2477450" cy="761519"/>
          </a:xfrm>
          <a:prstGeom prst="bentConnector3">
            <a:avLst>
              <a:gd name="adj1" fmla="val -38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C0B78975-6081-934E-B4FD-F35283644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84" y="1551008"/>
            <a:ext cx="4330700" cy="2667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1AB5605-C99D-6B41-B331-CF60CA1F2688}"/>
              </a:ext>
            </a:extLst>
          </p:cNvPr>
          <p:cNvSpPr/>
          <p:nvPr/>
        </p:nvSpPr>
        <p:spPr>
          <a:xfrm>
            <a:off x="1991563" y="2027774"/>
            <a:ext cx="2428037" cy="51362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93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82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3. Re-usable </a:t>
            </a:r>
            <a:br>
              <a:rPr lang="en-US" sz="3800"/>
            </a:br>
            <a:r>
              <a:rPr lang="en-US" sz="3800"/>
              <a:t>allocator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558" y="1230126"/>
            <a:ext cx="2660262" cy="2623208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842BA-38BD-3845-84B2-C8EBD338ECED}"/>
              </a:ext>
            </a:extLst>
          </p:cNvPr>
          <p:cNvSpPr/>
          <p:nvPr/>
        </p:nvSpPr>
        <p:spPr>
          <a:xfrm>
            <a:off x="7833740" y="3853335"/>
            <a:ext cx="2660262" cy="1588582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0E7C1-4A3D-9B44-B89B-5D008381331C}"/>
              </a:ext>
            </a:extLst>
          </p:cNvPr>
          <p:cNvSpPr/>
          <p:nvPr/>
        </p:nvSpPr>
        <p:spPr>
          <a:xfrm>
            <a:off x="8883093" y="121333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47554-C8C2-D24B-A9A0-DA2DDA47D95B}"/>
              </a:ext>
            </a:extLst>
          </p:cNvPr>
          <p:cNvSpPr/>
          <p:nvPr/>
        </p:nvSpPr>
        <p:spPr>
          <a:xfrm>
            <a:off x="8931881" y="1203625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5D90AC-8198-1A4E-8292-B6C7658EC8A2}"/>
              </a:ext>
            </a:extLst>
          </p:cNvPr>
          <p:cNvSpPr/>
          <p:nvPr/>
        </p:nvSpPr>
        <p:spPr>
          <a:xfrm>
            <a:off x="8915400" y="3827414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4740" cy="3161504"/>
          </a:xfrm>
        </p:spPr>
        <p:txBody>
          <a:bodyPr/>
          <a:lstStyle/>
          <a:p>
            <a:r>
              <a:rPr lang="en-US"/>
              <a:t>append() </a:t>
            </a:r>
            <a:r>
              <a:rPr lang="ko-KR" altLang="en-US"/>
              <a:t> </a:t>
            </a:r>
            <a:r>
              <a:rPr lang="en-US" altLang="ko-KR" err="1"/>
              <a:t>inlines</a:t>
            </a:r>
            <a:r>
              <a:rPr lang="en-US" altLang="ko-KR"/>
              <a:t> </a:t>
            </a:r>
            <a:r>
              <a:rPr lang="en-US"/>
              <a:t>link field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2EC195-08DE-B047-B94A-48C2D880816C}"/>
              </a:ext>
            </a:extLst>
          </p:cNvPr>
          <p:cNvCxnSpPr>
            <a:cxnSpLocks/>
          </p:cNvCxnSpPr>
          <p:nvPr/>
        </p:nvCxnSpPr>
        <p:spPr>
          <a:xfrm>
            <a:off x="7848277" y="4140048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DBE8F4-22E1-4640-84E7-3B6F20BF221D}"/>
              </a:ext>
            </a:extLst>
          </p:cNvPr>
          <p:cNvSpPr/>
          <p:nvPr/>
        </p:nvSpPr>
        <p:spPr>
          <a:xfrm>
            <a:off x="10720293" y="397077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4E3426-4AF7-2447-ACCD-FC6EC5E30BFE}"/>
              </a:ext>
            </a:extLst>
          </p:cNvPr>
          <p:cNvSpPr/>
          <p:nvPr/>
        </p:nvSpPr>
        <p:spPr>
          <a:xfrm rot="16200000">
            <a:off x="7342296" y="2513017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773194-EB74-EF4E-885F-0EAE7F2F1D01}"/>
              </a:ext>
            </a:extLst>
          </p:cNvPr>
          <p:cNvSpPr/>
          <p:nvPr/>
        </p:nvSpPr>
        <p:spPr>
          <a:xfrm rot="16200000">
            <a:off x="7299193" y="4598110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69BF6B-95C8-594B-8D85-C377D8D7A46F}"/>
              </a:ext>
            </a:extLst>
          </p:cNvPr>
          <p:cNvCxnSpPr>
            <a:cxnSpLocks/>
          </p:cNvCxnSpPr>
          <p:nvPr/>
        </p:nvCxnSpPr>
        <p:spPr>
          <a:xfrm>
            <a:off x="7848600" y="3810000"/>
            <a:ext cx="26673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80D3DC4-FC5B-E24F-8E1A-592C2D09E2C5}"/>
              </a:ext>
            </a:extLst>
          </p:cNvPr>
          <p:cNvSpPr/>
          <p:nvPr/>
        </p:nvSpPr>
        <p:spPr>
          <a:xfrm>
            <a:off x="7866007" y="4146596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71CD07-2146-BB40-9FC4-99B5384E476C}"/>
              </a:ext>
            </a:extLst>
          </p:cNvPr>
          <p:cNvSpPr/>
          <p:nvPr/>
        </p:nvSpPr>
        <p:spPr>
          <a:xfrm>
            <a:off x="7866007" y="1589390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BC4CAB-A403-2640-B774-4ADA7F9EF7B1}"/>
              </a:ext>
            </a:extLst>
          </p:cNvPr>
          <p:cNvGrpSpPr/>
          <p:nvPr/>
        </p:nvGrpSpPr>
        <p:grpSpPr>
          <a:xfrm>
            <a:off x="3457762" y="281252"/>
            <a:ext cx="2341276" cy="714151"/>
            <a:chOff x="3457762" y="281252"/>
            <a:chExt cx="2341276" cy="7141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17813FB-D9FC-344B-A553-A48BA073078E}"/>
                </a:ext>
              </a:extLst>
            </p:cNvPr>
            <p:cNvGrpSpPr/>
            <p:nvPr/>
          </p:nvGrpSpPr>
          <p:grpSpPr>
            <a:xfrm>
              <a:off x="3554510" y="675495"/>
              <a:ext cx="579923" cy="299336"/>
              <a:chOff x="3763799" y="386464"/>
              <a:chExt cx="579923" cy="2993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C35F2A4-F61A-AE46-AD06-EA67B07BC622}"/>
                  </a:ext>
                </a:extLst>
              </p:cNvPr>
              <p:cNvGrpSpPr/>
              <p:nvPr/>
            </p:nvGrpSpPr>
            <p:grpSpPr>
              <a:xfrm>
                <a:off x="3763799" y="386464"/>
                <a:ext cx="579923" cy="299336"/>
                <a:chOff x="3763799" y="366528"/>
                <a:chExt cx="579923" cy="299336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434B8B9-72C3-2546-A312-7B6646A98B34}"/>
                    </a:ext>
                  </a:extLst>
                </p:cNvPr>
                <p:cNvSpPr/>
                <p:nvPr/>
              </p:nvSpPr>
              <p:spPr>
                <a:xfrm>
                  <a:off x="3763799" y="366528"/>
                  <a:ext cx="579923" cy="2993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C2A15C0-C7FB-4446-8CB1-E21A0545CCE0}"/>
                    </a:ext>
                  </a:extLst>
                </p:cNvPr>
                <p:cNvCxnSpPr/>
                <p:nvPr/>
              </p:nvCxnSpPr>
              <p:spPr>
                <a:xfrm>
                  <a:off x="3962400" y="366528"/>
                  <a:ext cx="0" cy="29625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CDC9DBF-1EF7-AF4B-8713-19577ECFD8EE}"/>
                  </a:ext>
                </a:extLst>
              </p:cNvPr>
              <p:cNvSpPr/>
              <p:nvPr/>
            </p:nvSpPr>
            <p:spPr>
              <a:xfrm>
                <a:off x="3824851" y="52130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C1BA069-64A2-3E4D-A05F-E46C99419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034" y="664871"/>
              <a:ext cx="596900" cy="3175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4DE6C2D-6294-9746-8945-4CE07F587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2138" y="664871"/>
              <a:ext cx="596900" cy="3175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495D5D-9F95-FD4C-A040-A6A348C1A8C7}"/>
                </a:ext>
              </a:extLst>
            </p:cNvPr>
            <p:cNvSpPr/>
            <p:nvPr/>
          </p:nvSpPr>
          <p:spPr>
            <a:xfrm>
              <a:off x="3457762" y="281252"/>
              <a:ext cx="7734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Free-list</a:t>
              </a:r>
            </a:p>
          </p:txBody>
        </p:sp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3B5CA281-B3CB-DC49-9833-0218B42751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22324" y="572244"/>
              <a:ext cx="7540" cy="787012"/>
            </a:xfrm>
            <a:prstGeom prst="bentConnector3">
              <a:avLst>
                <a:gd name="adj1" fmla="val 3035584"/>
              </a:avLst>
            </a:prstGeom>
            <a:ln w="952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>
              <a:extLst>
                <a:ext uri="{FF2B5EF4-FFF2-40B4-BE49-F238E27FC236}">
                  <a16:creationId xmlns:a16="http://schemas.microsoft.com/office/drawing/2014/main" id="{9160356D-B5CC-3542-934C-56E5F771C54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85536" y="598127"/>
              <a:ext cx="7540" cy="787012"/>
            </a:xfrm>
            <a:prstGeom prst="bentConnector3">
              <a:avLst>
                <a:gd name="adj1" fmla="val 2746844"/>
              </a:avLst>
            </a:prstGeom>
            <a:ln w="952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B8DC47F0-2B49-EE47-AF12-9A8BAC11D76C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388557" y="990600"/>
            <a:ext cx="2477450" cy="761519"/>
          </a:xfrm>
          <a:prstGeom prst="bentConnector3">
            <a:avLst>
              <a:gd name="adj1" fmla="val -38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rc 92">
            <a:extLst>
              <a:ext uri="{FF2B5EF4-FFF2-40B4-BE49-F238E27FC236}">
                <a16:creationId xmlns:a16="http://schemas.microsoft.com/office/drawing/2014/main" id="{D01D0AD0-B3E5-9A42-9576-CA037C723054}"/>
              </a:ext>
            </a:extLst>
          </p:cNvPr>
          <p:cNvSpPr/>
          <p:nvPr/>
        </p:nvSpPr>
        <p:spPr>
          <a:xfrm rot="7738260" flipH="1">
            <a:off x="7508904" y="1789584"/>
            <a:ext cx="3767712" cy="3126835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4B5F009-5464-854D-85DE-9D766B183137}"/>
              </a:ext>
            </a:extLst>
          </p:cNvPr>
          <p:cNvSpPr/>
          <p:nvPr/>
        </p:nvSpPr>
        <p:spPr>
          <a:xfrm>
            <a:off x="10271192" y="1717430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898F86D-2E08-4141-A4A3-F92723A1CB72}"/>
              </a:ext>
            </a:extLst>
          </p:cNvPr>
          <p:cNvSpPr/>
          <p:nvPr/>
        </p:nvSpPr>
        <p:spPr>
          <a:xfrm>
            <a:off x="10269905" y="4244573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2ADAF3-68C8-494E-91D7-88D2AB3213F2}"/>
              </a:ext>
            </a:extLst>
          </p:cNvPr>
          <p:cNvSpPr/>
          <p:nvPr/>
        </p:nvSpPr>
        <p:spPr>
          <a:xfrm>
            <a:off x="714693" y="5258392"/>
            <a:ext cx="5893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Free-list can be arbitrarily length</a:t>
            </a:r>
            <a:r>
              <a:rPr lang="ko-KR" altLang="en-US"/>
              <a:t> </a:t>
            </a:r>
            <a:r>
              <a:rPr lang="en-US" altLang="ko-KR">
                <a:sym typeface="Wingdings" pitchFamily="2" charset="2"/>
              </a:rPr>
              <a:t></a:t>
            </a:r>
            <a:r>
              <a:rPr lang="ko-KR" altLang="en-US">
                <a:sym typeface="Wingdings" pitchFamily="2" charset="2"/>
              </a:rPr>
              <a:t> </a:t>
            </a:r>
            <a:r>
              <a:rPr lang="en-US" altLang="ko-KR">
                <a:sym typeface="Wingdings" pitchFamily="2" charset="2"/>
              </a:rPr>
              <a:t>malloc() overhead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The length is unbounded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191042-9574-2D4E-AC94-2E5FD8A99286}"/>
              </a:ext>
            </a:extLst>
          </p:cNvPr>
          <p:cNvSpPr/>
          <p:nvPr/>
        </p:nvSpPr>
        <p:spPr>
          <a:xfrm>
            <a:off x="678732" y="6008538"/>
            <a:ext cx="6796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Improve malloc() performance!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CC08F7A-DCE6-B841-A9A5-AFDE13879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12" y="2451996"/>
            <a:ext cx="4368800" cy="10922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9B036D-37F2-734D-AA91-8432608542AD}"/>
              </a:ext>
            </a:extLst>
          </p:cNvPr>
          <p:cNvSpPr/>
          <p:nvPr/>
        </p:nvSpPr>
        <p:spPr>
          <a:xfrm>
            <a:off x="2030855" y="2869324"/>
            <a:ext cx="2428037" cy="26085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82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3. Re-usable </a:t>
            </a:r>
            <a:br>
              <a:rPr lang="en-US" sz="3800"/>
            </a:br>
            <a:r>
              <a:rPr lang="en-US" sz="3800"/>
              <a:t>allocator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55558" y="1230126"/>
            <a:ext cx="2660262" cy="2623208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842BA-38BD-3845-84B2-C8EBD338ECED}"/>
              </a:ext>
            </a:extLst>
          </p:cNvPr>
          <p:cNvSpPr/>
          <p:nvPr/>
        </p:nvSpPr>
        <p:spPr>
          <a:xfrm>
            <a:off x="7833740" y="3853335"/>
            <a:ext cx="2660262" cy="1588582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0E7C1-4A3D-9B44-B89B-5D008381331C}"/>
              </a:ext>
            </a:extLst>
          </p:cNvPr>
          <p:cNvSpPr/>
          <p:nvPr/>
        </p:nvSpPr>
        <p:spPr>
          <a:xfrm>
            <a:off x="8883093" y="121333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47554-C8C2-D24B-A9A0-DA2DDA47D95B}"/>
              </a:ext>
            </a:extLst>
          </p:cNvPr>
          <p:cNvSpPr/>
          <p:nvPr/>
        </p:nvSpPr>
        <p:spPr>
          <a:xfrm>
            <a:off x="8931881" y="1203625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5D90AC-8198-1A4E-8292-B6C7658EC8A2}"/>
              </a:ext>
            </a:extLst>
          </p:cNvPr>
          <p:cNvSpPr/>
          <p:nvPr/>
        </p:nvSpPr>
        <p:spPr>
          <a:xfrm>
            <a:off x="8915400" y="3827414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2EC195-08DE-B047-B94A-48C2D880816C}"/>
              </a:ext>
            </a:extLst>
          </p:cNvPr>
          <p:cNvCxnSpPr>
            <a:cxnSpLocks/>
          </p:cNvCxnSpPr>
          <p:nvPr/>
        </p:nvCxnSpPr>
        <p:spPr>
          <a:xfrm>
            <a:off x="7848277" y="4140048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DBE8F4-22E1-4640-84E7-3B6F20BF221D}"/>
              </a:ext>
            </a:extLst>
          </p:cNvPr>
          <p:cNvSpPr/>
          <p:nvPr/>
        </p:nvSpPr>
        <p:spPr>
          <a:xfrm>
            <a:off x="10720293" y="397077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4E3426-4AF7-2447-ACCD-FC6EC5E30BFE}"/>
              </a:ext>
            </a:extLst>
          </p:cNvPr>
          <p:cNvSpPr/>
          <p:nvPr/>
        </p:nvSpPr>
        <p:spPr>
          <a:xfrm rot="16200000">
            <a:off x="7342296" y="2513017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773194-EB74-EF4E-885F-0EAE7F2F1D01}"/>
              </a:ext>
            </a:extLst>
          </p:cNvPr>
          <p:cNvSpPr/>
          <p:nvPr/>
        </p:nvSpPr>
        <p:spPr>
          <a:xfrm rot="16200000">
            <a:off x="7299193" y="4598110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69BF6B-95C8-594B-8D85-C377D8D7A46F}"/>
              </a:ext>
            </a:extLst>
          </p:cNvPr>
          <p:cNvCxnSpPr>
            <a:cxnSpLocks/>
          </p:cNvCxnSpPr>
          <p:nvPr/>
        </p:nvCxnSpPr>
        <p:spPr>
          <a:xfrm>
            <a:off x="7848600" y="3810000"/>
            <a:ext cx="26673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80D3DC4-FC5B-E24F-8E1A-592C2D09E2C5}"/>
              </a:ext>
            </a:extLst>
          </p:cNvPr>
          <p:cNvSpPr/>
          <p:nvPr/>
        </p:nvSpPr>
        <p:spPr>
          <a:xfrm>
            <a:off x="7866007" y="4146596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71CD07-2146-BB40-9FC4-99B5384E476C}"/>
              </a:ext>
            </a:extLst>
          </p:cNvPr>
          <p:cNvSpPr/>
          <p:nvPr/>
        </p:nvSpPr>
        <p:spPr>
          <a:xfrm>
            <a:off x="7866007" y="1589390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BC4CAB-A403-2640-B774-4ADA7F9EF7B1}"/>
              </a:ext>
            </a:extLst>
          </p:cNvPr>
          <p:cNvGrpSpPr/>
          <p:nvPr/>
        </p:nvGrpSpPr>
        <p:grpSpPr>
          <a:xfrm>
            <a:off x="3457762" y="281252"/>
            <a:ext cx="2341276" cy="714151"/>
            <a:chOff x="3457762" y="281252"/>
            <a:chExt cx="2341276" cy="7141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17813FB-D9FC-344B-A553-A48BA073078E}"/>
                </a:ext>
              </a:extLst>
            </p:cNvPr>
            <p:cNvGrpSpPr/>
            <p:nvPr/>
          </p:nvGrpSpPr>
          <p:grpSpPr>
            <a:xfrm>
              <a:off x="3554510" y="675495"/>
              <a:ext cx="579923" cy="299336"/>
              <a:chOff x="3763799" y="386464"/>
              <a:chExt cx="579923" cy="2993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C35F2A4-F61A-AE46-AD06-EA67B07BC622}"/>
                  </a:ext>
                </a:extLst>
              </p:cNvPr>
              <p:cNvGrpSpPr/>
              <p:nvPr/>
            </p:nvGrpSpPr>
            <p:grpSpPr>
              <a:xfrm>
                <a:off x="3763799" y="386464"/>
                <a:ext cx="579923" cy="299336"/>
                <a:chOff x="3763799" y="366528"/>
                <a:chExt cx="579923" cy="299336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434B8B9-72C3-2546-A312-7B6646A98B34}"/>
                    </a:ext>
                  </a:extLst>
                </p:cNvPr>
                <p:cNvSpPr/>
                <p:nvPr/>
              </p:nvSpPr>
              <p:spPr>
                <a:xfrm>
                  <a:off x="3763799" y="366528"/>
                  <a:ext cx="579923" cy="2993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C2A15C0-C7FB-4446-8CB1-E21A0545CCE0}"/>
                    </a:ext>
                  </a:extLst>
                </p:cNvPr>
                <p:cNvCxnSpPr/>
                <p:nvPr/>
              </p:nvCxnSpPr>
              <p:spPr>
                <a:xfrm>
                  <a:off x="3962400" y="366528"/>
                  <a:ext cx="0" cy="29625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CDC9DBF-1EF7-AF4B-8713-19577ECFD8EE}"/>
                  </a:ext>
                </a:extLst>
              </p:cNvPr>
              <p:cNvSpPr/>
              <p:nvPr/>
            </p:nvSpPr>
            <p:spPr>
              <a:xfrm>
                <a:off x="3824851" y="52130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C1BA069-64A2-3E4D-A05F-E46C99419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034" y="664871"/>
              <a:ext cx="596900" cy="3175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4DE6C2D-6294-9746-8945-4CE07F587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2138" y="664871"/>
              <a:ext cx="596900" cy="3175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495D5D-9F95-FD4C-A040-A6A348C1A8C7}"/>
                </a:ext>
              </a:extLst>
            </p:cNvPr>
            <p:cNvSpPr/>
            <p:nvPr/>
          </p:nvSpPr>
          <p:spPr>
            <a:xfrm>
              <a:off x="3457762" y="281252"/>
              <a:ext cx="7734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Free-list</a:t>
              </a:r>
            </a:p>
          </p:txBody>
        </p:sp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3B5CA281-B3CB-DC49-9833-0218B42751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22324" y="572244"/>
              <a:ext cx="7540" cy="787012"/>
            </a:xfrm>
            <a:prstGeom prst="bentConnector3">
              <a:avLst>
                <a:gd name="adj1" fmla="val 3035584"/>
              </a:avLst>
            </a:prstGeom>
            <a:ln w="952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>
              <a:extLst>
                <a:ext uri="{FF2B5EF4-FFF2-40B4-BE49-F238E27FC236}">
                  <a16:creationId xmlns:a16="http://schemas.microsoft.com/office/drawing/2014/main" id="{9160356D-B5CC-3542-934C-56E5F771C54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85536" y="598127"/>
              <a:ext cx="7540" cy="787012"/>
            </a:xfrm>
            <a:prstGeom prst="bentConnector3">
              <a:avLst>
                <a:gd name="adj1" fmla="val 2746844"/>
              </a:avLst>
            </a:prstGeom>
            <a:ln w="952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B8DC47F0-2B49-EE47-AF12-9A8BAC11D76C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388557" y="990600"/>
            <a:ext cx="2477450" cy="761519"/>
          </a:xfrm>
          <a:prstGeom prst="bentConnector3">
            <a:avLst>
              <a:gd name="adj1" fmla="val -38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rc 92">
            <a:extLst>
              <a:ext uri="{FF2B5EF4-FFF2-40B4-BE49-F238E27FC236}">
                <a16:creationId xmlns:a16="http://schemas.microsoft.com/office/drawing/2014/main" id="{D01D0AD0-B3E5-9A42-9576-CA037C723054}"/>
              </a:ext>
            </a:extLst>
          </p:cNvPr>
          <p:cNvSpPr/>
          <p:nvPr/>
        </p:nvSpPr>
        <p:spPr>
          <a:xfrm rot="7738260" flipH="1">
            <a:off x="7508904" y="1789584"/>
            <a:ext cx="3767712" cy="3126835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4B5F009-5464-854D-85DE-9D766B183137}"/>
              </a:ext>
            </a:extLst>
          </p:cNvPr>
          <p:cNvSpPr/>
          <p:nvPr/>
        </p:nvSpPr>
        <p:spPr>
          <a:xfrm>
            <a:off x="10271192" y="1717430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898F86D-2E08-4141-A4A3-F92723A1CB72}"/>
              </a:ext>
            </a:extLst>
          </p:cNvPr>
          <p:cNvSpPr/>
          <p:nvPr/>
        </p:nvSpPr>
        <p:spPr>
          <a:xfrm>
            <a:off x="10269905" y="4244573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2ADAF3-68C8-494E-91D7-88D2AB3213F2}"/>
              </a:ext>
            </a:extLst>
          </p:cNvPr>
          <p:cNvSpPr/>
          <p:nvPr/>
        </p:nvSpPr>
        <p:spPr>
          <a:xfrm>
            <a:off x="714693" y="5258392"/>
            <a:ext cx="5893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Free-list can be arbitrarily length</a:t>
            </a:r>
            <a:r>
              <a:rPr lang="ko-KR" altLang="en-US" sz="2000"/>
              <a:t> </a:t>
            </a:r>
            <a:br>
              <a:rPr lang="en-US" altLang="ko-KR" sz="2000"/>
            </a:br>
            <a:r>
              <a:rPr lang="en-US" altLang="ko-KR" sz="2000">
                <a:sym typeface="Wingdings" pitchFamily="2" charset="2"/>
              </a:rPr>
              <a:t></a:t>
            </a:r>
            <a:r>
              <a:rPr lang="ko-KR" altLang="en-US" sz="2000">
                <a:sym typeface="Wingdings" pitchFamily="2" charset="2"/>
              </a:rPr>
              <a:t> </a:t>
            </a:r>
            <a:r>
              <a:rPr lang="en-US" altLang="ko-KR" sz="2000">
                <a:sym typeface="Wingdings" pitchFamily="2" charset="2"/>
              </a:rPr>
              <a:t>malloc() overhead</a:t>
            </a:r>
            <a:endParaRPr lang="en-US" sz="2000"/>
          </a:p>
          <a:p>
            <a:pPr lvl="1"/>
            <a:r>
              <a:rPr lang="en-US" sz="2000"/>
              <a:t>The length is unbounded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191042-9574-2D4E-AC94-2E5FD8A99286}"/>
              </a:ext>
            </a:extLst>
          </p:cNvPr>
          <p:cNvSpPr/>
          <p:nvPr/>
        </p:nvSpPr>
        <p:spPr>
          <a:xfrm>
            <a:off x="2942660" y="6287408"/>
            <a:ext cx="6796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Improve malloc() performance!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E2ED238-271E-AD4E-AD86-66A7EF0B1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40" y="1691903"/>
            <a:ext cx="3671710" cy="22611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0F66D40-76EA-A640-9CAA-0D2B28CE1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75" y="4163061"/>
            <a:ext cx="3671710" cy="9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D5CD947-D745-8842-8255-BB6822CB27BB}"/>
              </a:ext>
            </a:extLst>
          </p:cNvPr>
          <p:cNvSpPr/>
          <p:nvPr/>
        </p:nvSpPr>
        <p:spPr>
          <a:xfrm>
            <a:off x="7855338" y="1219200"/>
            <a:ext cx="2660262" cy="114890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82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3. Re-usable </a:t>
            </a:r>
            <a:br>
              <a:rPr lang="en-US" sz="3800"/>
            </a:br>
            <a:r>
              <a:rPr lang="en-US" sz="3800"/>
              <a:t>allocator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42752-767C-3B42-BC98-714AC3586748}"/>
              </a:ext>
            </a:extLst>
          </p:cNvPr>
          <p:cNvSpPr/>
          <p:nvPr/>
        </p:nvSpPr>
        <p:spPr>
          <a:xfrm>
            <a:off x="7869460" y="2374039"/>
            <a:ext cx="2627646" cy="1400083"/>
          </a:xfrm>
          <a:prstGeom prst="rect">
            <a:avLst/>
          </a:pr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842BA-38BD-3845-84B2-C8EBD338ECED}"/>
              </a:ext>
            </a:extLst>
          </p:cNvPr>
          <p:cNvSpPr/>
          <p:nvPr/>
        </p:nvSpPr>
        <p:spPr>
          <a:xfrm>
            <a:off x="7833740" y="3853335"/>
            <a:ext cx="2660262" cy="1588582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0E7C1-4A3D-9B44-B89B-5D008381331C}"/>
              </a:ext>
            </a:extLst>
          </p:cNvPr>
          <p:cNvSpPr/>
          <p:nvPr/>
        </p:nvSpPr>
        <p:spPr>
          <a:xfrm>
            <a:off x="8883093" y="121333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47554-C8C2-D24B-A9A0-DA2DDA47D95B}"/>
              </a:ext>
            </a:extLst>
          </p:cNvPr>
          <p:cNvSpPr/>
          <p:nvPr/>
        </p:nvSpPr>
        <p:spPr>
          <a:xfrm>
            <a:off x="8931881" y="1203625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err="1">
                <a:latin typeface="Consolas" panose="020B0609020204030204" pitchFamily="49" charset="0"/>
                <a:cs typeface="Consolas" panose="020B0609020204030204" pitchFamily="49" charset="0"/>
              </a:rPr>
              <a:t>sz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5D90AC-8198-1A4E-8292-B6C7658EC8A2}"/>
              </a:ext>
            </a:extLst>
          </p:cNvPr>
          <p:cNvSpPr/>
          <p:nvPr/>
        </p:nvSpPr>
        <p:spPr>
          <a:xfrm>
            <a:off x="8915400" y="3827414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4740" cy="4351338"/>
          </a:xfrm>
        </p:spPr>
        <p:txBody>
          <a:bodyPr/>
          <a:lstStyle/>
          <a:p>
            <a:r>
              <a:rPr lang="en-US"/>
              <a:t>Relax the size match </a:t>
            </a:r>
            <a:br>
              <a:rPr lang="en-US"/>
            </a:br>
            <a:r>
              <a:rPr lang="en-US"/>
              <a:t>condition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2EC195-08DE-B047-B94A-48C2D880816C}"/>
              </a:ext>
            </a:extLst>
          </p:cNvPr>
          <p:cNvCxnSpPr>
            <a:cxnSpLocks/>
          </p:cNvCxnSpPr>
          <p:nvPr/>
        </p:nvCxnSpPr>
        <p:spPr>
          <a:xfrm>
            <a:off x="7848277" y="4140048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DBE8F4-22E1-4640-84E7-3B6F20BF221D}"/>
              </a:ext>
            </a:extLst>
          </p:cNvPr>
          <p:cNvSpPr/>
          <p:nvPr/>
        </p:nvSpPr>
        <p:spPr>
          <a:xfrm>
            <a:off x="10720293" y="397077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773194-EB74-EF4E-885F-0EAE7F2F1D01}"/>
              </a:ext>
            </a:extLst>
          </p:cNvPr>
          <p:cNvSpPr/>
          <p:nvPr/>
        </p:nvSpPr>
        <p:spPr>
          <a:xfrm rot="16200000">
            <a:off x="7299193" y="4598110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69BF6B-95C8-594B-8D85-C377D8D7A46F}"/>
              </a:ext>
            </a:extLst>
          </p:cNvPr>
          <p:cNvCxnSpPr>
            <a:cxnSpLocks/>
          </p:cNvCxnSpPr>
          <p:nvPr/>
        </p:nvCxnSpPr>
        <p:spPr>
          <a:xfrm>
            <a:off x="7848600" y="3810000"/>
            <a:ext cx="26673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80D3DC4-FC5B-E24F-8E1A-592C2D09E2C5}"/>
              </a:ext>
            </a:extLst>
          </p:cNvPr>
          <p:cNvSpPr/>
          <p:nvPr/>
        </p:nvSpPr>
        <p:spPr>
          <a:xfrm>
            <a:off x="7866007" y="4146596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7813FB-D9FC-344B-A553-A48BA073078E}"/>
              </a:ext>
            </a:extLst>
          </p:cNvPr>
          <p:cNvGrpSpPr/>
          <p:nvPr/>
        </p:nvGrpSpPr>
        <p:grpSpPr>
          <a:xfrm>
            <a:off x="3554510" y="675495"/>
            <a:ext cx="579923" cy="299336"/>
            <a:chOff x="3763799" y="386464"/>
            <a:chExt cx="579923" cy="2993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35F2A4-F61A-AE46-AD06-EA67B07BC622}"/>
                </a:ext>
              </a:extLst>
            </p:cNvPr>
            <p:cNvGrpSpPr/>
            <p:nvPr/>
          </p:nvGrpSpPr>
          <p:grpSpPr>
            <a:xfrm>
              <a:off x="3763799" y="386464"/>
              <a:ext cx="579923" cy="299336"/>
              <a:chOff x="3763799" y="366528"/>
              <a:chExt cx="579923" cy="29933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34B8B9-72C3-2546-A312-7B6646A98B34}"/>
                  </a:ext>
                </a:extLst>
              </p:cNvPr>
              <p:cNvSpPr/>
              <p:nvPr/>
            </p:nvSpPr>
            <p:spPr>
              <a:xfrm>
                <a:off x="3763799" y="366528"/>
                <a:ext cx="579923" cy="2993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C2A15C0-C7FB-4446-8CB1-E21A0545CCE0}"/>
                  </a:ext>
                </a:extLst>
              </p:cNvPr>
              <p:cNvCxnSpPr/>
              <p:nvPr/>
            </p:nvCxnSpPr>
            <p:spPr>
              <a:xfrm>
                <a:off x="3962400" y="366528"/>
                <a:ext cx="0" cy="2962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DC9DBF-1EF7-AF4B-8713-19577ECFD8EE}"/>
                </a:ext>
              </a:extLst>
            </p:cNvPr>
            <p:cNvSpPr/>
            <p:nvPr/>
          </p:nvSpPr>
          <p:spPr>
            <a:xfrm>
              <a:off x="3824851" y="52130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C1BA069-64A2-3E4D-A05F-E46C9941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34" y="664871"/>
            <a:ext cx="596900" cy="3175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4DE6C2D-6294-9746-8945-4CE07F58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38" y="664871"/>
            <a:ext cx="596900" cy="317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495D5D-9F95-FD4C-A040-A6A348C1A8C7}"/>
              </a:ext>
            </a:extLst>
          </p:cNvPr>
          <p:cNvSpPr/>
          <p:nvPr/>
        </p:nvSpPr>
        <p:spPr>
          <a:xfrm>
            <a:off x="3457762" y="281252"/>
            <a:ext cx="773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Free-list</a:t>
            </a:r>
          </a:p>
        </p:txBody>
      </p: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3B5CA281-B3CB-DC49-9833-0218B42751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2324" y="572244"/>
            <a:ext cx="7540" cy="787012"/>
          </a:xfrm>
          <a:prstGeom prst="bentConnector3">
            <a:avLst>
              <a:gd name="adj1" fmla="val 303558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9160356D-B5CC-3542-934C-56E5F771C5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5536" y="598127"/>
            <a:ext cx="7540" cy="787012"/>
          </a:xfrm>
          <a:prstGeom prst="bentConnector3">
            <a:avLst>
              <a:gd name="adj1" fmla="val 274684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B8DC47F0-2B49-EE47-AF12-9A8BAC11D7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38793" y="1440363"/>
            <a:ext cx="3330174" cy="2430646"/>
          </a:xfrm>
          <a:prstGeom prst="bentConnector3">
            <a:avLst>
              <a:gd name="adj1" fmla="val 9990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0898F86D-2E08-4141-A4A3-F92723A1CB72}"/>
              </a:ext>
            </a:extLst>
          </p:cNvPr>
          <p:cNvSpPr/>
          <p:nvPr/>
        </p:nvSpPr>
        <p:spPr>
          <a:xfrm>
            <a:off x="10269905" y="4244573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BF3D23-D8F2-2D4B-92EC-787C7263BB15}"/>
              </a:ext>
            </a:extLst>
          </p:cNvPr>
          <p:cNvSpPr txBox="1"/>
          <p:nvPr/>
        </p:nvSpPr>
        <p:spPr>
          <a:xfrm>
            <a:off x="8358000" y="2724834"/>
            <a:ext cx="1561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Internal </a:t>
            </a:r>
            <a:br>
              <a:rPr lang="en-US"/>
            </a:br>
            <a:r>
              <a:rPr lang="en-US"/>
              <a:t>Fragmentation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FAE5B-FA6F-3641-BD9D-B7DAD6DE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50" y="2804951"/>
            <a:ext cx="3635493" cy="163289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8DCDA15-CF66-4E45-B795-C25E01E903BB}"/>
              </a:ext>
            </a:extLst>
          </p:cNvPr>
          <p:cNvSpPr/>
          <p:nvPr/>
        </p:nvSpPr>
        <p:spPr>
          <a:xfrm>
            <a:off x="2586663" y="3298571"/>
            <a:ext cx="1253817" cy="26085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D5CD947-D745-8842-8255-BB6822CB27BB}"/>
              </a:ext>
            </a:extLst>
          </p:cNvPr>
          <p:cNvSpPr/>
          <p:nvPr/>
        </p:nvSpPr>
        <p:spPr>
          <a:xfrm>
            <a:off x="7855338" y="1219200"/>
            <a:ext cx="2660262" cy="114890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82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Internal Fragmentation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842BA-38BD-3845-84B2-C8EBD338ECED}"/>
              </a:ext>
            </a:extLst>
          </p:cNvPr>
          <p:cNvSpPr/>
          <p:nvPr/>
        </p:nvSpPr>
        <p:spPr>
          <a:xfrm>
            <a:off x="7833740" y="3853335"/>
            <a:ext cx="2660262" cy="1588582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0E7C1-4A3D-9B44-B89B-5D008381331C}"/>
              </a:ext>
            </a:extLst>
          </p:cNvPr>
          <p:cNvSpPr/>
          <p:nvPr/>
        </p:nvSpPr>
        <p:spPr>
          <a:xfrm>
            <a:off x="8883093" y="121333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47554-C8C2-D24B-A9A0-DA2DDA47D95B}"/>
              </a:ext>
            </a:extLst>
          </p:cNvPr>
          <p:cNvSpPr/>
          <p:nvPr/>
        </p:nvSpPr>
        <p:spPr>
          <a:xfrm>
            <a:off x="8931881" y="1203625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sz2’</a:t>
            </a:r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5D90AC-8198-1A4E-8292-B6C7658EC8A2}"/>
              </a:ext>
            </a:extLst>
          </p:cNvPr>
          <p:cNvSpPr/>
          <p:nvPr/>
        </p:nvSpPr>
        <p:spPr>
          <a:xfrm>
            <a:off x="8915400" y="3827414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4740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Split-and-reuse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Create a new chunk with remaining space </a:t>
            </a:r>
          </a:p>
          <a:p>
            <a:pPr lvl="1"/>
            <a:r>
              <a:rPr lang="en-US"/>
              <a:t>Put back to the free-list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2EC195-08DE-B047-B94A-48C2D880816C}"/>
              </a:ext>
            </a:extLst>
          </p:cNvPr>
          <p:cNvCxnSpPr>
            <a:cxnSpLocks/>
          </p:cNvCxnSpPr>
          <p:nvPr/>
        </p:nvCxnSpPr>
        <p:spPr>
          <a:xfrm>
            <a:off x="7848277" y="4140048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DBE8F4-22E1-4640-84E7-3B6F20BF221D}"/>
              </a:ext>
            </a:extLst>
          </p:cNvPr>
          <p:cNvSpPr/>
          <p:nvPr/>
        </p:nvSpPr>
        <p:spPr>
          <a:xfrm>
            <a:off x="10712723" y="4075296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69BF6B-95C8-594B-8D85-C377D8D7A46F}"/>
              </a:ext>
            </a:extLst>
          </p:cNvPr>
          <p:cNvCxnSpPr>
            <a:cxnSpLocks/>
          </p:cNvCxnSpPr>
          <p:nvPr/>
        </p:nvCxnSpPr>
        <p:spPr>
          <a:xfrm>
            <a:off x="7848600" y="3810000"/>
            <a:ext cx="26673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80D3DC4-FC5B-E24F-8E1A-592C2D09E2C5}"/>
              </a:ext>
            </a:extLst>
          </p:cNvPr>
          <p:cNvSpPr/>
          <p:nvPr/>
        </p:nvSpPr>
        <p:spPr>
          <a:xfrm>
            <a:off x="7866007" y="4146596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7813FB-D9FC-344B-A553-A48BA073078E}"/>
              </a:ext>
            </a:extLst>
          </p:cNvPr>
          <p:cNvGrpSpPr/>
          <p:nvPr/>
        </p:nvGrpSpPr>
        <p:grpSpPr>
          <a:xfrm>
            <a:off x="3554510" y="675495"/>
            <a:ext cx="579923" cy="299336"/>
            <a:chOff x="3763799" y="386464"/>
            <a:chExt cx="579923" cy="2993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35F2A4-F61A-AE46-AD06-EA67B07BC622}"/>
                </a:ext>
              </a:extLst>
            </p:cNvPr>
            <p:cNvGrpSpPr/>
            <p:nvPr/>
          </p:nvGrpSpPr>
          <p:grpSpPr>
            <a:xfrm>
              <a:off x="3763799" y="386464"/>
              <a:ext cx="579923" cy="299336"/>
              <a:chOff x="3763799" y="366528"/>
              <a:chExt cx="579923" cy="29933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34B8B9-72C3-2546-A312-7B6646A98B34}"/>
                  </a:ext>
                </a:extLst>
              </p:cNvPr>
              <p:cNvSpPr/>
              <p:nvPr/>
            </p:nvSpPr>
            <p:spPr>
              <a:xfrm>
                <a:off x="3763799" y="366528"/>
                <a:ext cx="579923" cy="2993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C2A15C0-C7FB-4446-8CB1-E21A0545CCE0}"/>
                  </a:ext>
                </a:extLst>
              </p:cNvPr>
              <p:cNvCxnSpPr/>
              <p:nvPr/>
            </p:nvCxnSpPr>
            <p:spPr>
              <a:xfrm>
                <a:off x="3962400" y="366528"/>
                <a:ext cx="0" cy="2962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DC9DBF-1EF7-AF4B-8713-19577ECFD8EE}"/>
                </a:ext>
              </a:extLst>
            </p:cNvPr>
            <p:cNvSpPr/>
            <p:nvPr/>
          </p:nvSpPr>
          <p:spPr>
            <a:xfrm>
              <a:off x="3824851" y="52130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C1BA069-64A2-3E4D-A05F-E46C9941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34" y="664871"/>
            <a:ext cx="596900" cy="3175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4DE6C2D-6294-9746-8945-4CE07F58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38" y="664871"/>
            <a:ext cx="596900" cy="317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495D5D-9F95-FD4C-A040-A6A348C1A8C7}"/>
              </a:ext>
            </a:extLst>
          </p:cNvPr>
          <p:cNvSpPr/>
          <p:nvPr/>
        </p:nvSpPr>
        <p:spPr>
          <a:xfrm>
            <a:off x="3457762" y="281252"/>
            <a:ext cx="773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Free-list</a:t>
            </a:r>
          </a:p>
        </p:txBody>
      </p: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3B5CA281-B3CB-DC49-9833-0218B42751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2324" y="572244"/>
            <a:ext cx="7540" cy="787012"/>
          </a:xfrm>
          <a:prstGeom prst="bentConnector3">
            <a:avLst>
              <a:gd name="adj1" fmla="val 303558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9160356D-B5CC-3542-934C-56E5F771C5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5536" y="598127"/>
            <a:ext cx="7540" cy="787012"/>
          </a:xfrm>
          <a:prstGeom prst="bentConnector3">
            <a:avLst>
              <a:gd name="adj1" fmla="val 274684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B8DC47F0-2B49-EE47-AF12-9A8BAC11D76C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5388557" y="990599"/>
            <a:ext cx="2485363" cy="1838008"/>
          </a:xfrm>
          <a:prstGeom prst="bentConnector3">
            <a:avLst>
              <a:gd name="adj1" fmla="val -223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0898F86D-2E08-4141-A4A3-F92723A1CB72}"/>
              </a:ext>
            </a:extLst>
          </p:cNvPr>
          <p:cNvSpPr/>
          <p:nvPr/>
        </p:nvSpPr>
        <p:spPr>
          <a:xfrm>
            <a:off x="10269905" y="4244573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567239-6838-2847-8031-8152DB7444E1}"/>
              </a:ext>
            </a:extLst>
          </p:cNvPr>
          <p:cNvSpPr/>
          <p:nvPr/>
        </p:nvSpPr>
        <p:spPr>
          <a:xfrm>
            <a:off x="7855338" y="2374650"/>
            <a:ext cx="2660262" cy="143535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86EE22-9E45-D74F-85AF-7620B773779F}"/>
              </a:ext>
            </a:extLst>
          </p:cNvPr>
          <p:cNvCxnSpPr>
            <a:cxnSpLocks/>
          </p:cNvCxnSpPr>
          <p:nvPr/>
        </p:nvCxnSpPr>
        <p:spPr>
          <a:xfrm>
            <a:off x="7876522" y="265568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8B3A8A6-1EAA-974A-8121-1A06798F8246}"/>
              </a:ext>
            </a:extLst>
          </p:cNvPr>
          <p:cNvSpPr/>
          <p:nvPr/>
        </p:nvSpPr>
        <p:spPr>
          <a:xfrm>
            <a:off x="7958816" y="2368974"/>
            <a:ext cx="2563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err="1">
                <a:latin typeface="Consolas" panose="020B0609020204030204" pitchFamily="49" charset="0"/>
                <a:cs typeface="Consolas" panose="020B0609020204030204" pitchFamily="49" charset="0"/>
              </a:rPr>
              <a:t>rsz</a:t>
            </a:r>
            <a:r>
              <a:rPr lang="en-US" sz="1200">
                <a:latin typeface="Consolas" panose="020B0609020204030204" pitchFamily="49" charset="0"/>
                <a:cs typeface="Consolas" panose="020B0609020204030204" pitchFamily="49" charset="0"/>
              </a:rPr>
              <a:t> := sz2 – 4 - (sz2’ + 4) </a:t>
            </a:r>
            <a:endParaRPr lang="en-US" sz="12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6D67CD-E5DB-A24F-94DC-F9C4205477AE}"/>
              </a:ext>
            </a:extLst>
          </p:cNvPr>
          <p:cNvSpPr/>
          <p:nvPr/>
        </p:nvSpPr>
        <p:spPr>
          <a:xfrm>
            <a:off x="7873920" y="2665878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B51522-551A-334E-A9E1-CBFA2D14DE68}"/>
              </a:ext>
            </a:extLst>
          </p:cNvPr>
          <p:cNvSpPr/>
          <p:nvPr/>
        </p:nvSpPr>
        <p:spPr>
          <a:xfrm>
            <a:off x="8592196" y="3201961"/>
            <a:ext cx="118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 chunk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34DFD97-7035-5944-B838-F16B03B7BFDE}"/>
              </a:ext>
            </a:extLst>
          </p:cNvPr>
          <p:cNvSpPr/>
          <p:nvPr/>
        </p:nvSpPr>
        <p:spPr>
          <a:xfrm>
            <a:off x="10287000" y="2819400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FF54BDC8-6199-564D-A138-65B6075397C3}"/>
              </a:ext>
            </a:extLst>
          </p:cNvPr>
          <p:cNvSpPr/>
          <p:nvPr/>
        </p:nvSpPr>
        <p:spPr>
          <a:xfrm rot="7934488" flipH="1">
            <a:off x="8715751" y="2622522"/>
            <a:ext cx="2216986" cy="2024242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0D3645-6E4B-0E44-9125-1BCF0C9C299E}"/>
              </a:ext>
            </a:extLst>
          </p:cNvPr>
          <p:cNvSpPr/>
          <p:nvPr/>
        </p:nvSpPr>
        <p:spPr>
          <a:xfrm>
            <a:off x="8582906" y="4728577"/>
            <a:ext cx="118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 chunk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B2F4E8-7D18-6F4F-85BE-C617AB470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69" y="2264752"/>
            <a:ext cx="3539440" cy="28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9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D5CD947-D745-8842-8255-BB6822CB27BB}"/>
              </a:ext>
            </a:extLst>
          </p:cNvPr>
          <p:cNvSpPr/>
          <p:nvPr/>
        </p:nvSpPr>
        <p:spPr>
          <a:xfrm>
            <a:off x="7855338" y="1219200"/>
            <a:ext cx="2660262" cy="114890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4352" y="152402"/>
            <a:ext cx="2654190" cy="6705598"/>
            <a:chOff x="8274212" y="549168"/>
            <a:chExt cx="2138572" cy="519486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212" y="549168"/>
              <a:ext cx="797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3" y="549168"/>
              <a:ext cx="1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82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External Fragmentation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4740" cy="4351338"/>
          </a:xfrm>
        </p:spPr>
        <p:txBody>
          <a:bodyPr/>
          <a:lstStyle/>
          <a:p>
            <a:r>
              <a:rPr lang="en-US"/>
              <a:t>free(ptr4)?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69BF6B-95C8-594B-8D85-C377D8D7A46F}"/>
              </a:ext>
            </a:extLst>
          </p:cNvPr>
          <p:cNvCxnSpPr>
            <a:cxnSpLocks/>
          </p:cNvCxnSpPr>
          <p:nvPr/>
        </p:nvCxnSpPr>
        <p:spPr>
          <a:xfrm>
            <a:off x="7848600" y="3810000"/>
            <a:ext cx="26673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7813FB-D9FC-344B-A553-A48BA073078E}"/>
              </a:ext>
            </a:extLst>
          </p:cNvPr>
          <p:cNvGrpSpPr/>
          <p:nvPr/>
        </p:nvGrpSpPr>
        <p:grpSpPr>
          <a:xfrm>
            <a:off x="3554510" y="675495"/>
            <a:ext cx="579923" cy="299336"/>
            <a:chOff x="3763799" y="386464"/>
            <a:chExt cx="579923" cy="2993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35F2A4-F61A-AE46-AD06-EA67B07BC622}"/>
                </a:ext>
              </a:extLst>
            </p:cNvPr>
            <p:cNvGrpSpPr/>
            <p:nvPr/>
          </p:nvGrpSpPr>
          <p:grpSpPr>
            <a:xfrm>
              <a:off x="3763799" y="386464"/>
              <a:ext cx="579923" cy="299336"/>
              <a:chOff x="3763799" y="366528"/>
              <a:chExt cx="579923" cy="29933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34B8B9-72C3-2546-A312-7B6646A98B34}"/>
                  </a:ext>
                </a:extLst>
              </p:cNvPr>
              <p:cNvSpPr/>
              <p:nvPr/>
            </p:nvSpPr>
            <p:spPr>
              <a:xfrm>
                <a:off x="3763799" y="366528"/>
                <a:ext cx="579923" cy="2993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C2A15C0-C7FB-4446-8CB1-E21A0545CCE0}"/>
                  </a:ext>
                </a:extLst>
              </p:cNvPr>
              <p:cNvCxnSpPr/>
              <p:nvPr/>
            </p:nvCxnSpPr>
            <p:spPr>
              <a:xfrm>
                <a:off x="3962400" y="366528"/>
                <a:ext cx="0" cy="2962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DC9DBF-1EF7-AF4B-8713-19577ECFD8EE}"/>
                </a:ext>
              </a:extLst>
            </p:cNvPr>
            <p:cNvSpPr/>
            <p:nvPr/>
          </p:nvSpPr>
          <p:spPr>
            <a:xfrm>
              <a:off x="3824851" y="52130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C1BA069-64A2-3E4D-A05F-E46C9941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34" y="664871"/>
            <a:ext cx="596900" cy="3175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4DE6C2D-6294-9746-8945-4CE07F58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38" y="664871"/>
            <a:ext cx="596900" cy="317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495D5D-9F95-FD4C-A040-A6A348C1A8C7}"/>
              </a:ext>
            </a:extLst>
          </p:cNvPr>
          <p:cNvSpPr/>
          <p:nvPr/>
        </p:nvSpPr>
        <p:spPr>
          <a:xfrm>
            <a:off x="3457762" y="281252"/>
            <a:ext cx="773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Free-list</a:t>
            </a:r>
          </a:p>
        </p:txBody>
      </p: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3B5CA281-B3CB-DC49-9833-0218B42751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2324" y="572244"/>
            <a:ext cx="7540" cy="787012"/>
          </a:xfrm>
          <a:prstGeom prst="bentConnector3">
            <a:avLst>
              <a:gd name="adj1" fmla="val 303558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9160356D-B5CC-3542-934C-56E5F771C5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5536" y="598127"/>
            <a:ext cx="7540" cy="787012"/>
          </a:xfrm>
          <a:prstGeom prst="bentConnector3">
            <a:avLst>
              <a:gd name="adj1" fmla="val 274684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B8DC47F0-2B49-EE47-AF12-9A8BAC11D76C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5388557" y="990599"/>
            <a:ext cx="2485363" cy="1838008"/>
          </a:xfrm>
          <a:prstGeom prst="bentConnector3">
            <a:avLst>
              <a:gd name="adj1" fmla="val -223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5BEE54-FBA4-4042-B8F3-E12EE38F02C2}"/>
              </a:ext>
            </a:extLst>
          </p:cNvPr>
          <p:cNvGrpSpPr/>
          <p:nvPr/>
        </p:nvGrpSpPr>
        <p:grpSpPr>
          <a:xfrm>
            <a:off x="7866285" y="5192478"/>
            <a:ext cx="2620082" cy="325458"/>
            <a:chOff x="7866007" y="4146596"/>
            <a:chExt cx="2620082" cy="32545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0D3DC4-FC5B-E24F-8E1A-592C2D09E2C5}"/>
                </a:ext>
              </a:extLst>
            </p:cNvPr>
            <p:cNvSpPr/>
            <p:nvPr/>
          </p:nvSpPr>
          <p:spPr>
            <a:xfrm>
              <a:off x="7866007" y="4146596"/>
              <a:ext cx="2620082" cy="32545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898F86D-2E08-4141-A4A3-F92723A1CB72}"/>
                </a:ext>
              </a:extLst>
            </p:cNvPr>
            <p:cNvSpPr/>
            <p:nvPr/>
          </p:nvSpPr>
          <p:spPr>
            <a:xfrm>
              <a:off x="10269905" y="4244573"/>
              <a:ext cx="101855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C567239-6838-2847-8031-8152DB7444E1}"/>
              </a:ext>
            </a:extLst>
          </p:cNvPr>
          <p:cNvSpPr/>
          <p:nvPr/>
        </p:nvSpPr>
        <p:spPr>
          <a:xfrm>
            <a:off x="7855338" y="2374650"/>
            <a:ext cx="2660262" cy="143535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86EE22-9E45-D74F-85AF-7620B773779F}"/>
              </a:ext>
            </a:extLst>
          </p:cNvPr>
          <p:cNvCxnSpPr>
            <a:cxnSpLocks/>
          </p:cNvCxnSpPr>
          <p:nvPr/>
        </p:nvCxnSpPr>
        <p:spPr>
          <a:xfrm>
            <a:off x="7876522" y="265568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26D67CD-E5DB-A24F-94DC-F9C4205477AE}"/>
              </a:ext>
            </a:extLst>
          </p:cNvPr>
          <p:cNvSpPr/>
          <p:nvPr/>
        </p:nvSpPr>
        <p:spPr>
          <a:xfrm>
            <a:off x="7873920" y="2665878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2F0F03-63A6-2745-8AF3-A6884CE4F6E6}"/>
              </a:ext>
            </a:extLst>
          </p:cNvPr>
          <p:cNvGrpSpPr/>
          <p:nvPr/>
        </p:nvGrpSpPr>
        <p:grpSpPr>
          <a:xfrm>
            <a:off x="7826105" y="4878628"/>
            <a:ext cx="2660262" cy="1614503"/>
            <a:chOff x="7833740" y="3827414"/>
            <a:chExt cx="2660262" cy="16145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9842BA-38BD-3845-84B2-C8EBD338ECED}"/>
                </a:ext>
              </a:extLst>
            </p:cNvPr>
            <p:cNvSpPr/>
            <p:nvPr/>
          </p:nvSpPr>
          <p:spPr>
            <a:xfrm>
              <a:off x="7833740" y="3853335"/>
              <a:ext cx="2660262" cy="158858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5D90AC-8198-1A4E-8292-B6C7658EC8A2}"/>
                </a:ext>
              </a:extLst>
            </p:cNvPr>
            <p:cNvSpPr/>
            <p:nvPr/>
          </p:nvSpPr>
          <p:spPr>
            <a:xfrm>
              <a:off x="8915400" y="3827414"/>
              <a:ext cx="5212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nsolas" panose="020B0609020204030204" pitchFamily="49" charset="0"/>
                  <a:cs typeface="Consolas" panose="020B0609020204030204" pitchFamily="49" charset="0"/>
                </a:rPr>
                <a:t>sz5</a:t>
              </a:r>
              <a:endParaRPr lang="en-US" sz="16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BBB2915-9F58-F44B-B6C5-6033338BDB75}"/>
                </a:ext>
              </a:extLst>
            </p:cNvPr>
            <p:cNvSpPr/>
            <p:nvPr/>
          </p:nvSpPr>
          <p:spPr>
            <a:xfrm>
              <a:off x="8871144" y="4698418"/>
              <a:ext cx="684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freed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F3B51522-551A-334E-A9E1-CBFA2D14DE68}"/>
              </a:ext>
            </a:extLst>
          </p:cNvPr>
          <p:cNvSpPr/>
          <p:nvPr/>
        </p:nvSpPr>
        <p:spPr>
          <a:xfrm>
            <a:off x="8821373" y="3153237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34DFD97-7035-5944-B838-F16B03B7BFDE}"/>
              </a:ext>
            </a:extLst>
          </p:cNvPr>
          <p:cNvSpPr/>
          <p:nvPr/>
        </p:nvSpPr>
        <p:spPr>
          <a:xfrm>
            <a:off x="10287000" y="2819400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FF54BDC8-6199-564D-A138-65B6075397C3}"/>
              </a:ext>
            </a:extLst>
          </p:cNvPr>
          <p:cNvSpPr/>
          <p:nvPr/>
        </p:nvSpPr>
        <p:spPr>
          <a:xfrm rot="7934488" flipH="1">
            <a:off x="7583824" y="2472768"/>
            <a:ext cx="3570990" cy="3420334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36B-54A1-C246-A3B1-F6C23C52F6DF}"/>
              </a:ext>
            </a:extLst>
          </p:cNvPr>
          <p:cNvSpPr/>
          <p:nvPr/>
        </p:nvSpPr>
        <p:spPr>
          <a:xfrm>
            <a:off x="8923718" y="2292272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0491D5-D2B0-D240-9841-D65EF983F298}"/>
              </a:ext>
            </a:extLst>
          </p:cNvPr>
          <p:cNvCxnSpPr>
            <a:cxnSpLocks/>
          </p:cNvCxnSpPr>
          <p:nvPr/>
        </p:nvCxnSpPr>
        <p:spPr>
          <a:xfrm>
            <a:off x="7869460" y="5192478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B140332-FA7F-EC41-B326-5D4AAF667F03}"/>
              </a:ext>
            </a:extLst>
          </p:cNvPr>
          <p:cNvSpPr/>
          <p:nvPr/>
        </p:nvSpPr>
        <p:spPr>
          <a:xfrm>
            <a:off x="7862399" y="3806905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647B7F-9921-D945-8302-278586DD91F1}"/>
              </a:ext>
            </a:extLst>
          </p:cNvPr>
          <p:cNvCxnSpPr>
            <a:cxnSpLocks/>
          </p:cNvCxnSpPr>
          <p:nvPr/>
        </p:nvCxnSpPr>
        <p:spPr>
          <a:xfrm>
            <a:off x="7882937" y="4114800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CC3CD49-A59D-6A4F-AC20-64F80638F67C}"/>
              </a:ext>
            </a:extLst>
          </p:cNvPr>
          <p:cNvSpPr/>
          <p:nvPr/>
        </p:nvSpPr>
        <p:spPr>
          <a:xfrm>
            <a:off x="8923312" y="3780227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sz4</a:t>
            </a:r>
            <a:endParaRPr lang="en-US" sz="16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60D6AB-CE22-C748-B1D3-94CC5CCC969F}"/>
              </a:ext>
            </a:extLst>
          </p:cNvPr>
          <p:cNvSpPr/>
          <p:nvPr/>
        </p:nvSpPr>
        <p:spPr>
          <a:xfrm>
            <a:off x="7859256" y="6513053"/>
            <a:ext cx="2660262" cy="27759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6367457-278D-DF46-8E0A-D0BC9F4D5222}"/>
              </a:ext>
            </a:extLst>
          </p:cNvPr>
          <p:cNvSpPr/>
          <p:nvPr/>
        </p:nvSpPr>
        <p:spPr>
          <a:xfrm>
            <a:off x="10680101" y="2476938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B15A6E-2769-0440-9F6D-7088783CFE47}"/>
              </a:ext>
            </a:extLst>
          </p:cNvPr>
          <p:cNvSpPr/>
          <p:nvPr/>
        </p:nvSpPr>
        <p:spPr>
          <a:xfrm>
            <a:off x="10484984" y="3929354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ptr4</a:t>
            </a:r>
            <a:endParaRPr lang="en-US" sz="16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3B82B7-7803-F34A-9927-A31EE6A83E59}"/>
              </a:ext>
            </a:extLst>
          </p:cNvPr>
          <p:cNvSpPr/>
          <p:nvPr/>
        </p:nvSpPr>
        <p:spPr>
          <a:xfrm>
            <a:off x="10502317" y="492862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ptr5</a:t>
            </a:r>
            <a:endParaRPr lang="en-US" sz="160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9BF24870-5706-0141-BBDB-875D85321751}"/>
              </a:ext>
            </a:extLst>
          </p:cNvPr>
          <p:cNvSpPr/>
          <p:nvPr/>
        </p:nvSpPr>
        <p:spPr>
          <a:xfrm>
            <a:off x="7593921" y="2368103"/>
            <a:ext cx="192168" cy="1412124"/>
          </a:xfrm>
          <a:prstGeom prst="leftBracket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04358D12-20E1-714F-A2D3-B40A6A370264}"/>
              </a:ext>
            </a:extLst>
          </p:cNvPr>
          <p:cNvSpPr/>
          <p:nvPr/>
        </p:nvSpPr>
        <p:spPr>
          <a:xfrm>
            <a:off x="7581529" y="4926036"/>
            <a:ext cx="192168" cy="1611760"/>
          </a:xfrm>
          <a:prstGeom prst="leftBracket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B8CC525B-7228-F145-8B85-8EBFC4348508}"/>
              </a:ext>
            </a:extLst>
          </p:cNvPr>
          <p:cNvSpPr/>
          <p:nvPr/>
        </p:nvSpPr>
        <p:spPr>
          <a:xfrm>
            <a:off x="7589009" y="3796723"/>
            <a:ext cx="192168" cy="1112817"/>
          </a:xfrm>
          <a:prstGeom prst="leftBracket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86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D5CD947-D745-8842-8255-BB6822CB27BB}"/>
              </a:ext>
            </a:extLst>
          </p:cNvPr>
          <p:cNvSpPr/>
          <p:nvPr/>
        </p:nvSpPr>
        <p:spPr>
          <a:xfrm>
            <a:off x="7855338" y="1219200"/>
            <a:ext cx="2660262" cy="114890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4352" y="152402"/>
            <a:ext cx="2654190" cy="6705598"/>
            <a:chOff x="8274212" y="549168"/>
            <a:chExt cx="2138572" cy="519486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212" y="549168"/>
              <a:ext cx="797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3" y="549168"/>
              <a:ext cx="1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82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External Fragmentation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4740" cy="4351338"/>
          </a:xfrm>
        </p:spPr>
        <p:txBody>
          <a:bodyPr>
            <a:normAutofit/>
          </a:bodyPr>
          <a:lstStyle/>
          <a:p>
            <a:r>
              <a:rPr lang="en-US"/>
              <a:t>free(ptr4)?</a:t>
            </a:r>
          </a:p>
          <a:p>
            <a:pPr lvl="1"/>
            <a:r>
              <a:rPr lang="en-US"/>
              <a:t>Three small size chunks</a:t>
            </a:r>
          </a:p>
          <a:p>
            <a:pPr lvl="1"/>
            <a:r>
              <a:rPr lang="en-US"/>
              <a:t>+ size fields</a:t>
            </a:r>
          </a:p>
          <a:p>
            <a:pPr lvl="1"/>
            <a:endParaRPr lang="en-US"/>
          </a:p>
          <a:p>
            <a:r>
              <a:rPr lang="en-US"/>
              <a:t>Merge neighboring free chunks</a:t>
            </a:r>
          </a:p>
          <a:p>
            <a:pPr marL="457200" lvl="1" indent="0">
              <a:buNone/>
            </a:pPr>
            <a:r>
              <a:rPr lang="en-US"/>
              <a:t>if next(</a:t>
            </a:r>
            <a:r>
              <a:rPr lang="en-US" err="1"/>
              <a:t>ptr</a:t>
            </a:r>
            <a:r>
              <a:rPr lang="en-US"/>
              <a:t>) is free</a:t>
            </a:r>
            <a:br>
              <a:rPr lang="en-US"/>
            </a:br>
            <a:r>
              <a:rPr lang="en-US"/>
              <a:t>	merge(</a:t>
            </a:r>
            <a:r>
              <a:rPr lang="en-US" err="1"/>
              <a:t>ptr</a:t>
            </a:r>
            <a:r>
              <a:rPr lang="en-US"/>
              <a:t>, next(</a:t>
            </a:r>
            <a:r>
              <a:rPr lang="en-US" err="1"/>
              <a:t>ptr</a:t>
            </a:r>
            <a:r>
              <a:rPr lang="en-US"/>
              <a:t>))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/>
              <a:t>if </a:t>
            </a:r>
            <a:r>
              <a:rPr lang="en-US" err="1"/>
              <a:t>prev</a:t>
            </a:r>
            <a:r>
              <a:rPr lang="en-US"/>
              <a:t>(</a:t>
            </a:r>
            <a:r>
              <a:rPr lang="en-US" err="1"/>
              <a:t>ptr</a:t>
            </a:r>
            <a:r>
              <a:rPr lang="en-US"/>
              <a:t>) if free then </a:t>
            </a:r>
            <a:br>
              <a:rPr lang="en-US"/>
            </a:br>
            <a:r>
              <a:rPr lang="en-US"/>
              <a:t>	merge(</a:t>
            </a:r>
            <a:r>
              <a:rPr lang="en-US" err="1"/>
              <a:t>prev</a:t>
            </a:r>
            <a:r>
              <a:rPr lang="en-US"/>
              <a:t>(</a:t>
            </a:r>
            <a:r>
              <a:rPr lang="en-US" err="1"/>
              <a:t>ptr</a:t>
            </a:r>
            <a:r>
              <a:rPr lang="en-US"/>
              <a:t>), </a:t>
            </a:r>
            <a:r>
              <a:rPr lang="en-US" err="1"/>
              <a:t>ptr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69BF6B-95C8-594B-8D85-C377D8D7A46F}"/>
              </a:ext>
            </a:extLst>
          </p:cNvPr>
          <p:cNvCxnSpPr>
            <a:cxnSpLocks/>
          </p:cNvCxnSpPr>
          <p:nvPr/>
        </p:nvCxnSpPr>
        <p:spPr>
          <a:xfrm>
            <a:off x="7848600" y="3810000"/>
            <a:ext cx="26673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7813FB-D9FC-344B-A553-A48BA073078E}"/>
              </a:ext>
            </a:extLst>
          </p:cNvPr>
          <p:cNvGrpSpPr/>
          <p:nvPr/>
        </p:nvGrpSpPr>
        <p:grpSpPr>
          <a:xfrm>
            <a:off x="3554510" y="675495"/>
            <a:ext cx="579923" cy="299336"/>
            <a:chOff x="3763799" y="386464"/>
            <a:chExt cx="579923" cy="2993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35F2A4-F61A-AE46-AD06-EA67B07BC622}"/>
                </a:ext>
              </a:extLst>
            </p:cNvPr>
            <p:cNvGrpSpPr/>
            <p:nvPr/>
          </p:nvGrpSpPr>
          <p:grpSpPr>
            <a:xfrm>
              <a:off x="3763799" y="386464"/>
              <a:ext cx="579923" cy="299336"/>
              <a:chOff x="3763799" y="366528"/>
              <a:chExt cx="579923" cy="29933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34B8B9-72C3-2546-A312-7B6646A98B34}"/>
                  </a:ext>
                </a:extLst>
              </p:cNvPr>
              <p:cNvSpPr/>
              <p:nvPr/>
            </p:nvSpPr>
            <p:spPr>
              <a:xfrm>
                <a:off x="3763799" y="366528"/>
                <a:ext cx="579923" cy="2993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C2A15C0-C7FB-4446-8CB1-E21A0545CCE0}"/>
                  </a:ext>
                </a:extLst>
              </p:cNvPr>
              <p:cNvCxnSpPr/>
              <p:nvPr/>
            </p:nvCxnSpPr>
            <p:spPr>
              <a:xfrm>
                <a:off x="3962400" y="366528"/>
                <a:ext cx="0" cy="2962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DC9DBF-1EF7-AF4B-8713-19577ECFD8EE}"/>
                </a:ext>
              </a:extLst>
            </p:cNvPr>
            <p:cNvSpPr/>
            <p:nvPr/>
          </p:nvSpPr>
          <p:spPr>
            <a:xfrm>
              <a:off x="3824851" y="52130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C1BA069-64A2-3E4D-A05F-E46C9941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34" y="664871"/>
            <a:ext cx="596900" cy="3175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4DE6C2D-6294-9746-8945-4CE07F58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38" y="664871"/>
            <a:ext cx="596900" cy="317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495D5D-9F95-FD4C-A040-A6A348C1A8C7}"/>
              </a:ext>
            </a:extLst>
          </p:cNvPr>
          <p:cNvSpPr/>
          <p:nvPr/>
        </p:nvSpPr>
        <p:spPr>
          <a:xfrm>
            <a:off x="3457762" y="281252"/>
            <a:ext cx="773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Free-list</a:t>
            </a:r>
          </a:p>
        </p:txBody>
      </p: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3B5CA281-B3CB-DC49-9833-0218B42751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2324" y="572244"/>
            <a:ext cx="7540" cy="787012"/>
          </a:xfrm>
          <a:prstGeom prst="bentConnector3">
            <a:avLst>
              <a:gd name="adj1" fmla="val 303558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9160356D-B5CC-3542-934C-56E5F771C5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5536" y="598127"/>
            <a:ext cx="7540" cy="787012"/>
          </a:xfrm>
          <a:prstGeom prst="bentConnector3">
            <a:avLst>
              <a:gd name="adj1" fmla="val 274684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B8DC47F0-2B49-EE47-AF12-9A8BAC11D76C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5388557" y="990599"/>
            <a:ext cx="2485363" cy="1838008"/>
          </a:xfrm>
          <a:prstGeom prst="bentConnector3">
            <a:avLst>
              <a:gd name="adj1" fmla="val -223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5BEE54-FBA4-4042-B8F3-E12EE38F02C2}"/>
              </a:ext>
            </a:extLst>
          </p:cNvPr>
          <p:cNvGrpSpPr/>
          <p:nvPr/>
        </p:nvGrpSpPr>
        <p:grpSpPr>
          <a:xfrm>
            <a:off x="7866285" y="5192478"/>
            <a:ext cx="2620082" cy="325458"/>
            <a:chOff x="7866007" y="4146596"/>
            <a:chExt cx="2620082" cy="32545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0D3DC4-FC5B-E24F-8E1A-592C2D09E2C5}"/>
                </a:ext>
              </a:extLst>
            </p:cNvPr>
            <p:cNvSpPr/>
            <p:nvPr/>
          </p:nvSpPr>
          <p:spPr>
            <a:xfrm>
              <a:off x="7866007" y="4146596"/>
              <a:ext cx="2620082" cy="32545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898F86D-2E08-4141-A4A3-F92723A1CB72}"/>
                </a:ext>
              </a:extLst>
            </p:cNvPr>
            <p:cNvSpPr/>
            <p:nvPr/>
          </p:nvSpPr>
          <p:spPr>
            <a:xfrm>
              <a:off x="10269905" y="4244573"/>
              <a:ext cx="101855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C567239-6838-2847-8031-8152DB7444E1}"/>
              </a:ext>
            </a:extLst>
          </p:cNvPr>
          <p:cNvSpPr/>
          <p:nvPr/>
        </p:nvSpPr>
        <p:spPr>
          <a:xfrm>
            <a:off x="7855338" y="2374650"/>
            <a:ext cx="2660262" cy="143535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86EE22-9E45-D74F-85AF-7620B773779F}"/>
              </a:ext>
            </a:extLst>
          </p:cNvPr>
          <p:cNvCxnSpPr>
            <a:cxnSpLocks/>
          </p:cNvCxnSpPr>
          <p:nvPr/>
        </p:nvCxnSpPr>
        <p:spPr>
          <a:xfrm>
            <a:off x="7876522" y="265568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26D67CD-E5DB-A24F-94DC-F9C4205477AE}"/>
              </a:ext>
            </a:extLst>
          </p:cNvPr>
          <p:cNvSpPr/>
          <p:nvPr/>
        </p:nvSpPr>
        <p:spPr>
          <a:xfrm>
            <a:off x="7873920" y="2665878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2F0F03-63A6-2745-8AF3-A6884CE4F6E6}"/>
              </a:ext>
            </a:extLst>
          </p:cNvPr>
          <p:cNvGrpSpPr/>
          <p:nvPr/>
        </p:nvGrpSpPr>
        <p:grpSpPr>
          <a:xfrm>
            <a:off x="7826105" y="4878628"/>
            <a:ext cx="2660262" cy="1614503"/>
            <a:chOff x="7833740" y="3827414"/>
            <a:chExt cx="2660262" cy="16145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9842BA-38BD-3845-84B2-C8EBD338ECED}"/>
                </a:ext>
              </a:extLst>
            </p:cNvPr>
            <p:cNvSpPr/>
            <p:nvPr/>
          </p:nvSpPr>
          <p:spPr>
            <a:xfrm>
              <a:off x="7833740" y="3853335"/>
              <a:ext cx="2660262" cy="158858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5D90AC-8198-1A4E-8292-B6C7658EC8A2}"/>
                </a:ext>
              </a:extLst>
            </p:cNvPr>
            <p:cNvSpPr/>
            <p:nvPr/>
          </p:nvSpPr>
          <p:spPr>
            <a:xfrm>
              <a:off x="8915400" y="3827414"/>
              <a:ext cx="5212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nsolas" panose="020B0609020204030204" pitchFamily="49" charset="0"/>
                  <a:cs typeface="Consolas" panose="020B0609020204030204" pitchFamily="49" charset="0"/>
                </a:rPr>
                <a:t>sz5</a:t>
              </a:r>
              <a:endParaRPr lang="en-US" sz="16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BBB2915-9F58-F44B-B6C5-6033338BDB75}"/>
                </a:ext>
              </a:extLst>
            </p:cNvPr>
            <p:cNvSpPr/>
            <p:nvPr/>
          </p:nvSpPr>
          <p:spPr>
            <a:xfrm>
              <a:off x="8871144" y="4698418"/>
              <a:ext cx="684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freed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F3B51522-551A-334E-A9E1-CBFA2D14DE68}"/>
              </a:ext>
            </a:extLst>
          </p:cNvPr>
          <p:cNvSpPr/>
          <p:nvPr/>
        </p:nvSpPr>
        <p:spPr>
          <a:xfrm>
            <a:off x="8821373" y="3153237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34DFD97-7035-5944-B838-F16B03B7BFDE}"/>
              </a:ext>
            </a:extLst>
          </p:cNvPr>
          <p:cNvSpPr/>
          <p:nvPr/>
        </p:nvSpPr>
        <p:spPr>
          <a:xfrm>
            <a:off x="10287000" y="2819400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FF54BDC8-6199-564D-A138-65B6075397C3}"/>
              </a:ext>
            </a:extLst>
          </p:cNvPr>
          <p:cNvSpPr/>
          <p:nvPr/>
        </p:nvSpPr>
        <p:spPr>
          <a:xfrm rot="7934488" flipH="1">
            <a:off x="8842374" y="2692209"/>
            <a:ext cx="2098689" cy="1843542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36B-54A1-C246-A3B1-F6C23C52F6DF}"/>
              </a:ext>
            </a:extLst>
          </p:cNvPr>
          <p:cNvSpPr/>
          <p:nvPr/>
        </p:nvSpPr>
        <p:spPr>
          <a:xfrm>
            <a:off x="8923718" y="2292272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0491D5-D2B0-D240-9841-D65EF983F298}"/>
              </a:ext>
            </a:extLst>
          </p:cNvPr>
          <p:cNvCxnSpPr>
            <a:cxnSpLocks/>
          </p:cNvCxnSpPr>
          <p:nvPr/>
        </p:nvCxnSpPr>
        <p:spPr>
          <a:xfrm>
            <a:off x="7869460" y="5192478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B140332-FA7F-EC41-B326-5D4AAF667F03}"/>
              </a:ext>
            </a:extLst>
          </p:cNvPr>
          <p:cNvSpPr/>
          <p:nvPr/>
        </p:nvSpPr>
        <p:spPr>
          <a:xfrm>
            <a:off x="7862399" y="3806905"/>
            <a:ext cx="2660262" cy="1077722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647B7F-9921-D945-8302-278586DD91F1}"/>
              </a:ext>
            </a:extLst>
          </p:cNvPr>
          <p:cNvCxnSpPr>
            <a:cxnSpLocks/>
          </p:cNvCxnSpPr>
          <p:nvPr/>
        </p:nvCxnSpPr>
        <p:spPr>
          <a:xfrm>
            <a:off x="7882937" y="4114800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CC3CD49-A59D-6A4F-AC20-64F80638F67C}"/>
              </a:ext>
            </a:extLst>
          </p:cNvPr>
          <p:cNvSpPr/>
          <p:nvPr/>
        </p:nvSpPr>
        <p:spPr>
          <a:xfrm>
            <a:off x="8923312" y="3780227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sz4</a:t>
            </a:r>
            <a:endParaRPr lang="en-US" sz="16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60D6AB-CE22-C748-B1D3-94CC5CCC969F}"/>
              </a:ext>
            </a:extLst>
          </p:cNvPr>
          <p:cNvSpPr/>
          <p:nvPr/>
        </p:nvSpPr>
        <p:spPr>
          <a:xfrm>
            <a:off x="7859256" y="6513053"/>
            <a:ext cx="2660262" cy="27759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6367457-278D-DF46-8E0A-D0BC9F4D5222}"/>
              </a:ext>
            </a:extLst>
          </p:cNvPr>
          <p:cNvSpPr/>
          <p:nvPr/>
        </p:nvSpPr>
        <p:spPr>
          <a:xfrm>
            <a:off x="10680101" y="2476938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B15A6E-2769-0440-9F6D-7088783CFE47}"/>
              </a:ext>
            </a:extLst>
          </p:cNvPr>
          <p:cNvSpPr/>
          <p:nvPr/>
        </p:nvSpPr>
        <p:spPr>
          <a:xfrm>
            <a:off x="10680100" y="3941670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ptr4</a:t>
            </a:r>
            <a:endParaRPr lang="en-US" sz="16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3B82B7-7803-F34A-9927-A31EE6A83E59}"/>
              </a:ext>
            </a:extLst>
          </p:cNvPr>
          <p:cNvSpPr/>
          <p:nvPr/>
        </p:nvSpPr>
        <p:spPr>
          <a:xfrm>
            <a:off x="10502317" y="492862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ptr5</a:t>
            </a:r>
            <a:endParaRPr lang="en-US" sz="160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9BF24870-5706-0141-BBDB-875D85321751}"/>
              </a:ext>
            </a:extLst>
          </p:cNvPr>
          <p:cNvSpPr/>
          <p:nvPr/>
        </p:nvSpPr>
        <p:spPr>
          <a:xfrm>
            <a:off x="7593921" y="2368103"/>
            <a:ext cx="192168" cy="1412124"/>
          </a:xfrm>
          <a:prstGeom prst="leftBracket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04358D12-20E1-714F-A2D3-B40A6A370264}"/>
              </a:ext>
            </a:extLst>
          </p:cNvPr>
          <p:cNvSpPr/>
          <p:nvPr/>
        </p:nvSpPr>
        <p:spPr>
          <a:xfrm>
            <a:off x="7581529" y="4926036"/>
            <a:ext cx="192168" cy="1611760"/>
          </a:xfrm>
          <a:prstGeom prst="leftBracket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B8CC525B-7228-F145-8B85-8EBFC4348508}"/>
              </a:ext>
            </a:extLst>
          </p:cNvPr>
          <p:cNvSpPr/>
          <p:nvPr/>
        </p:nvSpPr>
        <p:spPr>
          <a:xfrm>
            <a:off x="7589009" y="3796723"/>
            <a:ext cx="192168" cy="1112817"/>
          </a:xfrm>
          <a:prstGeom prst="leftBracket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00D5B06-1826-874D-A832-43EC4A41BF06}"/>
              </a:ext>
            </a:extLst>
          </p:cNvPr>
          <p:cNvSpPr/>
          <p:nvPr/>
        </p:nvSpPr>
        <p:spPr>
          <a:xfrm>
            <a:off x="7866285" y="4124173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31DDA06-F6AF-3E44-BC95-FE6D95579221}"/>
              </a:ext>
            </a:extLst>
          </p:cNvPr>
          <p:cNvSpPr/>
          <p:nvPr/>
        </p:nvSpPr>
        <p:spPr>
          <a:xfrm>
            <a:off x="10279365" y="4277695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B67F593F-515E-E24B-B5C5-13068BC3B4C6}"/>
              </a:ext>
            </a:extLst>
          </p:cNvPr>
          <p:cNvSpPr/>
          <p:nvPr/>
        </p:nvSpPr>
        <p:spPr>
          <a:xfrm rot="7934488" flipH="1">
            <a:off x="9257909" y="4079749"/>
            <a:ext cx="1666067" cy="1683510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7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D5CD947-D745-8842-8255-BB6822CB27BB}"/>
              </a:ext>
            </a:extLst>
          </p:cNvPr>
          <p:cNvSpPr/>
          <p:nvPr/>
        </p:nvSpPr>
        <p:spPr>
          <a:xfrm>
            <a:off x="7855338" y="1219200"/>
            <a:ext cx="2660262" cy="114890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4352" y="152402"/>
            <a:ext cx="2654190" cy="6705598"/>
            <a:chOff x="8274212" y="549168"/>
            <a:chExt cx="2138572" cy="519486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212" y="549168"/>
              <a:ext cx="797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3" y="549168"/>
              <a:ext cx="1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82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External Fragmentation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60" y="1622789"/>
            <a:ext cx="6064740" cy="51004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Previous / next merge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implementation issues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can we iterate?</a:t>
            </a:r>
          </a:p>
          <a:p>
            <a:pPr lvl="2"/>
            <a:r>
              <a:rPr lang="en-US" dirty="0"/>
              <a:t>immediate predecessor (previous) and successor (next) chunks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can we check the chunk status?</a:t>
            </a:r>
          </a:p>
          <a:p>
            <a:pPr lvl="2"/>
            <a:r>
              <a:rPr lang="en-US" dirty="0"/>
              <a:t>Is it being used or </a:t>
            </a:r>
            <a:r>
              <a:rPr lang="en-US" dirty="0" err="1"/>
              <a:t>free'd</a:t>
            </a:r>
            <a:r>
              <a:rPr lang="en-US" dirty="0"/>
              <a:t>?</a:t>
            </a:r>
          </a:p>
          <a:p>
            <a:pPr lvl="1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69BF6B-95C8-594B-8D85-C377D8D7A46F}"/>
              </a:ext>
            </a:extLst>
          </p:cNvPr>
          <p:cNvCxnSpPr>
            <a:cxnSpLocks/>
          </p:cNvCxnSpPr>
          <p:nvPr/>
        </p:nvCxnSpPr>
        <p:spPr>
          <a:xfrm>
            <a:off x="7848600" y="3810000"/>
            <a:ext cx="26673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7813FB-D9FC-344B-A553-A48BA073078E}"/>
              </a:ext>
            </a:extLst>
          </p:cNvPr>
          <p:cNvGrpSpPr/>
          <p:nvPr/>
        </p:nvGrpSpPr>
        <p:grpSpPr>
          <a:xfrm>
            <a:off x="3554510" y="675495"/>
            <a:ext cx="579923" cy="299336"/>
            <a:chOff x="3763799" y="386464"/>
            <a:chExt cx="579923" cy="2993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35F2A4-F61A-AE46-AD06-EA67B07BC622}"/>
                </a:ext>
              </a:extLst>
            </p:cNvPr>
            <p:cNvGrpSpPr/>
            <p:nvPr/>
          </p:nvGrpSpPr>
          <p:grpSpPr>
            <a:xfrm>
              <a:off x="3763799" y="386464"/>
              <a:ext cx="579923" cy="299336"/>
              <a:chOff x="3763799" y="366528"/>
              <a:chExt cx="579923" cy="29933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34B8B9-72C3-2546-A312-7B6646A98B34}"/>
                  </a:ext>
                </a:extLst>
              </p:cNvPr>
              <p:cNvSpPr/>
              <p:nvPr/>
            </p:nvSpPr>
            <p:spPr>
              <a:xfrm>
                <a:off x="3763799" y="366528"/>
                <a:ext cx="579923" cy="2993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C2A15C0-C7FB-4446-8CB1-E21A0545CCE0}"/>
                  </a:ext>
                </a:extLst>
              </p:cNvPr>
              <p:cNvCxnSpPr/>
              <p:nvPr/>
            </p:nvCxnSpPr>
            <p:spPr>
              <a:xfrm>
                <a:off x="3962400" y="366528"/>
                <a:ext cx="0" cy="2962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DC9DBF-1EF7-AF4B-8713-19577ECFD8EE}"/>
                </a:ext>
              </a:extLst>
            </p:cNvPr>
            <p:cNvSpPr/>
            <p:nvPr/>
          </p:nvSpPr>
          <p:spPr>
            <a:xfrm>
              <a:off x="3824851" y="52130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C1BA069-64A2-3E4D-A05F-E46C9941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34" y="664871"/>
            <a:ext cx="596900" cy="3175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4DE6C2D-6294-9746-8945-4CE07F58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38" y="664871"/>
            <a:ext cx="596900" cy="317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495D5D-9F95-FD4C-A040-A6A348C1A8C7}"/>
              </a:ext>
            </a:extLst>
          </p:cNvPr>
          <p:cNvSpPr/>
          <p:nvPr/>
        </p:nvSpPr>
        <p:spPr>
          <a:xfrm>
            <a:off x="3457762" y="281252"/>
            <a:ext cx="773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Free-list</a:t>
            </a:r>
          </a:p>
        </p:txBody>
      </p: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3B5CA281-B3CB-DC49-9833-0218B42751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2324" y="572244"/>
            <a:ext cx="7540" cy="787012"/>
          </a:xfrm>
          <a:prstGeom prst="bentConnector3">
            <a:avLst>
              <a:gd name="adj1" fmla="val 303558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9160356D-B5CC-3542-934C-56E5F771C5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5536" y="598127"/>
            <a:ext cx="7540" cy="787012"/>
          </a:xfrm>
          <a:prstGeom prst="bentConnector3">
            <a:avLst>
              <a:gd name="adj1" fmla="val 274684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B8DC47F0-2B49-EE47-AF12-9A8BAC11D76C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5388557" y="990599"/>
            <a:ext cx="2485363" cy="1838008"/>
          </a:xfrm>
          <a:prstGeom prst="bentConnector3">
            <a:avLst>
              <a:gd name="adj1" fmla="val -223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5BEE54-FBA4-4042-B8F3-E12EE38F02C2}"/>
              </a:ext>
            </a:extLst>
          </p:cNvPr>
          <p:cNvGrpSpPr/>
          <p:nvPr/>
        </p:nvGrpSpPr>
        <p:grpSpPr>
          <a:xfrm>
            <a:off x="7866285" y="5192478"/>
            <a:ext cx="2620082" cy="325458"/>
            <a:chOff x="7866007" y="4146596"/>
            <a:chExt cx="2620082" cy="32545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0D3DC4-FC5B-E24F-8E1A-592C2D09E2C5}"/>
                </a:ext>
              </a:extLst>
            </p:cNvPr>
            <p:cNvSpPr/>
            <p:nvPr/>
          </p:nvSpPr>
          <p:spPr>
            <a:xfrm>
              <a:off x="7866007" y="4146596"/>
              <a:ext cx="2620082" cy="32545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898F86D-2E08-4141-A4A3-F92723A1CB72}"/>
                </a:ext>
              </a:extLst>
            </p:cNvPr>
            <p:cNvSpPr/>
            <p:nvPr/>
          </p:nvSpPr>
          <p:spPr>
            <a:xfrm>
              <a:off x="10269905" y="4244573"/>
              <a:ext cx="101855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C567239-6838-2847-8031-8152DB7444E1}"/>
              </a:ext>
            </a:extLst>
          </p:cNvPr>
          <p:cNvSpPr/>
          <p:nvPr/>
        </p:nvSpPr>
        <p:spPr>
          <a:xfrm>
            <a:off x="7855338" y="2374650"/>
            <a:ext cx="2660262" cy="143535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86EE22-9E45-D74F-85AF-7620B773779F}"/>
              </a:ext>
            </a:extLst>
          </p:cNvPr>
          <p:cNvCxnSpPr>
            <a:cxnSpLocks/>
          </p:cNvCxnSpPr>
          <p:nvPr/>
        </p:nvCxnSpPr>
        <p:spPr>
          <a:xfrm>
            <a:off x="7876522" y="265568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26D67CD-E5DB-A24F-94DC-F9C4205477AE}"/>
              </a:ext>
            </a:extLst>
          </p:cNvPr>
          <p:cNvSpPr/>
          <p:nvPr/>
        </p:nvSpPr>
        <p:spPr>
          <a:xfrm>
            <a:off x="7873920" y="2665878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2F0F03-63A6-2745-8AF3-A6884CE4F6E6}"/>
              </a:ext>
            </a:extLst>
          </p:cNvPr>
          <p:cNvGrpSpPr/>
          <p:nvPr/>
        </p:nvGrpSpPr>
        <p:grpSpPr>
          <a:xfrm>
            <a:off x="7826105" y="4878628"/>
            <a:ext cx="2660262" cy="1614503"/>
            <a:chOff x="7833740" y="3827414"/>
            <a:chExt cx="2660262" cy="16145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9842BA-38BD-3845-84B2-C8EBD338ECED}"/>
                </a:ext>
              </a:extLst>
            </p:cNvPr>
            <p:cNvSpPr/>
            <p:nvPr/>
          </p:nvSpPr>
          <p:spPr>
            <a:xfrm>
              <a:off x="7833740" y="3853335"/>
              <a:ext cx="2660262" cy="158858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5D90AC-8198-1A4E-8292-B6C7658EC8A2}"/>
                </a:ext>
              </a:extLst>
            </p:cNvPr>
            <p:cNvSpPr/>
            <p:nvPr/>
          </p:nvSpPr>
          <p:spPr>
            <a:xfrm>
              <a:off x="8915400" y="3827414"/>
              <a:ext cx="5212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nsolas" panose="020B0609020204030204" pitchFamily="49" charset="0"/>
                  <a:cs typeface="Consolas" panose="020B0609020204030204" pitchFamily="49" charset="0"/>
                </a:rPr>
                <a:t>sz5</a:t>
              </a:r>
              <a:endParaRPr lang="en-US" sz="16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BBB2915-9F58-F44B-B6C5-6033338BDB75}"/>
                </a:ext>
              </a:extLst>
            </p:cNvPr>
            <p:cNvSpPr/>
            <p:nvPr/>
          </p:nvSpPr>
          <p:spPr>
            <a:xfrm>
              <a:off x="8871144" y="4698418"/>
              <a:ext cx="684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freed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F3B51522-551A-334E-A9E1-CBFA2D14DE68}"/>
              </a:ext>
            </a:extLst>
          </p:cNvPr>
          <p:cNvSpPr/>
          <p:nvPr/>
        </p:nvSpPr>
        <p:spPr>
          <a:xfrm>
            <a:off x="8821373" y="3153237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34DFD97-7035-5944-B838-F16B03B7BFDE}"/>
              </a:ext>
            </a:extLst>
          </p:cNvPr>
          <p:cNvSpPr/>
          <p:nvPr/>
        </p:nvSpPr>
        <p:spPr>
          <a:xfrm>
            <a:off x="10287000" y="2819400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FF54BDC8-6199-564D-A138-65B6075397C3}"/>
              </a:ext>
            </a:extLst>
          </p:cNvPr>
          <p:cNvSpPr/>
          <p:nvPr/>
        </p:nvSpPr>
        <p:spPr>
          <a:xfrm rot="7934488" flipH="1">
            <a:off x="8842374" y="2692209"/>
            <a:ext cx="2098689" cy="1843542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36B-54A1-C246-A3B1-F6C23C52F6DF}"/>
              </a:ext>
            </a:extLst>
          </p:cNvPr>
          <p:cNvSpPr/>
          <p:nvPr/>
        </p:nvSpPr>
        <p:spPr>
          <a:xfrm>
            <a:off x="8923718" y="2292272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0491D5-D2B0-D240-9841-D65EF983F298}"/>
              </a:ext>
            </a:extLst>
          </p:cNvPr>
          <p:cNvCxnSpPr>
            <a:cxnSpLocks/>
          </p:cNvCxnSpPr>
          <p:nvPr/>
        </p:nvCxnSpPr>
        <p:spPr>
          <a:xfrm>
            <a:off x="7869460" y="5192478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B140332-FA7F-EC41-B326-5D4AAF667F03}"/>
              </a:ext>
            </a:extLst>
          </p:cNvPr>
          <p:cNvSpPr/>
          <p:nvPr/>
        </p:nvSpPr>
        <p:spPr>
          <a:xfrm>
            <a:off x="7862399" y="3806905"/>
            <a:ext cx="2660262" cy="1077722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647B7F-9921-D945-8302-278586DD91F1}"/>
              </a:ext>
            </a:extLst>
          </p:cNvPr>
          <p:cNvCxnSpPr>
            <a:cxnSpLocks/>
          </p:cNvCxnSpPr>
          <p:nvPr/>
        </p:nvCxnSpPr>
        <p:spPr>
          <a:xfrm>
            <a:off x="7882937" y="4114800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CC3CD49-A59D-6A4F-AC20-64F80638F67C}"/>
              </a:ext>
            </a:extLst>
          </p:cNvPr>
          <p:cNvSpPr/>
          <p:nvPr/>
        </p:nvSpPr>
        <p:spPr>
          <a:xfrm>
            <a:off x="8923312" y="3780227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sz4</a:t>
            </a:r>
            <a:endParaRPr lang="en-US" sz="16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60D6AB-CE22-C748-B1D3-94CC5CCC969F}"/>
              </a:ext>
            </a:extLst>
          </p:cNvPr>
          <p:cNvSpPr/>
          <p:nvPr/>
        </p:nvSpPr>
        <p:spPr>
          <a:xfrm>
            <a:off x="7859256" y="6513053"/>
            <a:ext cx="2660262" cy="27759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6367457-278D-DF46-8E0A-D0BC9F4D5222}"/>
              </a:ext>
            </a:extLst>
          </p:cNvPr>
          <p:cNvSpPr/>
          <p:nvPr/>
        </p:nvSpPr>
        <p:spPr>
          <a:xfrm>
            <a:off x="10680101" y="2476938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B15A6E-2769-0440-9F6D-7088783CFE47}"/>
              </a:ext>
            </a:extLst>
          </p:cNvPr>
          <p:cNvSpPr/>
          <p:nvPr/>
        </p:nvSpPr>
        <p:spPr>
          <a:xfrm>
            <a:off x="10680100" y="3941670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ptr4</a:t>
            </a:r>
            <a:endParaRPr lang="en-US" sz="16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3B82B7-7803-F34A-9927-A31EE6A83E59}"/>
              </a:ext>
            </a:extLst>
          </p:cNvPr>
          <p:cNvSpPr/>
          <p:nvPr/>
        </p:nvSpPr>
        <p:spPr>
          <a:xfrm>
            <a:off x="10502317" y="492862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ptr5</a:t>
            </a:r>
            <a:endParaRPr lang="en-US" sz="160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9BF24870-5706-0141-BBDB-875D85321751}"/>
              </a:ext>
            </a:extLst>
          </p:cNvPr>
          <p:cNvSpPr/>
          <p:nvPr/>
        </p:nvSpPr>
        <p:spPr>
          <a:xfrm>
            <a:off x="7593921" y="2368103"/>
            <a:ext cx="192168" cy="1412124"/>
          </a:xfrm>
          <a:prstGeom prst="leftBracket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04358D12-20E1-714F-A2D3-B40A6A370264}"/>
              </a:ext>
            </a:extLst>
          </p:cNvPr>
          <p:cNvSpPr/>
          <p:nvPr/>
        </p:nvSpPr>
        <p:spPr>
          <a:xfrm>
            <a:off x="7581529" y="4926036"/>
            <a:ext cx="192168" cy="1611760"/>
          </a:xfrm>
          <a:prstGeom prst="leftBracket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B8CC525B-7228-F145-8B85-8EBFC4348508}"/>
              </a:ext>
            </a:extLst>
          </p:cNvPr>
          <p:cNvSpPr/>
          <p:nvPr/>
        </p:nvSpPr>
        <p:spPr>
          <a:xfrm>
            <a:off x="7589009" y="3796723"/>
            <a:ext cx="192168" cy="1112817"/>
          </a:xfrm>
          <a:prstGeom prst="leftBracket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00D5B06-1826-874D-A832-43EC4A41BF06}"/>
              </a:ext>
            </a:extLst>
          </p:cNvPr>
          <p:cNvSpPr/>
          <p:nvPr/>
        </p:nvSpPr>
        <p:spPr>
          <a:xfrm>
            <a:off x="7866285" y="4124173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31DDA06-F6AF-3E44-BC95-FE6D95579221}"/>
              </a:ext>
            </a:extLst>
          </p:cNvPr>
          <p:cNvSpPr/>
          <p:nvPr/>
        </p:nvSpPr>
        <p:spPr>
          <a:xfrm>
            <a:off x="10279365" y="4277695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B67F593F-515E-E24B-B5C5-13068BC3B4C6}"/>
              </a:ext>
            </a:extLst>
          </p:cNvPr>
          <p:cNvSpPr/>
          <p:nvPr/>
        </p:nvSpPr>
        <p:spPr>
          <a:xfrm rot="7934488" flipH="1">
            <a:off x="9257909" y="4079749"/>
            <a:ext cx="1666067" cy="1683510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1332ED1-27B4-5F40-858E-23111DDB7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23" y="2217464"/>
            <a:ext cx="4406900" cy="23749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AD1F6CB7-2D2E-914D-B17B-CB235B6B80F7}"/>
              </a:ext>
            </a:extLst>
          </p:cNvPr>
          <p:cNvSpPr/>
          <p:nvPr/>
        </p:nvSpPr>
        <p:spPr>
          <a:xfrm>
            <a:off x="2113700" y="2655685"/>
            <a:ext cx="1052018" cy="26085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402F2D9-43E5-7C46-9320-FC51127D734F}"/>
              </a:ext>
            </a:extLst>
          </p:cNvPr>
          <p:cNvSpPr/>
          <p:nvPr/>
        </p:nvSpPr>
        <p:spPr>
          <a:xfrm>
            <a:off x="2111973" y="3392140"/>
            <a:ext cx="1052018" cy="26085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149461-D994-1A4A-A3C3-D0832FCB0546}"/>
              </a:ext>
            </a:extLst>
          </p:cNvPr>
          <p:cNvSpPr/>
          <p:nvPr/>
        </p:nvSpPr>
        <p:spPr>
          <a:xfrm>
            <a:off x="3250375" y="2646215"/>
            <a:ext cx="1052018" cy="26085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2F0F03-63A6-2745-8AF3-A6884CE4F6E6}"/>
              </a:ext>
            </a:extLst>
          </p:cNvPr>
          <p:cNvGrpSpPr/>
          <p:nvPr/>
        </p:nvGrpSpPr>
        <p:grpSpPr>
          <a:xfrm>
            <a:off x="7826105" y="4878628"/>
            <a:ext cx="2660262" cy="1614503"/>
            <a:chOff x="7833740" y="3827414"/>
            <a:chExt cx="2660262" cy="16145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9842BA-38BD-3845-84B2-C8EBD338ECED}"/>
                </a:ext>
              </a:extLst>
            </p:cNvPr>
            <p:cNvSpPr/>
            <p:nvPr/>
          </p:nvSpPr>
          <p:spPr>
            <a:xfrm>
              <a:off x="7833740" y="3853335"/>
              <a:ext cx="2660262" cy="158858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5D90AC-8198-1A4E-8292-B6C7658EC8A2}"/>
                </a:ext>
              </a:extLst>
            </p:cNvPr>
            <p:cNvSpPr/>
            <p:nvPr/>
          </p:nvSpPr>
          <p:spPr>
            <a:xfrm>
              <a:off x="8915400" y="3827414"/>
              <a:ext cx="5212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nsolas" panose="020B0609020204030204" pitchFamily="49" charset="0"/>
                  <a:cs typeface="Consolas" panose="020B0609020204030204" pitchFamily="49" charset="0"/>
                </a:rPr>
                <a:t>sz5</a:t>
              </a:r>
              <a:endParaRPr lang="en-US" sz="16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BBB2915-9F58-F44B-B6C5-6033338BDB75}"/>
                </a:ext>
              </a:extLst>
            </p:cNvPr>
            <p:cNvSpPr/>
            <p:nvPr/>
          </p:nvSpPr>
          <p:spPr>
            <a:xfrm>
              <a:off x="8871144" y="4698418"/>
              <a:ext cx="684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freed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D5CD947-D745-8842-8255-BB6822CB27BB}"/>
              </a:ext>
            </a:extLst>
          </p:cNvPr>
          <p:cNvSpPr/>
          <p:nvPr/>
        </p:nvSpPr>
        <p:spPr>
          <a:xfrm>
            <a:off x="7855338" y="1219200"/>
            <a:ext cx="2660262" cy="114890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4352" y="152402"/>
            <a:ext cx="2654190" cy="6705598"/>
            <a:chOff x="8274212" y="549168"/>
            <a:chExt cx="2138572" cy="519486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212" y="549168"/>
              <a:ext cx="797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3" y="549168"/>
              <a:ext cx="1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82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/>
              <a:t>next(</a:t>
            </a:r>
            <a:r>
              <a:rPr lang="en-US" sz="3800" err="1"/>
              <a:t>ptr</a:t>
            </a:r>
            <a:r>
              <a:rPr lang="en-US" sz="3800"/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1892" cy="4351338"/>
          </a:xfrm>
        </p:spPr>
        <p:txBody>
          <a:bodyPr>
            <a:normAutofit/>
          </a:bodyPr>
          <a:lstStyle/>
          <a:p>
            <a:r>
              <a:rPr lang="en-US" dirty="0"/>
              <a:t>Trivial</a:t>
            </a:r>
          </a:p>
          <a:p>
            <a:endParaRPr lang="en-US" dirty="0"/>
          </a:p>
          <a:p>
            <a:r>
              <a:rPr lang="en-US" dirty="0"/>
              <a:t>next(ptr4)</a:t>
            </a:r>
          </a:p>
          <a:p>
            <a:pPr marL="457200" lvl="1" indent="0">
              <a:buNone/>
            </a:pPr>
            <a:r>
              <a:rPr lang="en-US" dirty="0"/>
              <a:t>(ptr4 + sz4 + 4) </a:t>
            </a:r>
            <a:r>
              <a:rPr lang="en-US" dirty="0">
                <a:sym typeface="Wingdings" pitchFamily="2" charset="2"/>
              </a:rPr>
              <a:t> ptr5 (next </a:t>
            </a:r>
            <a:r>
              <a:rPr lang="en-US" dirty="0" err="1">
                <a:sym typeface="Wingdings" pitchFamily="2" charset="2"/>
              </a:rPr>
              <a:t>ptr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2"/>
            <a:r>
              <a:rPr lang="en-US" dirty="0">
                <a:sym typeface="Wingdings" pitchFamily="2" charset="2"/>
              </a:rPr>
              <a:t>and check </a:t>
            </a:r>
            <a:r>
              <a:rPr lang="en-US" b="1" dirty="0">
                <a:sym typeface="Wingdings" pitchFamily="2" charset="2"/>
              </a:rPr>
              <a:t>P </a:t>
            </a:r>
            <a:r>
              <a:rPr lang="en-US" dirty="0">
                <a:sym typeface="Wingdings" pitchFamily="2" charset="2"/>
              </a:rPr>
              <a:t>flag, if not in use merge</a:t>
            </a:r>
          </a:p>
          <a:p>
            <a:pPr marL="914400" lvl="2" indent="0">
              <a:buNone/>
            </a:pPr>
            <a:r>
              <a:rPr lang="en-US" dirty="0">
                <a:sym typeface="Wingdings" pitchFamily="2" charset="2"/>
              </a:rPr>
              <a:t>sz4’ = sz4 + sz5 + 4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Previous-in-use (P) flag</a:t>
            </a:r>
          </a:p>
          <a:p>
            <a:pPr lvl="1"/>
            <a:r>
              <a:rPr lang="en-US" dirty="0">
                <a:sym typeface="Wingdings" pitchFamily="2" charset="2"/>
              </a:rPr>
              <a:t>Mark at next chunk (you will see why later)</a:t>
            </a:r>
          </a:p>
          <a:p>
            <a:pPr lvl="1"/>
            <a:r>
              <a:rPr lang="en-US" dirty="0">
                <a:sym typeface="Wingdings" pitchFamily="2" charset="2"/>
              </a:rPr>
              <a:t>‘0’ not in use, ‘1’ being used</a:t>
            </a:r>
          </a:p>
          <a:p>
            <a:pPr lvl="1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69BF6B-95C8-594B-8D85-C377D8D7A46F}"/>
              </a:ext>
            </a:extLst>
          </p:cNvPr>
          <p:cNvCxnSpPr>
            <a:cxnSpLocks/>
          </p:cNvCxnSpPr>
          <p:nvPr/>
        </p:nvCxnSpPr>
        <p:spPr>
          <a:xfrm>
            <a:off x="7848600" y="3810000"/>
            <a:ext cx="26673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5BEE54-FBA4-4042-B8F3-E12EE38F02C2}"/>
              </a:ext>
            </a:extLst>
          </p:cNvPr>
          <p:cNvGrpSpPr/>
          <p:nvPr/>
        </p:nvGrpSpPr>
        <p:grpSpPr>
          <a:xfrm>
            <a:off x="7866285" y="5192478"/>
            <a:ext cx="2620082" cy="325458"/>
            <a:chOff x="7866007" y="4146596"/>
            <a:chExt cx="2620082" cy="32545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0D3DC4-FC5B-E24F-8E1A-592C2D09E2C5}"/>
                </a:ext>
              </a:extLst>
            </p:cNvPr>
            <p:cNvSpPr/>
            <p:nvPr/>
          </p:nvSpPr>
          <p:spPr>
            <a:xfrm>
              <a:off x="7866007" y="4146596"/>
              <a:ext cx="2620082" cy="32545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NULL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898F86D-2E08-4141-A4A3-F92723A1CB72}"/>
                </a:ext>
              </a:extLst>
            </p:cNvPr>
            <p:cNvSpPr/>
            <p:nvPr/>
          </p:nvSpPr>
          <p:spPr>
            <a:xfrm>
              <a:off x="10269905" y="4244573"/>
              <a:ext cx="101855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C567239-6838-2847-8031-8152DB7444E1}"/>
              </a:ext>
            </a:extLst>
          </p:cNvPr>
          <p:cNvSpPr/>
          <p:nvPr/>
        </p:nvSpPr>
        <p:spPr>
          <a:xfrm>
            <a:off x="7855338" y="2374650"/>
            <a:ext cx="2660262" cy="143535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86EE22-9E45-D74F-85AF-7620B773779F}"/>
              </a:ext>
            </a:extLst>
          </p:cNvPr>
          <p:cNvCxnSpPr>
            <a:cxnSpLocks/>
          </p:cNvCxnSpPr>
          <p:nvPr/>
        </p:nvCxnSpPr>
        <p:spPr>
          <a:xfrm>
            <a:off x="7876522" y="265568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26D67CD-E5DB-A24F-94DC-F9C4205477AE}"/>
              </a:ext>
            </a:extLst>
          </p:cNvPr>
          <p:cNvSpPr/>
          <p:nvPr/>
        </p:nvSpPr>
        <p:spPr>
          <a:xfrm>
            <a:off x="7873920" y="2665878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B51522-551A-334E-A9E1-CBFA2D14DE68}"/>
              </a:ext>
            </a:extLst>
          </p:cNvPr>
          <p:cNvSpPr/>
          <p:nvPr/>
        </p:nvSpPr>
        <p:spPr>
          <a:xfrm>
            <a:off x="8821373" y="3153237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34DFD97-7035-5944-B838-F16B03B7BFDE}"/>
              </a:ext>
            </a:extLst>
          </p:cNvPr>
          <p:cNvSpPr/>
          <p:nvPr/>
        </p:nvSpPr>
        <p:spPr>
          <a:xfrm>
            <a:off x="10287000" y="2819400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FF54BDC8-6199-564D-A138-65B6075397C3}"/>
              </a:ext>
            </a:extLst>
          </p:cNvPr>
          <p:cNvSpPr/>
          <p:nvPr/>
        </p:nvSpPr>
        <p:spPr>
          <a:xfrm rot="7934488" flipH="1">
            <a:off x="9138415" y="2819763"/>
            <a:ext cx="1718575" cy="1598291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36B-54A1-C246-A3B1-F6C23C52F6DF}"/>
              </a:ext>
            </a:extLst>
          </p:cNvPr>
          <p:cNvSpPr/>
          <p:nvPr/>
        </p:nvSpPr>
        <p:spPr>
          <a:xfrm>
            <a:off x="8923718" y="2292272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0491D5-D2B0-D240-9841-D65EF983F298}"/>
              </a:ext>
            </a:extLst>
          </p:cNvPr>
          <p:cNvCxnSpPr>
            <a:cxnSpLocks/>
          </p:cNvCxnSpPr>
          <p:nvPr/>
        </p:nvCxnSpPr>
        <p:spPr>
          <a:xfrm>
            <a:off x="7869460" y="5192478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B140332-FA7F-EC41-B326-5D4AAF667F03}"/>
              </a:ext>
            </a:extLst>
          </p:cNvPr>
          <p:cNvSpPr/>
          <p:nvPr/>
        </p:nvSpPr>
        <p:spPr>
          <a:xfrm>
            <a:off x="7862399" y="3806905"/>
            <a:ext cx="2660262" cy="1077722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647B7F-9921-D945-8302-278586DD91F1}"/>
              </a:ext>
            </a:extLst>
          </p:cNvPr>
          <p:cNvCxnSpPr>
            <a:cxnSpLocks/>
          </p:cNvCxnSpPr>
          <p:nvPr/>
        </p:nvCxnSpPr>
        <p:spPr>
          <a:xfrm>
            <a:off x="7882937" y="4114800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CC3CD49-A59D-6A4F-AC20-64F80638F67C}"/>
              </a:ext>
            </a:extLst>
          </p:cNvPr>
          <p:cNvSpPr/>
          <p:nvPr/>
        </p:nvSpPr>
        <p:spPr>
          <a:xfrm>
            <a:off x="8923312" y="3780227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sz4</a:t>
            </a:r>
            <a:endParaRPr lang="en-US" sz="16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60D6AB-CE22-C748-B1D3-94CC5CCC969F}"/>
              </a:ext>
            </a:extLst>
          </p:cNvPr>
          <p:cNvSpPr/>
          <p:nvPr/>
        </p:nvSpPr>
        <p:spPr>
          <a:xfrm>
            <a:off x="7859256" y="6513053"/>
            <a:ext cx="2660262" cy="27759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6367457-278D-DF46-8E0A-D0BC9F4D5222}"/>
              </a:ext>
            </a:extLst>
          </p:cNvPr>
          <p:cNvSpPr/>
          <p:nvPr/>
        </p:nvSpPr>
        <p:spPr>
          <a:xfrm>
            <a:off x="10680101" y="2476938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B15A6E-2769-0440-9F6D-7088783CFE47}"/>
              </a:ext>
            </a:extLst>
          </p:cNvPr>
          <p:cNvSpPr/>
          <p:nvPr/>
        </p:nvSpPr>
        <p:spPr>
          <a:xfrm>
            <a:off x="10744289" y="3848800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ptr4</a:t>
            </a:r>
            <a:endParaRPr lang="en-US" sz="16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3B82B7-7803-F34A-9927-A31EE6A83E59}"/>
              </a:ext>
            </a:extLst>
          </p:cNvPr>
          <p:cNvSpPr/>
          <p:nvPr/>
        </p:nvSpPr>
        <p:spPr>
          <a:xfrm>
            <a:off x="10695825" y="4939088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ptr5</a:t>
            </a:r>
            <a:endParaRPr lang="en-US" sz="16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C0065E-5F9B-024A-8D0E-0285171C85E7}"/>
              </a:ext>
            </a:extLst>
          </p:cNvPr>
          <p:cNvSpPr/>
          <p:nvPr/>
        </p:nvSpPr>
        <p:spPr>
          <a:xfrm>
            <a:off x="8848733" y="4435805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A524A88-5C7C-4542-BB40-001BFA8BE05C}"/>
              </a:ext>
            </a:extLst>
          </p:cNvPr>
          <p:cNvCxnSpPr>
            <a:cxnSpLocks/>
          </p:cNvCxnSpPr>
          <p:nvPr/>
        </p:nvCxnSpPr>
        <p:spPr>
          <a:xfrm>
            <a:off x="7869460" y="4878628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>
            <a:extLst>
              <a:ext uri="{FF2B5EF4-FFF2-40B4-BE49-F238E27FC236}">
                <a16:creationId xmlns:a16="http://schemas.microsoft.com/office/drawing/2014/main" id="{265992D5-EF31-7E42-8189-C0EE891AABAB}"/>
              </a:ext>
            </a:extLst>
          </p:cNvPr>
          <p:cNvSpPr/>
          <p:nvPr/>
        </p:nvSpPr>
        <p:spPr>
          <a:xfrm rot="7934488" flipH="1">
            <a:off x="9263919" y="4157798"/>
            <a:ext cx="1626476" cy="1467271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48C68E7-1B9E-9B44-B280-F62AAF6BA820}"/>
              </a:ext>
            </a:extLst>
          </p:cNvPr>
          <p:cNvGrpSpPr/>
          <p:nvPr/>
        </p:nvGrpSpPr>
        <p:grpSpPr>
          <a:xfrm>
            <a:off x="7866285" y="4123627"/>
            <a:ext cx="2620082" cy="325458"/>
            <a:chOff x="7866007" y="4146596"/>
            <a:chExt cx="2620082" cy="32545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67E6696-52DD-854D-93E9-85C6E258D4B9}"/>
                </a:ext>
              </a:extLst>
            </p:cNvPr>
            <p:cNvSpPr/>
            <p:nvPr/>
          </p:nvSpPr>
          <p:spPr>
            <a:xfrm>
              <a:off x="7866007" y="4146596"/>
              <a:ext cx="2620082" cy="32545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4AE0AF0-3316-CA49-A8B9-55BB332EB0C4}"/>
                </a:ext>
              </a:extLst>
            </p:cNvPr>
            <p:cNvSpPr/>
            <p:nvPr/>
          </p:nvSpPr>
          <p:spPr>
            <a:xfrm>
              <a:off x="10269905" y="4244573"/>
              <a:ext cx="101855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61157D-C6D2-C44A-9A01-BA2A019BD3BD}"/>
              </a:ext>
            </a:extLst>
          </p:cNvPr>
          <p:cNvGrpSpPr/>
          <p:nvPr/>
        </p:nvGrpSpPr>
        <p:grpSpPr>
          <a:xfrm>
            <a:off x="9850097" y="6527638"/>
            <a:ext cx="627744" cy="263011"/>
            <a:chOff x="5036306" y="5992297"/>
            <a:chExt cx="969800" cy="33254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D395570-1A2D-EE49-9C45-388702124109}"/>
                </a:ext>
              </a:extLst>
            </p:cNvPr>
            <p:cNvSpPr/>
            <p:nvPr/>
          </p:nvSpPr>
          <p:spPr>
            <a:xfrm>
              <a:off x="5657483" y="5992297"/>
              <a:ext cx="348623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sz="14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636135-2F82-6546-AD93-BD716BDD32C1}"/>
                </a:ext>
              </a:extLst>
            </p:cNvPr>
            <p:cNvSpPr/>
            <p:nvPr/>
          </p:nvSpPr>
          <p:spPr>
            <a:xfrm>
              <a:off x="5344938" y="5992297"/>
              <a:ext cx="308632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endParaRPr lang="en-US" sz="14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97C0AE6-0F22-D54C-9545-4256E0CE09A2}"/>
                </a:ext>
              </a:extLst>
            </p:cNvPr>
            <p:cNvSpPr/>
            <p:nvPr/>
          </p:nvSpPr>
          <p:spPr>
            <a:xfrm>
              <a:off x="5036306" y="5992297"/>
              <a:ext cx="308632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endParaRPr lang="en-US" sz="1400"/>
            </a:p>
          </p:txBody>
        </p:sp>
      </p:grpSp>
      <p:sp>
        <p:nvSpPr>
          <p:cNvPr id="69" name="Arc 68">
            <a:extLst>
              <a:ext uri="{FF2B5EF4-FFF2-40B4-BE49-F238E27FC236}">
                <a16:creationId xmlns:a16="http://schemas.microsoft.com/office/drawing/2014/main" id="{AD3A75D9-7604-8B40-80C2-401AA540230A}"/>
              </a:ext>
            </a:extLst>
          </p:cNvPr>
          <p:cNvSpPr/>
          <p:nvPr/>
        </p:nvSpPr>
        <p:spPr>
          <a:xfrm rot="7934488" flipH="1">
            <a:off x="9281668" y="5393936"/>
            <a:ext cx="1626476" cy="1467271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DB5C59-2A9C-F840-825B-C55678B6A156}"/>
              </a:ext>
            </a:extLst>
          </p:cNvPr>
          <p:cNvSpPr/>
          <p:nvPr/>
        </p:nvSpPr>
        <p:spPr>
          <a:xfrm>
            <a:off x="8891615" y="647282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F4DC-8855-B542-ABE8-821A83F4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57118" cy="1151928"/>
          </a:xfrm>
        </p:spPr>
        <p:txBody>
          <a:bodyPr>
            <a:normAutofit fontScale="90000"/>
          </a:bodyPr>
          <a:lstStyle/>
          <a:p>
            <a:r>
              <a:rPr lang="en-US" dirty="0"/>
              <a:t>Memory Allocator: Under-the-Hood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E94A5-73B4-8144-B51A-BE5C51F4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4331C-8AF0-884A-BDF9-AAF5DE157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28" y="1885197"/>
            <a:ext cx="3475814" cy="115192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35752D-A9F3-E442-868F-7E1FE53E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4453"/>
            <a:ext cx="3877047" cy="2345811"/>
          </a:xfrm>
        </p:spPr>
        <p:txBody>
          <a:bodyPr>
            <a:normAutofit/>
          </a:bodyPr>
          <a:lstStyle/>
          <a:p>
            <a:r>
              <a:rPr lang="en-US" sz="2400" dirty="0"/>
              <a:t>Allocator / de-allocator</a:t>
            </a:r>
          </a:p>
          <a:p>
            <a:pPr lvl="1"/>
            <a:r>
              <a:rPr lang="en-US" sz="2000" dirty="0"/>
              <a:t>malloc() / free()</a:t>
            </a:r>
          </a:p>
          <a:p>
            <a:r>
              <a:rPr lang="en-US" sz="2400" dirty="0"/>
              <a:t>Try not to bother Kernel </a:t>
            </a:r>
          </a:p>
          <a:p>
            <a:pPr lvl="1"/>
            <a:r>
              <a:rPr lang="en-US" sz="2000" dirty="0" err="1"/>
              <a:t>mmap</a:t>
            </a:r>
            <a:r>
              <a:rPr lang="en-US" sz="2000" dirty="0"/>
              <a:t>() / </a:t>
            </a:r>
            <a:r>
              <a:rPr lang="en-US" sz="2000" dirty="0" err="1"/>
              <a:t>unmap</a:t>
            </a:r>
            <a:r>
              <a:rPr lang="en-US" sz="2000" dirty="0"/>
              <a:t>()</a:t>
            </a:r>
          </a:p>
          <a:p>
            <a:r>
              <a:rPr lang="en-US" sz="2400" dirty="0"/>
              <a:t>Care about space efficiency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36EDB-3007-1F3C-BA8B-F3E6BD990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46" y="773112"/>
            <a:ext cx="50419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04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D5CD947-D745-8842-8255-BB6822CB27BB}"/>
              </a:ext>
            </a:extLst>
          </p:cNvPr>
          <p:cNvSpPr/>
          <p:nvPr/>
        </p:nvSpPr>
        <p:spPr>
          <a:xfrm>
            <a:off x="7855338" y="1219200"/>
            <a:ext cx="2660262" cy="114890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4352" y="152402"/>
            <a:ext cx="2654190" cy="6705598"/>
            <a:chOff x="8274212" y="549168"/>
            <a:chExt cx="2138572" cy="519486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212" y="549168"/>
              <a:ext cx="797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3" y="549168"/>
              <a:ext cx="1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82"/>
            <a:ext cx="4343722" cy="1325563"/>
          </a:xfrm>
        </p:spPr>
        <p:txBody>
          <a:bodyPr>
            <a:normAutofit/>
          </a:bodyPr>
          <a:lstStyle/>
          <a:p>
            <a:r>
              <a:rPr lang="en-US" sz="3800" err="1"/>
              <a:t>prev</a:t>
            </a:r>
            <a:r>
              <a:rPr lang="en-US" sz="3800"/>
              <a:t>(</a:t>
            </a:r>
            <a:r>
              <a:rPr lang="en-US" sz="3800" err="1"/>
              <a:t>ptr</a:t>
            </a:r>
            <a:r>
              <a:rPr lang="en-US" sz="3800"/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0AD-B5DC-334E-B519-DD524D7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01" y="1383713"/>
            <a:ext cx="6064740" cy="49351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Not an easy way to locate previous chunk</a:t>
            </a:r>
          </a:p>
          <a:p>
            <a:pPr lvl="1"/>
            <a:r>
              <a:rPr lang="en-US" dirty="0">
                <a:sym typeface="Wingdings" pitchFamily="2" charset="2"/>
              </a:rPr>
              <a:t>Free-list iteration is too expensive</a:t>
            </a:r>
          </a:p>
          <a:p>
            <a:pPr lvl="1"/>
            <a:r>
              <a:rPr lang="en-US" dirty="0">
                <a:sym typeface="Wingdings" pitchFamily="2" charset="2"/>
              </a:rPr>
              <a:t>Need </a:t>
            </a:r>
            <a:r>
              <a:rPr lang="en-US" i="1" dirty="0">
                <a:sym typeface="Wingdings" pitchFamily="2" charset="2"/>
              </a:rPr>
              <a:t>previous chunk size</a:t>
            </a:r>
          </a:p>
          <a:p>
            <a:r>
              <a:rPr lang="en-US" dirty="0">
                <a:sym typeface="Wingdings" pitchFamily="2" charset="2"/>
              </a:rPr>
              <a:t>Another Inline metadata</a:t>
            </a:r>
          </a:p>
          <a:p>
            <a:pPr lvl="1"/>
            <a:r>
              <a:rPr lang="en-US" dirty="0">
                <a:sym typeface="Wingdings" pitchFamily="2" charset="2"/>
              </a:rPr>
              <a:t>Size at the end of free chunk</a:t>
            </a:r>
          </a:p>
          <a:p>
            <a:pPr lvl="1"/>
            <a:r>
              <a:rPr lang="en-US" dirty="0">
                <a:sym typeface="Wingdings" pitchFamily="2" charset="2"/>
              </a:rPr>
              <a:t>P flag in </a:t>
            </a:r>
            <a:r>
              <a:rPr lang="en-US" i="1" dirty="0">
                <a:sym typeface="Wingdings" pitchFamily="2" charset="2"/>
              </a:rPr>
              <a:t>my size field</a:t>
            </a:r>
          </a:p>
          <a:p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prev</a:t>
            </a:r>
            <a:r>
              <a:rPr lang="en-US" dirty="0">
                <a:sym typeface="Wingdings" pitchFamily="2" charset="2"/>
              </a:rPr>
              <a:t>(ptr4)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return ptr4 - * (ptr4 – 8)  - 4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        ptr4 -     sz3           - 4</a:t>
            </a:r>
          </a:p>
          <a:p>
            <a:pPr marL="914400" lvl="2" indent="0">
              <a:buNone/>
            </a:pPr>
            <a:endParaRPr lang="en-US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69BF6B-95C8-594B-8D85-C377D8D7A46F}"/>
              </a:ext>
            </a:extLst>
          </p:cNvPr>
          <p:cNvCxnSpPr>
            <a:cxnSpLocks/>
          </p:cNvCxnSpPr>
          <p:nvPr/>
        </p:nvCxnSpPr>
        <p:spPr>
          <a:xfrm>
            <a:off x="7848600" y="3810000"/>
            <a:ext cx="26673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C567239-6838-2847-8031-8152DB7444E1}"/>
              </a:ext>
            </a:extLst>
          </p:cNvPr>
          <p:cNvSpPr/>
          <p:nvPr/>
        </p:nvSpPr>
        <p:spPr>
          <a:xfrm>
            <a:off x="7855338" y="2374650"/>
            <a:ext cx="2660262" cy="143535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86EE22-9E45-D74F-85AF-7620B773779F}"/>
              </a:ext>
            </a:extLst>
          </p:cNvPr>
          <p:cNvCxnSpPr>
            <a:cxnSpLocks/>
          </p:cNvCxnSpPr>
          <p:nvPr/>
        </p:nvCxnSpPr>
        <p:spPr>
          <a:xfrm>
            <a:off x="7876522" y="265568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26D67CD-E5DB-A24F-94DC-F9C4205477AE}"/>
              </a:ext>
            </a:extLst>
          </p:cNvPr>
          <p:cNvSpPr/>
          <p:nvPr/>
        </p:nvSpPr>
        <p:spPr>
          <a:xfrm>
            <a:off x="7873920" y="2665878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B51522-551A-334E-A9E1-CBFA2D14DE68}"/>
              </a:ext>
            </a:extLst>
          </p:cNvPr>
          <p:cNvSpPr/>
          <p:nvPr/>
        </p:nvSpPr>
        <p:spPr>
          <a:xfrm>
            <a:off x="8583435" y="3051144"/>
            <a:ext cx="118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 chunk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34DFD97-7035-5944-B838-F16B03B7BFDE}"/>
              </a:ext>
            </a:extLst>
          </p:cNvPr>
          <p:cNvSpPr/>
          <p:nvPr/>
        </p:nvSpPr>
        <p:spPr>
          <a:xfrm>
            <a:off x="10287000" y="2819400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FF54BDC8-6199-564D-A138-65B6075397C3}"/>
              </a:ext>
            </a:extLst>
          </p:cNvPr>
          <p:cNvSpPr/>
          <p:nvPr/>
        </p:nvSpPr>
        <p:spPr>
          <a:xfrm rot="7594697" flipH="1">
            <a:off x="8587080" y="2827361"/>
            <a:ext cx="2421019" cy="1870722"/>
          </a:xfrm>
          <a:prstGeom prst="arc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36B-54A1-C246-A3B1-F6C23C52F6DF}"/>
              </a:ext>
            </a:extLst>
          </p:cNvPr>
          <p:cNvSpPr/>
          <p:nvPr/>
        </p:nvSpPr>
        <p:spPr>
          <a:xfrm>
            <a:off x="8923718" y="2292272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140332-FA7F-EC41-B326-5D4AAF667F03}"/>
              </a:ext>
            </a:extLst>
          </p:cNvPr>
          <p:cNvSpPr/>
          <p:nvPr/>
        </p:nvSpPr>
        <p:spPr>
          <a:xfrm>
            <a:off x="7862399" y="3806904"/>
            <a:ext cx="2660262" cy="2706145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647B7F-9921-D945-8302-278586DD91F1}"/>
              </a:ext>
            </a:extLst>
          </p:cNvPr>
          <p:cNvCxnSpPr>
            <a:cxnSpLocks/>
          </p:cNvCxnSpPr>
          <p:nvPr/>
        </p:nvCxnSpPr>
        <p:spPr>
          <a:xfrm>
            <a:off x="7882937" y="4114800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CC3CD49-A59D-6A4F-AC20-64F80638F67C}"/>
              </a:ext>
            </a:extLst>
          </p:cNvPr>
          <p:cNvSpPr/>
          <p:nvPr/>
        </p:nvSpPr>
        <p:spPr>
          <a:xfrm>
            <a:off x="8923312" y="3780227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sz4’</a:t>
            </a:r>
            <a:endParaRPr lang="en-US" sz="16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60D6AB-CE22-C748-B1D3-94CC5CCC969F}"/>
              </a:ext>
            </a:extLst>
          </p:cNvPr>
          <p:cNvSpPr/>
          <p:nvPr/>
        </p:nvSpPr>
        <p:spPr>
          <a:xfrm>
            <a:off x="7859256" y="6513053"/>
            <a:ext cx="2660262" cy="27759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6367457-278D-DF46-8E0A-D0BC9F4D5222}"/>
              </a:ext>
            </a:extLst>
          </p:cNvPr>
          <p:cNvSpPr/>
          <p:nvPr/>
        </p:nvSpPr>
        <p:spPr>
          <a:xfrm>
            <a:off x="10680101" y="2476938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B15A6E-2769-0440-9F6D-7088783CFE47}"/>
              </a:ext>
            </a:extLst>
          </p:cNvPr>
          <p:cNvSpPr/>
          <p:nvPr/>
        </p:nvSpPr>
        <p:spPr>
          <a:xfrm>
            <a:off x="10744289" y="3848800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ptr4</a:t>
            </a:r>
            <a:endParaRPr lang="en-US" sz="16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C0065E-5F9B-024A-8D0E-0285171C85E7}"/>
              </a:ext>
            </a:extLst>
          </p:cNvPr>
          <p:cNvSpPr/>
          <p:nvPr/>
        </p:nvSpPr>
        <p:spPr>
          <a:xfrm>
            <a:off x="8871144" y="4941445"/>
            <a:ext cx="68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956ECA4-9275-AA49-A787-F5EC801F6C2B}"/>
              </a:ext>
            </a:extLst>
          </p:cNvPr>
          <p:cNvSpPr/>
          <p:nvPr/>
        </p:nvSpPr>
        <p:spPr>
          <a:xfrm>
            <a:off x="7880286" y="4139873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NULL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2BF644A-29AF-1445-AE13-8CAB117F7F20}"/>
              </a:ext>
            </a:extLst>
          </p:cNvPr>
          <p:cNvCxnSpPr>
            <a:cxnSpLocks/>
          </p:cNvCxnSpPr>
          <p:nvPr/>
        </p:nvCxnSpPr>
        <p:spPr>
          <a:xfrm>
            <a:off x="7882937" y="3505201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84FDCF5-A1E9-0944-9571-A45AA3633C73}"/>
              </a:ext>
            </a:extLst>
          </p:cNvPr>
          <p:cNvSpPr/>
          <p:nvPr/>
        </p:nvSpPr>
        <p:spPr>
          <a:xfrm>
            <a:off x="8915931" y="344554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sz3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5AEF763-5160-514F-A995-AA3B57361C9B}"/>
              </a:ext>
            </a:extLst>
          </p:cNvPr>
          <p:cNvSpPr/>
          <p:nvPr/>
        </p:nvSpPr>
        <p:spPr>
          <a:xfrm>
            <a:off x="8901610" y="119904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81CC0B4-6ED7-5048-8AE9-062EAF0BB5FA}"/>
              </a:ext>
            </a:extLst>
          </p:cNvPr>
          <p:cNvGrpSpPr/>
          <p:nvPr/>
        </p:nvGrpSpPr>
        <p:grpSpPr>
          <a:xfrm>
            <a:off x="9850097" y="6527638"/>
            <a:ext cx="627744" cy="263011"/>
            <a:chOff x="5036306" y="5992297"/>
            <a:chExt cx="969800" cy="33254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44BC715-0028-6C4D-95D2-516DEBCE63C4}"/>
                </a:ext>
              </a:extLst>
            </p:cNvPr>
            <p:cNvSpPr/>
            <p:nvPr/>
          </p:nvSpPr>
          <p:spPr>
            <a:xfrm>
              <a:off x="5657483" y="5992297"/>
              <a:ext cx="348623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sz="1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A4D123-7D69-8E4B-8161-CA00B757D288}"/>
                </a:ext>
              </a:extLst>
            </p:cNvPr>
            <p:cNvSpPr/>
            <p:nvPr/>
          </p:nvSpPr>
          <p:spPr>
            <a:xfrm>
              <a:off x="5344938" y="5992297"/>
              <a:ext cx="308632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endParaRPr lang="en-US" sz="14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7C72588-4FE6-204E-ADDD-591B39F3286A}"/>
                </a:ext>
              </a:extLst>
            </p:cNvPr>
            <p:cNvSpPr/>
            <p:nvPr/>
          </p:nvSpPr>
          <p:spPr>
            <a:xfrm>
              <a:off x="5036306" y="5992297"/>
              <a:ext cx="308632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endParaRPr lang="en-US" sz="140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185CCE0-EAE8-9841-BF3A-EEC589ABA0E4}"/>
              </a:ext>
            </a:extLst>
          </p:cNvPr>
          <p:cNvSpPr/>
          <p:nvPr/>
        </p:nvSpPr>
        <p:spPr>
          <a:xfrm>
            <a:off x="8891615" y="647282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sz6</a:t>
            </a:r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E1ACE1F-EC8D-3C45-AA64-A50D02477965}"/>
              </a:ext>
            </a:extLst>
          </p:cNvPr>
          <p:cNvGrpSpPr/>
          <p:nvPr/>
        </p:nvGrpSpPr>
        <p:grpSpPr>
          <a:xfrm>
            <a:off x="9843565" y="3829020"/>
            <a:ext cx="627744" cy="263011"/>
            <a:chOff x="5036306" y="5992297"/>
            <a:chExt cx="969800" cy="3325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4559957-3953-194C-B022-C94354FAB7C2}"/>
                </a:ext>
              </a:extLst>
            </p:cNvPr>
            <p:cNvSpPr/>
            <p:nvPr/>
          </p:nvSpPr>
          <p:spPr>
            <a:xfrm>
              <a:off x="5657483" y="5992297"/>
              <a:ext cx="348623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sz="14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D8A4C7A-3AE8-DE46-8E42-5FB2C657CBA0}"/>
                </a:ext>
              </a:extLst>
            </p:cNvPr>
            <p:cNvSpPr/>
            <p:nvPr/>
          </p:nvSpPr>
          <p:spPr>
            <a:xfrm>
              <a:off x="5344938" y="5992297"/>
              <a:ext cx="308632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endParaRPr lang="en-US" sz="14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312500B-C4B0-054C-9890-BD7450B9DA36}"/>
                </a:ext>
              </a:extLst>
            </p:cNvPr>
            <p:cNvSpPr/>
            <p:nvPr/>
          </p:nvSpPr>
          <p:spPr>
            <a:xfrm>
              <a:off x="5036306" y="5992297"/>
              <a:ext cx="308632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4199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8FBB4C-9D1E-E845-8A07-069A937C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9" y="1320626"/>
            <a:ext cx="5207000" cy="32512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D5CD947-D745-8842-8255-BB6822CB27BB}"/>
              </a:ext>
            </a:extLst>
          </p:cNvPr>
          <p:cNvSpPr/>
          <p:nvPr/>
        </p:nvSpPr>
        <p:spPr>
          <a:xfrm>
            <a:off x="7855338" y="1219200"/>
            <a:ext cx="2660262" cy="114890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4352" y="152402"/>
            <a:ext cx="2654190" cy="6705598"/>
            <a:chOff x="8274212" y="549168"/>
            <a:chExt cx="2138572" cy="519486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212" y="549168"/>
              <a:ext cx="797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3" y="549168"/>
              <a:ext cx="1" cy="51948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62400" y="152403"/>
            <a:ext cx="2660262" cy="10777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62382"/>
            <a:ext cx="4961005" cy="1325563"/>
          </a:xfrm>
        </p:spPr>
        <p:txBody>
          <a:bodyPr>
            <a:normAutofit/>
          </a:bodyPr>
          <a:lstStyle/>
          <a:p>
            <a:r>
              <a:rPr lang="en-US" sz="3800" err="1"/>
              <a:t>prev</a:t>
            </a:r>
            <a:r>
              <a:rPr lang="en-US" sz="3800"/>
              <a:t>(</a:t>
            </a:r>
            <a:r>
              <a:rPr lang="en-US" sz="3800" err="1"/>
              <a:t>ptr</a:t>
            </a:r>
            <a:r>
              <a:rPr lang="en-US" sz="3800"/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A21EF-B6CD-6644-85D1-386CA15EC712}"/>
              </a:ext>
            </a:extLst>
          </p:cNvPr>
          <p:cNvSpPr/>
          <p:nvPr/>
        </p:nvSpPr>
        <p:spPr>
          <a:xfrm>
            <a:off x="7157062" y="-32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gptr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7FB06-CAA3-5B4F-BE43-E922732C9748}"/>
              </a:ext>
            </a:extLst>
          </p:cNvPr>
          <p:cNvCxnSpPr>
            <a:cxnSpLocks/>
          </p:cNvCxnSpPr>
          <p:nvPr/>
        </p:nvCxnSpPr>
        <p:spPr>
          <a:xfrm>
            <a:off x="7869460" y="156577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6AAF17-CEE6-7142-A44C-0B99759E4A82}"/>
              </a:ext>
            </a:extLst>
          </p:cNvPr>
          <p:cNvCxnSpPr>
            <a:cxnSpLocks/>
          </p:cNvCxnSpPr>
          <p:nvPr/>
        </p:nvCxnSpPr>
        <p:spPr>
          <a:xfrm>
            <a:off x="7848600" y="457200"/>
            <a:ext cx="266732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B235F-8140-2D47-BA95-38B620B98278}"/>
              </a:ext>
            </a:extLst>
          </p:cNvPr>
          <p:cNvSpPr/>
          <p:nvPr/>
        </p:nvSpPr>
        <p:spPr>
          <a:xfrm>
            <a:off x="10720293" y="13837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ptr2</a:t>
            </a:r>
            <a:endParaRPr lang="en-U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4AE7F-A75B-BD4D-8A48-02DFDB20C632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567239-6838-2847-8031-8152DB7444E1}"/>
              </a:ext>
            </a:extLst>
          </p:cNvPr>
          <p:cNvSpPr/>
          <p:nvPr/>
        </p:nvSpPr>
        <p:spPr>
          <a:xfrm>
            <a:off x="7855913" y="2655684"/>
            <a:ext cx="2660262" cy="3820204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86EE22-9E45-D74F-85AF-7620B773779F}"/>
              </a:ext>
            </a:extLst>
          </p:cNvPr>
          <p:cNvCxnSpPr>
            <a:cxnSpLocks/>
          </p:cNvCxnSpPr>
          <p:nvPr/>
        </p:nvCxnSpPr>
        <p:spPr>
          <a:xfrm>
            <a:off x="7876522" y="2655685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26D67CD-E5DB-A24F-94DC-F9C4205477AE}"/>
              </a:ext>
            </a:extLst>
          </p:cNvPr>
          <p:cNvSpPr/>
          <p:nvPr/>
        </p:nvSpPr>
        <p:spPr>
          <a:xfrm>
            <a:off x="7873920" y="2665878"/>
            <a:ext cx="2620082" cy="32545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B51522-551A-334E-A9E1-CBFA2D14DE68}"/>
              </a:ext>
            </a:extLst>
          </p:cNvPr>
          <p:cNvSpPr/>
          <p:nvPr/>
        </p:nvSpPr>
        <p:spPr>
          <a:xfrm>
            <a:off x="8590174" y="4216699"/>
            <a:ext cx="118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free chunk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34DFD97-7035-5944-B838-F16B03B7BFDE}"/>
              </a:ext>
            </a:extLst>
          </p:cNvPr>
          <p:cNvSpPr/>
          <p:nvPr/>
        </p:nvSpPr>
        <p:spPr>
          <a:xfrm>
            <a:off x="10287000" y="2819400"/>
            <a:ext cx="10185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36B-54A1-C246-A3B1-F6C23C52F6DF}"/>
              </a:ext>
            </a:extLst>
          </p:cNvPr>
          <p:cNvSpPr/>
          <p:nvPr/>
        </p:nvSpPr>
        <p:spPr>
          <a:xfrm>
            <a:off x="8084389" y="2297267"/>
            <a:ext cx="2333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sz3’ :=</a:t>
            </a:r>
            <a:r>
              <a:rPr lang="en-US">
                <a:sym typeface="Wingdings" pitchFamily="2" charset="2"/>
              </a:rPr>
              <a:t> sz3 + sz4’ + 4</a:t>
            </a:r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60D6AB-CE22-C748-B1D3-94CC5CCC969F}"/>
              </a:ext>
            </a:extLst>
          </p:cNvPr>
          <p:cNvSpPr/>
          <p:nvPr/>
        </p:nvSpPr>
        <p:spPr>
          <a:xfrm>
            <a:off x="7862400" y="6486080"/>
            <a:ext cx="2660262" cy="27759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6367457-278D-DF46-8E0A-D0BC9F4D5222}"/>
              </a:ext>
            </a:extLst>
          </p:cNvPr>
          <p:cNvSpPr/>
          <p:nvPr/>
        </p:nvSpPr>
        <p:spPr>
          <a:xfrm>
            <a:off x="10680101" y="2476938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ptr3</a:t>
            </a:r>
            <a:endParaRPr lang="en-US" sz="16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B15A6E-2769-0440-9F6D-7088783CFE47}"/>
              </a:ext>
            </a:extLst>
          </p:cNvPr>
          <p:cNvSpPr/>
          <p:nvPr/>
        </p:nvSpPr>
        <p:spPr>
          <a:xfrm>
            <a:off x="10681541" y="6564187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ptr6</a:t>
            </a:r>
            <a:endParaRPr lang="en-US" sz="16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5A1AFB-DD5A-9644-A944-C31A0A42A8D5}"/>
              </a:ext>
            </a:extLst>
          </p:cNvPr>
          <p:cNvGrpSpPr/>
          <p:nvPr/>
        </p:nvGrpSpPr>
        <p:grpSpPr>
          <a:xfrm>
            <a:off x="9810864" y="6486080"/>
            <a:ext cx="627744" cy="263011"/>
            <a:chOff x="5036306" y="5992297"/>
            <a:chExt cx="969800" cy="3325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3A8069-11A8-CE4E-B50D-1B15633429D6}"/>
                </a:ext>
              </a:extLst>
            </p:cNvPr>
            <p:cNvSpPr/>
            <p:nvPr/>
          </p:nvSpPr>
          <p:spPr>
            <a:xfrm>
              <a:off x="5657483" y="5992297"/>
              <a:ext cx="348623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sz="14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9F057E-861C-5648-9B31-16CC57342BE5}"/>
                </a:ext>
              </a:extLst>
            </p:cNvPr>
            <p:cNvSpPr/>
            <p:nvPr/>
          </p:nvSpPr>
          <p:spPr>
            <a:xfrm>
              <a:off x="5344938" y="5992297"/>
              <a:ext cx="308632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endParaRPr lang="en-US" sz="14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D6F13B1-1B5E-D64B-8655-4DA804DCF8D2}"/>
                </a:ext>
              </a:extLst>
            </p:cNvPr>
            <p:cNvSpPr/>
            <p:nvPr/>
          </p:nvSpPr>
          <p:spPr>
            <a:xfrm>
              <a:off x="5036306" y="5992297"/>
              <a:ext cx="308632" cy="33254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endParaRPr lang="en-US" sz="140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95AEF763-5160-514F-A995-AA3B57361C9B}"/>
              </a:ext>
            </a:extLst>
          </p:cNvPr>
          <p:cNvSpPr/>
          <p:nvPr/>
        </p:nvSpPr>
        <p:spPr>
          <a:xfrm>
            <a:off x="8901610" y="119904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sz2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4BBEF8-1E8F-BF45-AB0E-588866A7D0A4}"/>
              </a:ext>
            </a:extLst>
          </p:cNvPr>
          <p:cNvCxnSpPr>
            <a:cxnSpLocks/>
          </p:cNvCxnSpPr>
          <p:nvPr/>
        </p:nvCxnSpPr>
        <p:spPr>
          <a:xfrm>
            <a:off x="7848277" y="6216694"/>
            <a:ext cx="26461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3D40F-8EF3-4F49-B7E2-C80044C9D765}"/>
              </a:ext>
            </a:extLst>
          </p:cNvPr>
          <p:cNvSpPr/>
          <p:nvPr/>
        </p:nvSpPr>
        <p:spPr>
          <a:xfrm>
            <a:off x="8923312" y="619485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sz3’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84F7034B-AB59-F24E-84F5-B983888FF788}"/>
              </a:ext>
            </a:extLst>
          </p:cNvPr>
          <p:cNvSpPr/>
          <p:nvPr/>
        </p:nvSpPr>
        <p:spPr>
          <a:xfrm>
            <a:off x="7550133" y="2374651"/>
            <a:ext cx="235633" cy="3820204"/>
          </a:xfrm>
          <a:prstGeom prst="leftBracket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18D099-70D5-AD41-A382-C46E892E0517}"/>
              </a:ext>
            </a:extLst>
          </p:cNvPr>
          <p:cNvSpPr/>
          <p:nvPr/>
        </p:nvSpPr>
        <p:spPr>
          <a:xfrm>
            <a:off x="8922740" y="6498691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sz6</a:t>
            </a:r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663D759-3FC2-0042-89DC-B135EFCA2EA3}"/>
              </a:ext>
            </a:extLst>
          </p:cNvPr>
          <p:cNvGrpSpPr/>
          <p:nvPr/>
        </p:nvGrpSpPr>
        <p:grpSpPr>
          <a:xfrm>
            <a:off x="3554510" y="675495"/>
            <a:ext cx="579923" cy="299336"/>
            <a:chOff x="3763799" y="386464"/>
            <a:chExt cx="579923" cy="29933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B9E292F-099F-6644-ADA5-B37CF1E60C12}"/>
                </a:ext>
              </a:extLst>
            </p:cNvPr>
            <p:cNvGrpSpPr/>
            <p:nvPr/>
          </p:nvGrpSpPr>
          <p:grpSpPr>
            <a:xfrm>
              <a:off x="3763799" y="386464"/>
              <a:ext cx="579923" cy="299336"/>
              <a:chOff x="3763799" y="366528"/>
              <a:chExt cx="579923" cy="29933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E8F4191-AEFC-824D-B27E-AF9646C3A809}"/>
                  </a:ext>
                </a:extLst>
              </p:cNvPr>
              <p:cNvSpPr/>
              <p:nvPr/>
            </p:nvSpPr>
            <p:spPr>
              <a:xfrm>
                <a:off x="3763799" y="366528"/>
                <a:ext cx="579923" cy="2993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E166014-6B15-1644-8918-9C9A2E7DCA11}"/>
                  </a:ext>
                </a:extLst>
              </p:cNvPr>
              <p:cNvCxnSpPr/>
              <p:nvPr/>
            </p:nvCxnSpPr>
            <p:spPr>
              <a:xfrm>
                <a:off x="3962400" y="366528"/>
                <a:ext cx="0" cy="2962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7459F16-1F47-EE48-B7A6-8A5189C5DEE5}"/>
                </a:ext>
              </a:extLst>
            </p:cNvPr>
            <p:cNvSpPr/>
            <p:nvPr/>
          </p:nvSpPr>
          <p:spPr>
            <a:xfrm>
              <a:off x="3824851" y="52130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1FA65FF0-3CB5-784F-9FA5-0CD2BFD5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034" y="664871"/>
            <a:ext cx="596900" cy="3175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0413C1D-5986-6C47-826D-FA218DC80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138" y="664871"/>
            <a:ext cx="596900" cy="3175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1D041C3-593A-744C-899E-83ABEDA31E7F}"/>
              </a:ext>
            </a:extLst>
          </p:cNvPr>
          <p:cNvSpPr/>
          <p:nvPr/>
        </p:nvSpPr>
        <p:spPr>
          <a:xfrm>
            <a:off x="3457762" y="281252"/>
            <a:ext cx="773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Free-list</a:t>
            </a:r>
          </a:p>
        </p:txBody>
      </p: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B039A911-46E0-4140-8D66-6F4A4AEB52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2324" y="572244"/>
            <a:ext cx="7540" cy="787012"/>
          </a:xfrm>
          <a:prstGeom prst="bentConnector3">
            <a:avLst>
              <a:gd name="adj1" fmla="val 303558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F66C8217-42EF-7F49-94E6-DC17AB4347F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5536" y="598127"/>
            <a:ext cx="7540" cy="787012"/>
          </a:xfrm>
          <a:prstGeom prst="bentConnector3">
            <a:avLst>
              <a:gd name="adj1" fmla="val 2746844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866F0A4C-0C37-B540-A096-6514459356B1}"/>
              </a:ext>
            </a:extLst>
          </p:cNvPr>
          <p:cNvCxnSpPr>
            <a:cxnSpLocks/>
          </p:cNvCxnSpPr>
          <p:nvPr/>
        </p:nvCxnSpPr>
        <p:spPr>
          <a:xfrm>
            <a:off x="5388557" y="990599"/>
            <a:ext cx="2485363" cy="1838008"/>
          </a:xfrm>
          <a:prstGeom prst="bentConnector3">
            <a:avLst>
              <a:gd name="adj1" fmla="val -223"/>
            </a:avLst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91A66F0B-C504-764F-A5E4-E926C371B55A}"/>
              </a:ext>
            </a:extLst>
          </p:cNvPr>
          <p:cNvSpPr/>
          <p:nvPr/>
        </p:nvSpPr>
        <p:spPr>
          <a:xfrm>
            <a:off x="1576899" y="3419935"/>
            <a:ext cx="1807203" cy="26085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B6A3263-2564-0546-88CF-D863319893DD}"/>
              </a:ext>
            </a:extLst>
          </p:cNvPr>
          <p:cNvSpPr/>
          <p:nvPr/>
        </p:nvSpPr>
        <p:spPr>
          <a:xfrm>
            <a:off x="442623" y="4532979"/>
            <a:ext cx="565337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>
                <a:sym typeface="Wingdings" pitchFamily="2" charset="2"/>
              </a:rPr>
              <a:t> Set </a:t>
            </a:r>
            <a:r>
              <a:rPr lang="en-US" sz="2000" err="1">
                <a:sym typeface="Wingdings" pitchFamily="2" charset="2"/>
              </a:rPr>
              <a:t>prev</a:t>
            </a:r>
            <a:r>
              <a:rPr lang="en-US" sz="2000">
                <a:sym typeface="Wingdings" pitchFamily="2" charset="2"/>
              </a:rPr>
              <a:t>-in-use (P) flag of next chunk</a:t>
            </a:r>
          </a:p>
        </p:txBody>
      </p:sp>
    </p:spTree>
    <p:extLst>
      <p:ext uri="{BB962C8B-B14F-4D97-AF65-F5344CB8AC3E}">
        <p14:creationId xmlns:p14="http://schemas.microsoft.com/office/powerpoint/2010/main" val="209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D391-BFB0-0E4D-AA0A-A8418436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Layout Invariants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5BB60-180B-834A-A507-8B1872C8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After </a:t>
            </a:r>
            <a:r>
              <a:rPr lang="en-US">
                <a:latin typeface="Consolas" panose="020B0609020204030204" pitchFamily="49" charset="0"/>
              </a:rPr>
              <a:t>free(), f</a:t>
            </a:r>
            <a:r>
              <a:rPr lang="en-US"/>
              <a:t>or any given </a:t>
            </a:r>
            <a:r>
              <a:rPr lang="en-US" i="1"/>
              <a:t>free chunk</a:t>
            </a:r>
          </a:p>
          <a:p>
            <a:endParaRPr lang="en-US"/>
          </a:p>
          <a:p>
            <a:pPr marL="457200" lvl="1" indent="0">
              <a:buNone/>
            </a:pPr>
            <a:r>
              <a:rPr lang="en-US" sz="2800" b="1"/>
              <a:t>Invariant 1</a:t>
            </a:r>
            <a:r>
              <a:rPr lang="en-US" sz="2800"/>
              <a:t>: Previous chunk is always allocated</a:t>
            </a:r>
          </a:p>
          <a:p>
            <a:pPr marL="457200" lvl="1" indent="0">
              <a:buNone/>
            </a:pPr>
            <a:endParaRPr lang="en-US" sz="2800"/>
          </a:p>
          <a:p>
            <a:pPr marL="457200" lvl="1" indent="0">
              <a:buNone/>
            </a:pPr>
            <a:r>
              <a:rPr lang="en-US" sz="2800" b="1"/>
              <a:t>Invariant 2</a:t>
            </a:r>
            <a:r>
              <a:rPr lang="en-US" sz="2800"/>
              <a:t>: Next chunk is always allocated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84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0A0BD-603C-9A47-BA51-3DEFEE33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42A4-D408-3045-92C9-08A7C4801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15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All chunk (allocated and free)</a:t>
            </a:r>
          </a:p>
          <a:p>
            <a:pPr lvl="1"/>
            <a:r>
              <a:rPr lang="en-US" dirty="0"/>
              <a:t>Thee chunk flags</a:t>
            </a:r>
          </a:p>
          <a:p>
            <a:pPr lvl="2"/>
            <a:r>
              <a:rPr lang="en-US" b="1" dirty="0"/>
              <a:t>A</a:t>
            </a:r>
            <a:r>
              <a:rPr lang="en-US" dirty="0"/>
              <a:t>rena (non-main-arena)</a:t>
            </a:r>
          </a:p>
          <a:p>
            <a:pPr lvl="2"/>
            <a:r>
              <a:rPr lang="en-US" b="1" dirty="0"/>
              <a:t>M</a:t>
            </a:r>
            <a:r>
              <a:rPr lang="en-US" dirty="0"/>
              <a:t>apped</a:t>
            </a:r>
          </a:p>
          <a:p>
            <a:pPr lvl="2"/>
            <a:r>
              <a:rPr lang="en-US" b="1" dirty="0"/>
              <a:t>P</a:t>
            </a:r>
            <a:r>
              <a:rPr lang="en-US" dirty="0"/>
              <a:t>revious-in-Use</a:t>
            </a:r>
          </a:p>
          <a:p>
            <a:pPr lvl="1"/>
            <a:r>
              <a:rPr lang="en-US" dirty="0"/>
              <a:t>Memory chunks are 8-bytes aligned</a:t>
            </a:r>
          </a:p>
          <a:p>
            <a:pPr marL="914400" lvl="2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Last 3 bit of sizes are always ‘0’</a:t>
            </a:r>
          </a:p>
          <a:p>
            <a:r>
              <a:rPr lang="en-US" dirty="0"/>
              <a:t>Free chunk</a:t>
            </a:r>
          </a:p>
          <a:p>
            <a:pPr lvl="1"/>
            <a:r>
              <a:rPr lang="en-US" dirty="0"/>
              <a:t>Free-list link pointer</a:t>
            </a:r>
          </a:p>
          <a:p>
            <a:pPr lvl="1"/>
            <a:r>
              <a:rPr lang="en-US" dirty="0"/>
              <a:t>‘size’ at the end</a:t>
            </a:r>
          </a:p>
          <a:p>
            <a:pPr lvl="2"/>
            <a:r>
              <a:rPr lang="en-US" dirty="0"/>
              <a:t>‘</a:t>
            </a:r>
            <a:r>
              <a:rPr lang="en-US" dirty="0" err="1"/>
              <a:t>prev_size</a:t>
            </a:r>
            <a:r>
              <a:rPr lang="en-US" dirty="0"/>
              <a:t>’ before my ‘size’</a:t>
            </a:r>
          </a:p>
          <a:p>
            <a:pPr lvl="1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90792E-AD54-BB4D-A7D6-EDA45B95DBD9}"/>
              </a:ext>
            </a:extLst>
          </p:cNvPr>
          <p:cNvGrpSpPr/>
          <p:nvPr/>
        </p:nvGrpSpPr>
        <p:grpSpPr>
          <a:xfrm>
            <a:off x="7214300" y="3912760"/>
            <a:ext cx="3023301" cy="2526402"/>
            <a:chOff x="7933207" y="1509287"/>
            <a:chExt cx="3591736" cy="2946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6C4BB9-85BC-3346-A877-C1A88F029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0543" y="1509287"/>
              <a:ext cx="3454400" cy="29464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A0D3AC-FB4A-7C4E-AADF-42AC1ACC70C7}"/>
                </a:ext>
              </a:extLst>
            </p:cNvPr>
            <p:cNvSpPr/>
            <p:nvPr/>
          </p:nvSpPr>
          <p:spPr>
            <a:xfrm>
              <a:off x="8921087" y="2540420"/>
              <a:ext cx="1837302" cy="959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BC82B3-BC2F-8143-B002-E85762D01478}"/>
                </a:ext>
              </a:extLst>
            </p:cNvPr>
            <p:cNvSpPr/>
            <p:nvPr/>
          </p:nvSpPr>
          <p:spPr>
            <a:xfrm>
              <a:off x="7933207" y="2774801"/>
              <a:ext cx="807277" cy="1450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2F5FC49-DF86-BA44-A5C5-5DEC01536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058" y="365125"/>
            <a:ext cx="2961989" cy="2526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4C14B6-1987-C949-9640-813E15CD99D5}"/>
              </a:ext>
            </a:extLst>
          </p:cNvPr>
          <p:cNvSpPr/>
          <p:nvPr/>
        </p:nvSpPr>
        <p:spPr>
          <a:xfrm>
            <a:off x="7978228" y="3032811"/>
            <a:ext cx="1681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Allocated chunk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86F575-C587-7445-814C-9E522EC759CC}"/>
              </a:ext>
            </a:extLst>
          </p:cNvPr>
          <p:cNvSpPr/>
          <p:nvPr/>
        </p:nvSpPr>
        <p:spPr>
          <a:xfrm>
            <a:off x="8113443" y="6275634"/>
            <a:ext cx="1546527" cy="45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Free chunk</a:t>
            </a:r>
          </a:p>
        </p:txBody>
      </p:sp>
    </p:spTree>
    <p:extLst>
      <p:ext uri="{BB962C8B-B14F-4D97-AF65-F5344CB8AC3E}">
        <p14:creationId xmlns:p14="http://schemas.microsoft.com/office/powerpoint/2010/main" val="9164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4EBB-B15E-0C94-78B5-A853C84A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2496" cy="1325563"/>
          </a:xfrm>
        </p:spPr>
        <p:txBody>
          <a:bodyPr/>
          <a:lstStyle/>
          <a:p>
            <a:r>
              <a:rPr lang="en-US" dirty="0"/>
              <a:t>A, M, 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AE8E-CF41-0981-871B-28D043EB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2496" cy="4351338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A (NON_MAIN_ARENA): 0 for chunks in the </a:t>
            </a:r>
            <a:r>
              <a:rPr lang="en-US" i="1" dirty="0"/>
              <a:t>main arena</a:t>
            </a:r>
          </a:p>
          <a:p>
            <a:pPr lvl="1"/>
            <a:r>
              <a:rPr lang="en-US" dirty="0"/>
              <a:t>The main arena is the arena that is always there prior to any new threads having been spawned in</a:t>
            </a:r>
          </a:p>
          <a:p>
            <a:pPr lvl="1"/>
            <a:r>
              <a:rPr lang="en-US" dirty="0"/>
              <a:t>Each thread spawned in a program receives its own arena, and for any chunks </a:t>
            </a:r>
            <a:r>
              <a:rPr lang="en-US" dirty="0" err="1"/>
              <a:t>malloc’d</a:t>
            </a:r>
            <a:r>
              <a:rPr lang="en-US" dirty="0"/>
              <a:t> in each of those threads, this bit is set to 1. </a:t>
            </a:r>
          </a:p>
          <a:p>
            <a:endParaRPr lang="en-US" dirty="0"/>
          </a:p>
          <a:p>
            <a:r>
              <a:rPr lang="en-US" dirty="0"/>
              <a:t>M (IS_MMAPPED): The chunk has been obtained through </a:t>
            </a:r>
            <a:r>
              <a:rPr lang="en-US" dirty="0" err="1"/>
              <a:t>mmap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other two bits are correspondingly ignored if this bit is set to 1, because </a:t>
            </a:r>
            <a:r>
              <a:rPr lang="en-US" dirty="0" err="1"/>
              <a:t>mmapped</a:t>
            </a:r>
            <a:r>
              <a:rPr lang="en-US" dirty="0"/>
              <a:t> chunks are neither in an arena, nor adjacent to any other free chunks.</a:t>
            </a:r>
          </a:p>
          <a:p>
            <a:endParaRPr lang="en-US" dirty="0"/>
          </a:p>
          <a:p>
            <a:r>
              <a:rPr lang="en-US" dirty="0"/>
              <a:t>P (PREV_INUSE): Set to 0 when the previous chunk is free</a:t>
            </a:r>
          </a:p>
          <a:p>
            <a:pPr lvl="1"/>
            <a:r>
              <a:rPr lang="en-US" dirty="0"/>
              <a:t>Not the chunk before it in its free-list, but the one before it in memory</a:t>
            </a:r>
          </a:p>
          <a:p>
            <a:pPr lvl="1"/>
            <a:r>
              <a:rPr lang="en-US" dirty="0"/>
              <a:t>The size of that previous free chunk is stored before the size of this current chunk only if the previous chunk is free, otherwise the previous chunk can use that </a:t>
            </a:r>
            <a:r>
              <a:rPr lang="en-US" dirty="0" err="1"/>
              <a:t>prev_size</a:t>
            </a:r>
            <a:r>
              <a:rPr lang="en-US" dirty="0"/>
              <a:t> space as if it was its own. </a:t>
            </a:r>
          </a:p>
          <a:p>
            <a:pPr lvl="1"/>
            <a:r>
              <a:rPr lang="en-US" dirty="0"/>
              <a:t>The very first allocated chunk will always have this bit set. If this bit is set to 1, we cannot determine the previous chunk’s size.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A5390-CBBC-A510-9DFE-51DF9C39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B6DDF-7FA2-4C7C-CDA6-C5682D33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896" y="681382"/>
            <a:ext cx="3454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5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8B9B-6D1E-E24D-8160-9265D35D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free()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3A4A7-DF9D-AD44-9D04-D82768C18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825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Add free-list link pointer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Copy size to the chunk end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Update forward and backward link pointers</a:t>
            </a:r>
          </a:p>
          <a:p>
            <a:pPr lvl="1"/>
            <a:r>
              <a:rPr lang="en-US"/>
              <a:t>Small and large bins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Set ‘P’ flag of </a:t>
            </a:r>
            <a:br>
              <a:rPr lang="en-US"/>
            </a:br>
            <a:r>
              <a:rPr lang="en-US"/>
              <a:t>next chunk to ‘0’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C299B-19DE-0D48-BE2C-142F09476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261" y="482600"/>
            <a:ext cx="3454400" cy="294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0E97A7-0BDA-1044-A1DB-D7816C36F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195" y="4007662"/>
            <a:ext cx="6644640" cy="23677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6ABA92-FC15-9D46-B033-820207B89B3A}"/>
                  </a:ext>
                </a:extLst>
              </p14:cNvPr>
              <p14:cNvContentPartPr/>
              <p14:nvPr/>
            </p14:nvContentPartPr>
            <p14:xfrm>
              <a:off x="10656000" y="453456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6ABA92-FC15-9D46-B033-820207B89B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46640" y="4525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1087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E966-B98A-154C-BF20-1F2981F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152401"/>
            <a:ext cx="5831711" cy="1538288"/>
          </a:xfrm>
        </p:spPr>
        <p:txBody>
          <a:bodyPr>
            <a:noAutofit/>
          </a:bodyPr>
          <a:lstStyle/>
          <a:p>
            <a:r>
              <a:rPr lang="en-US" sz="3600"/>
              <a:t>Security Scoreboard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47553-AE85-274D-915E-B03E7A19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91800" cy="4486273"/>
          </a:xfrm>
        </p:spPr>
        <p:txBody>
          <a:bodyPr/>
          <a:lstStyle/>
          <a:p>
            <a:r>
              <a:rPr lang="en-US"/>
              <a:t>Extensive re-use of allocated memory object</a:t>
            </a:r>
          </a:p>
          <a:p>
            <a:r>
              <a:rPr lang="en-US"/>
              <a:t>Complex in-line metadata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sym typeface="Wingdings" pitchFamily="2" charset="2"/>
              </a:rPr>
              <a:t> More opportunities for exploits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D63BE00-A99C-9F47-A05F-8A0C87D1EE94}"/>
              </a:ext>
            </a:extLst>
          </p:cNvPr>
          <p:cNvGraphicFramePr>
            <a:graphicFrameLocks noGrp="1"/>
          </p:cNvGraphicFramePr>
          <p:nvPr/>
        </p:nvGraphicFramePr>
        <p:xfrm>
          <a:off x="3277627" y="4422753"/>
          <a:ext cx="4847921" cy="111252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1704721">
                  <a:extLst>
                    <a:ext uri="{9D8B030D-6E8A-4147-A177-3AD203B41FA5}">
                      <a16:colId xmlns:a16="http://schemas.microsoft.com/office/drawing/2014/main" val="395218770"/>
                    </a:ext>
                  </a:extLst>
                </a:gridCol>
                <a:gridCol w="1571600">
                  <a:extLst>
                    <a:ext uri="{9D8B030D-6E8A-4147-A177-3AD203B41FA5}">
                      <a16:colId xmlns:a16="http://schemas.microsoft.com/office/drawing/2014/main" val="1973853633"/>
                    </a:ext>
                  </a:extLst>
                </a:gridCol>
                <a:gridCol w="1571600">
                  <a:extLst>
                    <a:ext uri="{9D8B030D-6E8A-4147-A177-3AD203B41FA5}">
                      <a16:colId xmlns:a16="http://schemas.microsoft.com/office/drawing/2014/main" val="2843205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malloc():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free(): 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5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Fragmentation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External: 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Internal: 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59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Security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UAF: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Overflow: 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23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5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7B45-600A-2744-9176-811D1DA9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2FBB-1EAE-0C45-A910-F20691499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900448" cy="48148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Use-after-free (UAF)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ptr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next </a:t>
            </a:r>
            <a:r>
              <a:rPr lang="en-US" dirty="0" err="1">
                <a:sym typeface="Wingdings" pitchFamily="2" charset="2"/>
              </a:rPr>
              <a:t>freechunk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Double free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ptr1 and ptr2 will point to the </a:t>
            </a:r>
            <a:br>
              <a:rPr lang="en-US" dirty="0"/>
            </a:br>
            <a:r>
              <a:rPr lang="en-US" dirty="0"/>
              <a:t>same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C0FA3-60DA-4F48-AB78-0064319F9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97" y="2158037"/>
            <a:ext cx="3912125" cy="699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938A0-2F75-654E-9B05-B4B42928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97" y="4168426"/>
            <a:ext cx="3842275" cy="14736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AB231B-B0BF-3D4C-8883-165CD297D224}"/>
              </a:ext>
            </a:extLst>
          </p:cNvPr>
          <p:cNvSpPr txBox="1">
            <a:spLocks/>
          </p:cNvSpPr>
          <p:nvPr/>
        </p:nvSpPr>
        <p:spPr>
          <a:xfrm>
            <a:off x="6097051" y="1761020"/>
            <a:ext cx="5102772" cy="382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Heap Overflow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Overflowing the next chunk and P flag with 0 (from 1), </a:t>
            </a:r>
          </a:p>
          <a:p>
            <a:pPr lvl="2"/>
            <a:r>
              <a:rPr lang="en-US" dirty="0"/>
              <a:t>Current chunk will be regarded as free chunk and then merged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Allocated for another chunk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Access to the overlapping chunk with the existing pointer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6AB6-6B42-7EA7-3541-3EC940E3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(20 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E78B1-A68F-B667-B3E1-707DE5601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to ctf-vm1  (</a:t>
            </a:r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err="1"/>
              <a:t>syssec.run</a:t>
            </a:r>
            <a:r>
              <a:rPr lang="en-US" dirty="0"/>
              <a:t> –p 2201)</a:t>
            </a:r>
          </a:p>
          <a:p>
            <a:r>
              <a:rPr lang="en-US" dirty="0"/>
              <a:t>Run </a:t>
            </a:r>
          </a:p>
          <a:p>
            <a:pPr marL="457200" lvl="1" indent="0">
              <a:buNone/>
            </a:pPr>
            <a:r>
              <a:rPr lang="en-US" dirty="0"/>
              <a:t>$ fetch inclass5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Resource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codimd.syssec.org</a:t>
            </a:r>
            <a:r>
              <a:rPr lang="en-US" dirty="0"/>
              <a:t>/s/4Aa3Fs_Wt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FF86-3D9E-6A54-5D46-23BED95B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9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9B97-EC2F-44D1-4EC5-9CFC2DD3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GLIBC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1E9AE-8A1C-1F91-0B18-C168BA853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Heap management routines mainly implemented from </a:t>
            </a:r>
          </a:p>
          <a:p>
            <a:pPr lvl="1"/>
            <a:r>
              <a:rPr lang="en-US" dirty="0">
                <a:hlinkClick r:id="rId2"/>
              </a:rPr>
              <a:t>malloc/malloc.c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changes over time to address performance and security issues</a:t>
            </a:r>
          </a:p>
          <a:p>
            <a:pPr lvl="1"/>
            <a:r>
              <a:rPr lang="en-US" dirty="0"/>
              <a:t>E.g., </a:t>
            </a:r>
            <a:r>
              <a:rPr lang="en-US" i="1" dirty="0" err="1"/>
              <a:t>tcache</a:t>
            </a:r>
            <a:r>
              <a:rPr lang="en-US" dirty="0"/>
              <a:t> introduced in 2.26, </a:t>
            </a:r>
            <a:r>
              <a:rPr lang="en-US" i="1" dirty="0"/>
              <a:t>double-free</a:t>
            </a:r>
            <a:r>
              <a:rPr lang="en-US" dirty="0"/>
              <a:t> patched in 2.27</a:t>
            </a:r>
          </a:p>
          <a:p>
            <a:pPr lvl="1"/>
            <a:r>
              <a:rPr lang="en-US" dirty="0"/>
              <a:t>Current latest 2.35 </a:t>
            </a:r>
          </a:p>
          <a:p>
            <a:pPr lvl="1"/>
            <a:r>
              <a:rPr lang="en-US" dirty="0"/>
              <a:t>CTF-VMs installed 2.23 (largely outdated)</a:t>
            </a:r>
          </a:p>
          <a:p>
            <a:pPr lvl="2"/>
            <a:r>
              <a:rPr lang="en-US" dirty="0"/>
              <a:t>Other versions under /lib/</a:t>
            </a:r>
            <a:r>
              <a:rPr lang="en-US" dirty="0" err="1"/>
              <a:t>glibc_versions</a:t>
            </a:r>
            <a:r>
              <a:rPr lang="en-US" dirty="0"/>
              <a:t> (32 bit), lib64/</a:t>
            </a:r>
            <a:r>
              <a:rPr lang="en-US" dirty="0" err="1"/>
              <a:t>glibc_versions</a:t>
            </a:r>
            <a:r>
              <a:rPr lang="en-US" dirty="0"/>
              <a:t> (64-bit)</a:t>
            </a:r>
          </a:p>
          <a:p>
            <a:endParaRPr lang="en-US" dirty="0"/>
          </a:p>
          <a:p>
            <a:r>
              <a:rPr lang="en-US" dirty="0"/>
              <a:t>You can link / run specific loader and </a:t>
            </a:r>
            <a:r>
              <a:rPr lang="en-US" dirty="0" err="1"/>
              <a:t>libc</a:t>
            </a:r>
            <a:r>
              <a:rPr lang="en-US" dirty="0"/>
              <a:t> version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3D186-6E4B-83D3-0699-80E2C351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0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F4DC-8855-B542-ABE8-821A83F4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0023" cy="1325563"/>
          </a:xfrm>
        </p:spPr>
        <p:txBody>
          <a:bodyPr/>
          <a:lstStyle/>
          <a:p>
            <a:r>
              <a:rPr lang="en-US" dirty="0"/>
              <a:t>Memory Allocator: Under-the-Hood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E94A5-73B4-8144-B51A-BE5C51F4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Memory Flame Graphs">
            <a:extLst>
              <a:ext uri="{FF2B5EF4-FFF2-40B4-BE49-F238E27FC236}">
                <a16:creationId xmlns:a16="http://schemas.microsoft.com/office/drawing/2014/main" id="{92ABEB7D-CCA0-D146-A415-C43B1613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33" y="1874922"/>
            <a:ext cx="7449200" cy="37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7E2EDE-7402-E24A-9F58-BED13CFED1D5}"/>
              </a:ext>
            </a:extLst>
          </p:cNvPr>
          <p:cNvSpPr txBox="1"/>
          <p:nvPr/>
        </p:nvSpPr>
        <p:spPr>
          <a:xfrm>
            <a:off x="488720" y="6354375"/>
            <a:ext cx="8838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source - https://</a:t>
            </a:r>
            <a:r>
              <a:rPr lang="en-US" sz="1200" dirty="0" err="1"/>
              <a:t>www.brendangregg.com</a:t>
            </a:r>
            <a:r>
              <a:rPr lang="en-US" sz="1200" dirty="0"/>
              <a:t>/</a:t>
            </a:r>
            <a:r>
              <a:rPr lang="en-US" sz="1200" dirty="0" err="1"/>
              <a:t>FlameGraphs</a:t>
            </a:r>
            <a:r>
              <a:rPr lang="en-US" sz="1200" dirty="0"/>
              <a:t>/</a:t>
            </a:r>
            <a:r>
              <a:rPr lang="en-US" sz="1200" dirty="0" err="1"/>
              <a:t>memoryflamegraphs.html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4331C-8AF0-884A-BDF9-AAF5DE157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67" y="1874922"/>
            <a:ext cx="3475814" cy="115192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35752D-A9F3-E442-868F-7E1FE53E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39" y="3524178"/>
            <a:ext cx="4397997" cy="2345811"/>
          </a:xfrm>
        </p:spPr>
        <p:txBody>
          <a:bodyPr>
            <a:normAutofit/>
          </a:bodyPr>
          <a:lstStyle/>
          <a:p>
            <a:r>
              <a:rPr lang="en-US" sz="2400" dirty="0"/>
              <a:t>Allocator / de-allocator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malloc() / free()</a:t>
            </a:r>
          </a:p>
          <a:p>
            <a:r>
              <a:rPr lang="en-US" sz="2400" dirty="0"/>
              <a:t>Try not to bother Kernel 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mmap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/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unmap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sz="2400" dirty="0"/>
              <a:t>Care about space efficiency</a:t>
            </a:r>
          </a:p>
        </p:txBody>
      </p:sp>
    </p:spTree>
    <p:extLst>
      <p:ext uri="{BB962C8B-B14F-4D97-AF65-F5344CB8AC3E}">
        <p14:creationId xmlns:p14="http://schemas.microsoft.com/office/powerpoint/2010/main" val="3168169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9B97-EC2F-44D1-4EC5-9CFC2DD3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GLIBC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1E9AE-8A1C-1F91-0B18-C168BA853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Running with loader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/lib/</a:t>
            </a:r>
            <a:r>
              <a:rPr lang="en-US" sz="2000" dirty="0" err="1">
                <a:latin typeface="Consolas" panose="020B0609020204030204" pitchFamily="49" charset="0"/>
              </a:rPr>
              <a:t>glibc_versions</a:t>
            </a:r>
            <a:r>
              <a:rPr lang="en-US" sz="2000" dirty="0">
                <a:latin typeface="Consolas" panose="020B0609020204030204" pitchFamily="49" charset="0"/>
              </a:rPr>
              <a:t>/2.26/i686_tcache/lib/ld-2.26.so ./heap1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Linking with loader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3D186-6E4B-83D3-0699-80E2C351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F1BE1-CD63-F79C-249D-C8F233F76BDD}"/>
              </a:ext>
            </a:extLst>
          </p:cNvPr>
          <p:cNvSpPr txBox="1"/>
          <p:nvPr/>
        </p:nvSpPr>
        <p:spPr>
          <a:xfrm>
            <a:off x="999089" y="4784215"/>
            <a:ext cx="10193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CFLAGS64=-</a:t>
            </a:r>
            <a:r>
              <a:rPr lang="en-US" sz="1600" dirty="0" err="1">
                <a:latin typeface="Consolas" panose="020B0609020204030204" pitchFamily="49" charset="0"/>
              </a:rPr>
              <a:t>Wl</a:t>
            </a:r>
            <a:r>
              <a:rPr lang="en-US" sz="1600" dirty="0">
                <a:latin typeface="Consolas" panose="020B0609020204030204" pitchFamily="49" charset="0"/>
              </a:rPr>
              <a:t>,-dynamic-linker,/lib64/</a:t>
            </a:r>
            <a:r>
              <a:rPr lang="en-US" sz="1600" dirty="0" err="1">
                <a:latin typeface="Consolas" panose="020B0609020204030204" pitchFamily="49" charset="0"/>
              </a:rPr>
              <a:t>glibc_versions</a:t>
            </a:r>
            <a:r>
              <a:rPr lang="en-US" sz="1600" dirty="0">
                <a:latin typeface="Consolas" panose="020B0609020204030204" pitchFamily="49" charset="0"/>
              </a:rPr>
              <a:t>/2.27-dfree/x64_tcache/lib/ld-2.27.so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CFLAGS=-</a:t>
            </a:r>
            <a:r>
              <a:rPr lang="en-US" sz="1600" dirty="0" err="1">
                <a:latin typeface="Consolas" panose="020B0609020204030204" pitchFamily="49" charset="0"/>
              </a:rPr>
              <a:t>Wl</a:t>
            </a:r>
            <a:r>
              <a:rPr lang="en-US" sz="1600" dirty="0">
                <a:latin typeface="Consolas" panose="020B0609020204030204" pitchFamily="49" charset="0"/>
              </a:rPr>
              <a:t>,-dynamic-linker,/lib/</a:t>
            </a:r>
            <a:r>
              <a:rPr lang="en-US" sz="1600" dirty="0" err="1">
                <a:latin typeface="Consolas" panose="020B0609020204030204" pitchFamily="49" charset="0"/>
              </a:rPr>
              <a:t>glibc_versions</a:t>
            </a:r>
            <a:r>
              <a:rPr lang="en-US" sz="1600" dirty="0">
                <a:latin typeface="Consolas" panose="020B0609020204030204" pitchFamily="49" charset="0"/>
              </a:rPr>
              <a:t>/2.27-dfree/i686_tcache/lib/ld-2.27.so</a:t>
            </a:r>
          </a:p>
        </p:txBody>
      </p:sp>
    </p:spTree>
    <p:extLst>
      <p:ext uri="{BB962C8B-B14F-4D97-AF65-F5344CB8AC3E}">
        <p14:creationId xmlns:p14="http://schemas.microsoft.com/office/powerpoint/2010/main" val="950315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5498-B838-0C61-7787-D9225C66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malloc/</a:t>
            </a:r>
            <a:r>
              <a:rPr lang="en-US" dirty="0" err="1"/>
              <a:t>malloc.c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09AB5-6798-62CD-5945-4A1674056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66661" cy="589581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malloc_chunk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C0708-E766-C569-424F-E9437C72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66D1B-5AFA-9D30-DD17-D1A4CE35C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" y="2450749"/>
            <a:ext cx="4869701" cy="2971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E9F32-9B02-F9A7-38D4-0A73CE275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757" y="2415206"/>
            <a:ext cx="5418668" cy="297180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062A95-02C4-CF69-F7CF-52AA1635D9F5}"/>
              </a:ext>
            </a:extLst>
          </p:cNvPr>
          <p:cNvSpPr txBox="1">
            <a:spLocks/>
          </p:cNvSpPr>
          <p:nvPr/>
        </p:nvSpPr>
        <p:spPr>
          <a:xfrm>
            <a:off x="5363818" y="1788111"/>
            <a:ext cx="3969026" cy="589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5"/>
              </a:rPr>
              <a:t>malloc_parameters (mp)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59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FDF4-CDEC-DBBB-D330-D5D84548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Pwndbg</a:t>
            </a:r>
            <a:r>
              <a:rPr lang="en-US" dirty="0"/>
              <a:t> Supports for Heap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77BD-8774-1AF0-7D32-D9CD5747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97356-6348-9DA6-9B4F-486069FA3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09" y="1848677"/>
            <a:ext cx="2585960" cy="487279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7BBCB-C833-1149-20C6-5AF18F6C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139" y="1825625"/>
            <a:ext cx="7457660" cy="4351338"/>
          </a:xfrm>
        </p:spPr>
        <p:txBody>
          <a:bodyPr/>
          <a:lstStyle/>
          <a:p>
            <a:r>
              <a:rPr lang="en-US" dirty="0"/>
              <a:t>Top chunk  (</a:t>
            </a:r>
            <a:r>
              <a:rPr lang="en-US" dirty="0" err="1"/>
              <a:t>top_chunk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large chunk of unallocated heap memory</a:t>
            </a:r>
          </a:p>
          <a:p>
            <a:pPr lvl="1"/>
            <a:r>
              <a:rPr lang="en-US" dirty="0"/>
              <a:t>Usually indicates the end of heap boundary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67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9828-E69C-1041-AF13-377F7077A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Free-List Optimization (</a:t>
            </a:r>
            <a:r>
              <a:rPr lang="en-US" dirty="0" err="1"/>
              <a:t>BIN'ing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EEE5-FE5D-4445-A7B9-7C76D337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dirty="0"/>
              <a:t>Free-list split into multiple BINs based on chunk size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8547C-5AE8-9741-AA23-A6B296DB6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16" y="2669102"/>
            <a:ext cx="3958253" cy="17889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C136BC-B63B-174C-9A39-7EB32F0286F0}"/>
              </a:ext>
            </a:extLst>
          </p:cNvPr>
          <p:cNvSpPr txBox="1">
            <a:spLocks/>
          </p:cNvSpPr>
          <p:nvPr/>
        </p:nvSpPr>
        <p:spPr>
          <a:xfrm>
            <a:off x="474454" y="4607713"/>
            <a:ext cx="383011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32 </a:t>
            </a:r>
            <a:r>
              <a:rPr lang="en-US" sz="2000" dirty="0" err="1"/>
              <a:t>fastbin</a:t>
            </a:r>
            <a:r>
              <a:rPr lang="en-US" sz="2000" dirty="0"/>
              <a:t> for quick accesses</a:t>
            </a:r>
          </a:p>
          <a:p>
            <a:pPr lvl="1"/>
            <a:r>
              <a:rPr lang="en-US" sz="1800" dirty="0"/>
              <a:t>push-and-pop</a:t>
            </a:r>
          </a:p>
          <a:p>
            <a:pPr lvl="1"/>
            <a:r>
              <a:rPr lang="en-US" sz="1800" dirty="0"/>
              <a:t>No merges (no care for fragmentations)</a:t>
            </a:r>
          </a:p>
          <a:p>
            <a:pPr lvl="1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02158-F7CF-9144-8F49-E06834D40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53" y="2528545"/>
            <a:ext cx="2984938" cy="192954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57C29E-79AD-DA42-8858-AA5633C44BD1}"/>
              </a:ext>
            </a:extLst>
          </p:cNvPr>
          <p:cNvSpPr txBox="1">
            <a:spLocks/>
          </p:cNvSpPr>
          <p:nvPr/>
        </p:nvSpPr>
        <p:spPr>
          <a:xfrm>
            <a:off x="4776456" y="4655198"/>
            <a:ext cx="383011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small, and large bins</a:t>
            </a:r>
          </a:p>
          <a:p>
            <a:pPr lvl="1"/>
            <a:r>
              <a:rPr lang="en-US" sz="1400" err="1"/>
              <a:t>Prev</a:t>
            </a:r>
            <a:r>
              <a:rPr lang="en-US" sz="1400"/>
              <a:t>, next merges</a:t>
            </a:r>
          </a:p>
          <a:p>
            <a:pPr lvl="1"/>
            <a:r>
              <a:rPr lang="en-US" sz="1400"/>
              <a:t>need reallocations to different bins</a:t>
            </a:r>
          </a:p>
          <a:p>
            <a:pPr lvl="1"/>
            <a:r>
              <a:rPr lang="en-US" sz="1400"/>
              <a:t>Additional metadata for forward and backward links</a:t>
            </a:r>
          </a:p>
          <a:p>
            <a:pPr lvl="1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B881E-0F3A-8441-BF18-A9AB2E2FC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571" y="2429993"/>
            <a:ext cx="3454400" cy="2946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E0B9B9-F2F9-D04F-913D-DBC5D93D8B6F}"/>
              </a:ext>
            </a:extLst>
          </p:cNvPr>
          <p:cNvSpPr/>
          <p:nvPr/>
        </p:nvSpPr>
        <p:spPr>
          <a:xfrm>
            <a:off x="9299459" y="3429001"/>
            <a:ext cx="2054341" cy="52499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9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6F34-52D5-1D2E-2488-7D09F31A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BIN'ing</a:t>
            </a:r>
            <a:r>
              <a:rPr lang="en-US" dirty="0"/>
              <a:t>: </a:t>
            </a:r>
            <a:r>
              <a:rPr lang="en-US" dirty="0" err="1"/>
              <a:t>unsortedbins</a:t>
            </a:r>
            <a:r>
              <a:rPr lang="en-US" dirty="0"/>
              <a:t>, </a:t>
            </a:r>
            <a:r>
              <a:rPr lang="en-US" dirty="0" err="1"/>
              <a:t>fastbins</a:t>
            </a:r>
            <a:r>
              <a:rPr lang="en-US" dirty="0"/>
              <a:t>, </a:t>
            </a:r>
            <a:r>
              <a:rPr lang="en-US" dirty="0" err="1"/>
              <a:t>smallbins</a:t>
            </a:r>
            <a:r>
              <a:rPr lang="en-US" dirty="0"/>
              <a:t> </a:t>
            </a:r>
            <a:r>
              <a:rPr lang="en-US" dirty="0" err="1"/>
              <a:t>largebins</a:t>
            </a:r>
            <a:r>
              <a:rPr lang="en-US" dirty="0"/>
              <a:t>, </a:t>
            </a:r>
            <a:r>
              <a:rPr lang="en-US" dirty="0" err="1"/>
              <a:t>tcache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D976-B322-A6E5-84FE-EE82589E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fastbin</a:t>
            </a:r>
            <a:endParaRPr lang="en-US" dirty="0"/>
          </a:p>
          <a:p>
            <a:r>
              <a:rPr lang="en-US" dirty="0" err="1"/>
              <a:t>unsortedbin</a:t>
            </a:r>
            <a:endParaRPr lang="en-US" dirty="0"/>
          </a:p>
          <a:p>
            <a:r>
              <a:rPr lang="en-US" dirty="0" err="1"/>
              <a:t>smallbin</a:t>
            </a:r>
            <a:endParaRPr lang="en-US" dirty="0"/>
          </a:p>
          <a:p>
            <a:r>
              <a:rPr lang="en-US" dirty="0" err="1"/>
              <a:t>largebin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tcache</a:t>
            </a:r>
            <a:r>
              <a:rPr lang="en-US" dirty="0"/>
              <a:t> (2.26 or higher)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9ADA3-8F9A-C272-1D5F-982EA1BF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1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26FA-75CF-6141-81AD-D5686D79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91C23-FCCC-2C42-B705-6FC07BCAC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Binning: size-base groups/operations </a:t>
            </a:r>
          </a:p>
          <a:p>
            <a:pPr lvl="1"/>
            <a:r>
              <a:rPr lang="en-US" dirty="0"/>
              <a:t>E.g., caching the same size objects together </a:t>
            </a:r>
          </a:p>
          <a:p>
            <a:endParaRPr lang="en-US" dirty="0"/>
          </a:p>
          <a:p>
            <a:r>
              <a:rPr lang="en-US" dirty="0"/>
              <a:t>In-line metadata: metadata before/after or even inside </a:t>
            </a:r>
          </a:p>
          <a:p>
            <a:pPr lvl="1"/>
            <a:r>
              <a:rPr lang="en-US" dirty="0"/>
              <a:t>E.g., putting metadata inside the free chunk</a:t>
            </a:r>
          </a:p>
          <a:p>
            <a:endParaRPr lang="en-US" dirty="0"/>
          </a:p>
          <a:p>
            <a:r>
              <a:rPr lang="en-US" dirty="0"/>
              <a:t>Cardinal metadata: no encoding, direct pointers and sizes </a:t>
            </a:r>
          </a:p>
          <a:p>
            <a:pPr lvl="1"/>
            <a:r>
              <a:rPr lang="en-US" dirty="0"/>
              <a:t>E.g., using raw pointers for linked lists</a:t>
            </a:r>
          </a:p>
        </p:txBody>
      </p:sp>
    </p:spTree>
    <p:extLst>
      <p:ext uri="{BB962C8B-B14F-4D97-AF65-F5344CB8AC3E}">
        <p14:creationId xmlns:p14="http://schemas.microsoft.com/office/powerpoint/2010/main" val="23788514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58B7-084E-9C4A-A7CF-8A86B766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54"/>
            <a:ext cx="10515600" cy="1325563"/>
          </a:xfrm>
        </p:spPr>
        <p:txBody>
          <a:bodyPr/>
          <a:lstStyle/>
          <a:p>
            <a:r>
              <a:rPr lang="en-US" dirty="0" err="1"/>
              <a:t>tcache</a:t>
            </a:r>
            <a:r>
              <a:rPr lang="en-US" dirty="0"/>
              <a:t> (</a:t>
            </a:r>
            <a:r>
              <a:rPr lang="en-US" dirty="0" err="1"/>
              <a:t>glibc</a:t>
            </a:r>
            <a:r>
              <a:rPr lang="en-US" dirty="0"/>
              <a:t> 2.26 ≧)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EB2B-4149-6F41-8D70-F92D4C97E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20" y="1383767"/>
            <a:ext cx="6016886" cy="4351338"/>
          </a:xfrm>
        </p:spPr>
        <p:txBody>
          <a:bodyPr/>
          <a:lstStyle/>
          <a:p>
            <a:r>
              <a:rPr lang="en-US" dirty="0"/>
              <a:t>Thread cache (</a:t>
            </a:r>
            <a:r>
              <a:rPr lang="en-US" dirty="0" err="1"/>
              <a:t>tcache</a:t>
            </a:r>
            <a:r>
              <a:rPr lang="en-US" dirty="0"/>
              <a:t>)</a:t>
            </a:r>
          </a:p>
          <a:p>
            <a:r>
              <a:rPr lang="en-US" dirty="0"/>
              <a:t>For chunks allocated or freed, </a:t>
            </a:r>
          </a:p>
          <a:p>
            <a:pPr lvl="1"/>
            <a:r>
              <a:rPr lang="en-US" dirty="0"/>
              <a:t>First look into </a:t>
            </a:r>
            <a:r>
              <a:rPr lang="en-US" i="1" dirty="0" err="1"/>
              <a:t>tcache</a:t>
            </a:r>
            <a:r>
              <a:rPr lang="en-US" dirty="0"/>
              <a:t> bins instead of traversing through fast, small, large bins (or unsorted bins)</a:t>
            </a:r>
          </a:p>
          <a:p>
            <a:pPr lvl="1"/>
            <a:r>
              <a:rPr lang="en-US" dirty="0"/>
              <a:t>Works on LIFO manner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4A383-1D79-C04E-A33C-ABD4E4F74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11759"/>
            <a:ext cx="6647540" cy="529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6D4B05-8A76-3045-A771-26A8028B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26817"/>
            <a:ext cx="6647540" cy="637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DB268-C780-4043-A4DB-9A636A5C0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097" y="3624414"/>
            <a:ext cx="4482903" cy="23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98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B3E9-10EB-934C-B1C3-B86A6B2E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tcache</a:t>
            </a:r>
            <a:r>
              <a:rPr lang="en-US" dirty="0"/>
              <a:t> (</a:t>
            </a:r>
            <a:r>
              <a:rPr lang="en-US" dirty="0" err="1"/>
              <a:t>glibc</a:t>
            </a:r>
            <a:r>
              <a:rPr lang="en-US" dirty="0"/>
              <a:t> 2.26 ≧)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6108C-356B-F74E-A3E8-2C8A8F25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8676"/>
          </a:xfrm>
        </p:spPr>
        <p:txBody>
          <a:bodyPr/>
          <a:lstStyle/>
          <a:p>
            <a:r>
              <a:rPr lang="en-US" dirty="0"/>
              <a:t>Data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ABB05-0A37-9B4C-BEE7-3F767FB9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5230"/>
            <a:ext cx="6704066" cy="3356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F64BC-1608-E941-882D-FBF0B0ACE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097" y="3624414"/>
            <a:ext cx="4482903" cy="23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52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B3E9-10EB-934C-B1C3-B86A6B2E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tcache</a:t>
            </a:r>
            <a:r>
              <a:rPr lang="en-US" dirty="0"/>
              <a:t> (</a:t>
            </a:r>
            <a:r>
              <a:rPr lang="en-US" dirty="0" err="1"/>
              <a:t>glibc</a:t>
            </a:r>
            <a:r>
              <a:rPr lang="en-US" dirty="0"/>
              <a:t> 2.26 ≧)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6108C-356B-F74E-A3E8-2C8A8F25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8676"/>
          </a:xfrm>
        </p:spPr>
        <p:txBody>
          <a:bodyPr/>
          <a:lstStyle/>
          <a:p>
            <a:r>
              <a:rPr lang="en-US" dirty="0" err="1"/>
              <a:t>tcache_put</a:t>
            </a:r>
            <a:r>
              <a:rPr lang="en-US" dirty="0"/>
              <a:t>();, </a:t>
            </a:r>
            <a:r>
              <a:rPr lang="en-US" dirty="0" err="1"/>
              <a:t>tcache_get</a:t>
            </a:r>
            <a:r>
              <a:rPr lang="en-US" dirty="0"/>
              <a:t>();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F64BC-1608-E941-882D-FBF0B0ACE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97" y="3624414"/>
            <a:ext cx="4482903" cy="2357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865B0-9DA1-874A-A1D5-0F4B94A4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75525"/>
            <a:ext cx="6084238" cy="41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66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B3E9-10EB-934C-B1C3-B86A6B2E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tcache</a:t>
            </a:r>
            <a:r>
              <a:rPr lang="en-US" dirty="0"/>
              <a:t> (</a:t>
            </a:r>
            <a:r>
              <a:rPr lang="en-US" dirty="0" err="1"/>
              <a:t>glibc</a:t>
            </a:r>
            <a:r>
              <a:rPr lang="en-US" dirty="0"/>
              <a:t> 2.26 ≧)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6108C-356B-F74E-A3E8-2C8A8F25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8676"/>
          </a:xfrm>
        </p:spPr>
        <p:txBody>
          <a:bodyPr/>
          <a:lstStyle/>
          <a:p>
            <a:r>
              <a:rPr lang="en-US" dirty="0"/>
              <a:t>free();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F64BC-1608-E941-882D-FBF0B0ACE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97" y="3624414"/>
            <a:ext cx="4482903" cy="2357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DC852-81CA-F440-B596-AC5C58987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57" y="3473494"/>
            <a:ext cx="6591527" cy="25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4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BE72-6125-F640-AB7A-C20ABC28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allocator: 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B3CB-2127-F146-909D-E7BCD377F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62361" cy="4351338"/>
          </a:xfrm>
        </p:spPr>
        <p:txBody>
          <a:bodyPr/>
          <a:lstStyle/>
          <a:p>
            <a:r>
              <a:rPr lang="en-US" dirty="0"/>
              <a:t>Performance ? system interaction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Utilization(Space efficiency) </a:t>
            </a:r>
          </a:p>
          <a:p>
            <a:pPr lvl="1"/>
            <a:r>
              <a:rPr lang="en-US" dirty="0"/>
              <a:t>Internal and external fragmentations</a:t>
            </a:r>
          </a:p>
          <a:p>
            <a:endParaRPr lang="en-US" dirty="0"/>
          </a:p>
          <a:p>
            <a:r>
              <a:rPr lang="en-US" dirty="0"/>
              <a:t>Security </a:t>
            </a:r>
          </a:p>
          <a:p>
            <a:pPr lvl="1"/>
            <a:r>
              <a:rPr lang="en-US" dirty="0"/>
              <a:t>Object isolation</a:t>
            </a:r>
          </a:p>
          <a:p>
            <a:pPr lvl="1"/>
            <a:r>
              <a:rPr lang="en-US" dirty="0"/>
              <a:t>Use-after-Free (UAF or dangling pointer), Overflow (OF)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3A3B3-F22B-904E-ADA2-38218805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4127D33-9987-1149-8573-26260D3E7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40833"/>
              </p:ext>
            </p:extLst>
          </p:nvPr>
        </p:nvGraphicFramePr>
        <p:xfrm>
          <a:off x="6505879" y="3282593"/>
          <a:ext cx="4847921" cy="111252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1704721">
                  <a:extLst>
                    <a:ext uri="{9D8B030D-6E8A-4147-A177-3AD203B41FA5}">
                      <a16:colId xmlns:a16="http://schemas.microsoft.com/office/drawing/2014/main" val="395218770"/>
                    </a:ext>
                  </a:extLst>
                </a:gridCol>
                <a:gridCol w="1571600">
                  <a:extLst>
                    <a:ext uri="{9D8B030D-6E8A-4147-A177-3AD203B41FA5}">
                      <a16:colId xmlns:a16="http://schemas.microsoft.com/office/drawing/2014/main" val="1973853633"/>
                    </a:ext>
                  </a:extLst>
                </a:gridCol>
                <a:gridCol w="1571600">
                  <a:extLst>
                    <a:ext uri="{9D8B030D-6E8A-4147-A177-3AD203B41FA5}">
                      <a16:colId xmlns:a16="http://schemas.microsoft.com/office/drawing/2014/main" val="2843205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malloc():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free(): 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5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Fragmentation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External: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Internal: 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59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Security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UAF: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Overflow:??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2301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474644C-9188-3147-BA51-85F940285871}"/>
              </a:ext>
            </a:extLst>
          </p:cNvPr>
          <p:cNvSpPr/>
          <p:nvPr/>
        </p:nvSpPr>
        <p:spPr>
          <a:xfrm>
            <a:off x="6414044" y="2913261"/>
            <a:ext cx="325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Memory allocator scoreboard</a:t>
            </a:r>
          </a:p>
        </p:txBody>
      </p:sp>
    </p:spTree>
    <p:extLst>
      <p:ext uri="{BB962C8B-B14F-4D97-AF65-F5344CB8AC3E}">
        <p14:creationId xmlns:p14="http://schemas.microsoft.com/office/powerpoint/2010/main" val="10957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B3E9-10EB-934C-B1C3-B86A6B2E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tcache</a:t>
            </a:r>
            <a:r>
              <a:rPr lang="en-US" dirty="0"/>
              <a:t> (</a:t>
            </a:r>
            <a:r>
              <a:rPr lang="en-US" dirty="0" err="1"/>
              <a:t>glibc</a:t>
            </a:r>
            <a:r>
              <a:rPr lang="en-US" dirty="0"/>
              <a:t> 2.26 ≧)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6108C-356B-F74E-A3E8-2C8A8F25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8676"/>
          </a:xfrm>
        </p:spPr>
        <p:txBody>
          <a:bodyPr/>
          <a:lstStyle/>
          <a:p>
            <a:r>
              <a:rPr lang="en-US" dirty="0"/>
              <a:t>malloc();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F64BC-1608-E941-882D-FBF0B0ACE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97" y="3624414"/>
            <a:ext cx="4482903" cy="2357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A37A4-159D-4948-8203-E0DDE70C2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22776"/>
            <a:ext cx="5795803" cy="30586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907EFC-2477-9643-90F0-563A2FC64C35}"/>
                  </a:ext>
                </a:extLst>
              </p14:cNvPr>
              <p14:cNvContentPartPr/>
              <p14:nvPr/>
            </p14:nvContentPartPr>
            <p14:xfrm>
              <a:off x="3267360" y="4799160"/>
              <a:ext cx="925200" cy="347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907EFC-2477-9643-90F0-563A2FC64C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8000" y="4789800"/>
                <a:ext cx="943920" cy="3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9645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390-BBDF-9A44-8B6E-58526CD9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AACE6-E48C-8E45-896C-49C94F343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251" y="223401"/>
            <a:ext cx="39497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01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5DF9-17B1-2948-AE41-E737D804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9A5A-1152-9740-B696-FD3D6C48D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be the </a:t>
            </a:r>
            <a:r>
              <a:rPr lang="en-US" dirty="0">
                <a:solidFill>
                  <a:srgbClr val="C00000"/>
                </a:solidFill>
              </a:rPr>
              <a:t>*a</a:t>
            </a:r>
            <a:r>
              <a:rPr lang="en-US" dirty="0"/>
              <a:t>? if nothing happened? </a:t>
            </a:r>
          </a:p>
          <a:p>
            <a:pPr lvl="1"/>
            <a:r>
              <a:rPr lang="en-US" dirty="0"/>
              <a:t>Heap pointer leakage (e.g., </a:t>
            </a:r>
            <a:r>
              <a:rPr lang="en-US" dirty="0" err="1"/>
              <a:t>fd</a:t>
            </a:r>
            <a:r>
              <a:rPr lang="en-US" dirty="0"/>
              <a:t>/bk) </a:t>
            </a:r>
          </a:p>
          <a:p>
            <a:r>
              <a:rPr lang="en-US" dirty="0"/>
              <a:t>What if another part of code invoked malloc(size)? </a:t>
            </a:r>
          </a:p>
          <a:p>
            <a:pPr lvl="1"/>
            <a:r>
              <a:rPr lang="en-US" dirty="0"/>
              <a:t>Hijacking function pointers (e.g., handler)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DBD87-6530-0140-9D01-CB9576BC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57" y="4110702"/>
            <a:ext cx="6690359" cy="238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9A481-159C-D54A-81DD-6D3AB653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251" y="223401"/>
            <a:ext cx="39497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390-BBDF-9A44-8B6E-58526CD9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D58DF-1F56-194B-90D4-9AE3E395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32" y="2016270"/>
            <a:ext cx="4337050" cy="1341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9C143-17E0-544A-A963-7B5F1A60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51" y="3683107"/>
            <a:ext cx="5424054" cy="24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53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390-BBDF-9A44-8B6E-58526CD9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D58DF-1F56-194B-90D4-9AE3E395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32" y="2016270"/>
            <a:ext cx="4337050" cy="1341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EE079E-ED55-284D-825C-5FA362AB7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353" y="3797242"/>
            <a:ext cx="8666018" cy="25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509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390-BBDF-9A44-8B6E-58526CD9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D58DF-1F56-194B-90D4-9AE3E395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32" y="2016270"/>
            <a:ext cx="4337050" cy="1341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6236BD-66B7-8744-B5AC-57AD9B059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88" y="3962400"/>
            <a:ext cx="8460509" cy="3007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B8C20-5693-D847-841B-EFFE7C4C3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732" y="2016270"/>
            <a:ext cx="4337050" cy="19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1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6898-4B65-CE47-BA5E-4E7F4B34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notes_app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E260E-AFB1-DD4B-A6AD-46EFA7EA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236" y="175590"/>
            <a:ext cx="3967922" cy="64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21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35E6-EA2D-9F42-8C99-5F91CDEF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/>
          <a:lstStyle/>
          <a:p>
            <a:r>
              <a:rPr lang="en-US" dirty="0"/>
              <a:t>Double Free: Mitigation (</a:t>
            </a:r>
            <a:r>
              <a:rPr lang="en-US" dirty="0" err="1"/>
              <a:t>glibc</a:t>
            </a:r>
            <a:r>
              <a:rPr lang="en-US" dirty="0"/>
              <a:t> 2.27)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BF3AE-D005-F14C-A99F-727C5B66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391"/>
            <a:ext cx="10515600" cy="4759902"/>
          </a:xfrm>
        </p:spPr>
        <p:txBody>
          <a:bodyPr>
            <a:normAutofit/>
          </a:bodyPr>
          <a:lstStyle/>
          <a:p>
            <a:r>
              <a:rPr lang="en-US" dirty="0"/>
              <a:t>Need to check if the bin contains the pointer that we’d like to free()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D6982-E6C6-4442-BF04-EA147483C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9" y="3220418"/>
            <a:ext cx="7271897" cy="1122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36344-FB2A-1546-B316-7462A6DA9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76" y="2189644"/>
            <a:ext cx="7790560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258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35E6-EA2D-9F42-8C99-5F91CDEF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/>
          <a:lstStyle/>
          <a:p>
            <a:r>
              <a:rPr lang="en-US" dirty="0"/>
              <a:t>Double Free: Mitigation (</a:t>
            </a:r>
            <a:r>
              <a:rPr lang="en-US" dirty="0" err="1"/>
              <a:t>glibc</a:t>
            </a:r>
            <a:r>
              <a:rPr lang="en-US" dirty="0"/>
              <a:t> 2.27)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BF3AE-D005-F14C-A99F-727C5B66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391"/>
            <a:ext cx="10515600" cy="4759902"/>
          </a:xfrm>
        </p:spPr>
        <p:txBody>
          <a:bodyPr>
            <a:normAutofit/>
          </a:bodyPr>
          <a:lstStyle/>
          <a:p>
            <a:r>
              <a:rPr lang="en-US" dirty="0"/>
              <a:t>Need to check if the bin contains the pointer that we’d like to free()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526AC-0236-0A45-B447-E7D2BFE78062}"/>
              </a:ext>
            </a:extLst>
          </p:cNvPr>
          <p:cNvSpPr/>
          <p:nvPr/>
        </p:nvSpPr>
        <p:spPr>
          <a:xfrm>
            <a:off x="838200" y="5490987"/>
            <a:ext cx="4522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How can we workaround?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CAF97-23E7-2746-B401-F4CC8AEE4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30" y="2062698"/>
            <a:ext cx="6026150" cy="32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80D6-B571-6B4B-9C89-4B9222D3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/ External Fragmentations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4F6C3-C10B-A14D-993A-29F5A26D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603F4-11D3-4646-8349-BA889FA8A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844" y="3221665"/>
            <a:ext cx="3813442" cy="2786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0216E-708B-AC49-8632-4AE7F771E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21665"/>
            <a:ext cx="3813442" cy="278674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B57237-5714-D747-A2BF-3DDEEA2EF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fragmentation: Used / Assigned</a:t>
            </a:r>
          </a:p>
          <a:p>
            <a:r>
              <a:rPr lang="en-US" dirty="0"/>
              <a:t>External fragmentation: Between assigned chunks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D14F4-2021-C643-9543-56FCDE4559AE}"/>
              </a:ext>
            </a:extLst>
          </p:cNvPr>
          <p:cNvSpPr txBox="1"/>
          <p:nvPr/>
        </p:nvSpPr>
        <p:spPr>
          <a:xfrm>
            <a:off x="2105246" y="6153778"/>
            <a:ext cx="231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 fragmentation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5D2DC0-864F-7A48-AF75-2136F578B79F}"/>
              </a:ext>
            </a:extLst>
          </p:cNvPr>
          <p:cNvSpPr txBox="1"/>
          <p:nvPr/>
        </p:nvSpPr>
        <p:spPr>
          <a:xfrm>
            <a:off x="6846987" y="6076573"/>
            <a:ext cx="234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245305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7B45-600A-2744-9176-811D1DA9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Security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2FBB-1EAE-0C45-A910-F20691499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900448" cy="48148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Use-after-free (UAF)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ptr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next free-chunk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Double free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ptr1 and ptr2 will point to the </a:t>
            </a:r>
            <a:br>
              <a:rPr lang="en-US" dirty="0"/>
            </a:br>
            <a:r>
              <a:rPr lang="en-US" dirty="0"/>
              <a:t>same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C0FA3-60DA-4F48-AB78-0064319F9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97" y="2158037"/>
            <a:ext cx="3912125" cy="699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938A0-2F75-654E-9B05-B4B42928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97" y="4168426"/>
            <a:ext cx="3842275" cy="14736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AB231B-B0BF-3D4C-8883-165CD297D224}"/>
              </a:ext>
            </a:extLst>
          </p:cNvPr>
          <p:cNvSpPr txBox="1">
            <a:spLocks/>
          </p:cNvSpPr>
          <p:nvPr/>
        </p:nvSpPr>
        <p:spPr>
          <a:xfrm>
            <a:off x="6097051" y="1761020"/>
            <a:ext cx="5102772" cy="382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Heap Overflow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Overflowing the next chunk and P flag with 0 (from 1), </a:t>
            </a:r>
          </a:p>
          <a:p>
            <a:pPr lvl="2"/>
            <a:r>
              <a:rPr lang="en-US" dirty="0"/>
              <a:t>Current chunk will be regarded as free chunk and then merged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Allocated for another chunk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Access to the overlapping chunk with the existing pointer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1554" cy="13255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800" dirty="0"/>
              <a:t>Simple</a:t>
            </a:r>
            <a:r>
              <a:rPr lang="en-US" sz="3800" baseline="0" dirty="0"/>
              <a:t> allocator</a:t>
            </a:r>
            <a:endParaRPr lang="en-US" sz="3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B109D4-E9D0-0743-9043-C6BF3BA9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055"/>
            <a:ext cx="10515600" cy="4351338"/>
          </a:xfrm>
        </p:spPr>
        <p:txBody>
          <a:bodyPr/>
          <a:lstStyle/>
          <a:p>
            <a:r>
              <a:rPr lang="en-US" err="1"/>
              <a:t>mmap</a:t>
            </a:r>
            <a:r>
              <a:rPr lang="en-US"/>
              <a:t>(), </a:t>
            </a:r>
            <a:r>
              <a:rPr lang="en-US" err="1"/>
              <a:t>unmap</a:t>
            </a:r>
            <a:r>
              <a:rPr lang="en-US"/>
              <a:t>()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678BFD-74CC-F742-B4AB-DC72E8E6E765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7999B7-352A-0448-B315-B252303BE81F}"/>
              </a:ext>
            </a:extLst>
          </p:cNvPr>
          <p:cNvSpPr txBox="1"/>
          <p:nvPr/>
        </p:nvSpPr>
        <p:spPr>
          <a:xfrm>
            <a:off x="4435866" y="262077"/>
            <a:ext cx="3259847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ptr1 = malloc(sz1);</a:t>
            </a:r>
          </a:p>
          <a:p>
            <a:r>
              <a:rPr lang="ko-KR" alt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ptr2 = malloc(sz2);</a:t>
            </a:r>
          </a:p>
          <a:p>
            <a:r>
              <a:rPr lang="ko-KR" alt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free(ptr2);</a:t>
            </a:r>
          </a:p>
          <a:p>
            <a:r>
              <a:rPr lang="ko-KR" alt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ptr3 = malloc(sz3);</a:t>
            </a:r>
          </a:p>
        </p:txBody>
      </p:sp>
    </p:spTree>
    <p:extLst>
      <p:ext uri="{BB962C8B-B14F-4D97-AF65-F5344CB8AC3E}">
        <p14:creationId xmlns:p14="http://schemas.microsoft.com/office/powerpoint/2010/main" val="99688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E1AA5-92F6-B147-90F1-8594163BAAF9}"/>
              </a:ext>
            </a:extLst>
          </p:cNvPr>
          <p:cNvGrpSpPr/>
          <p:nvPr/>
        </p:nvGrpSpPr>
        <p:grpSpPr>
          <a:xfrm>
            <a:off x="7855338" y="152402"/>
            <a:ext cx="2653202" cy="6445166"/>
            <a:chOff x="8275007" y="549168"/>
            <a:chExt cx="2137776" cy="499310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A72058-7455-3545-BA3F-3309D66A0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007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C30522-5197-C942-AF99-976CE6A2F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782" y="549168"/>
              <a:ext cx="1" cy="4993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EFAD3-E97A-D64F-9FAB-69E90718A1C1}"/>
                </a:ext>
              </a:extLst>
            </p:cNvPr>
            <p:cNvCxnSpPr>
              <a:cxnSpLocks/>
            </p:cNvCxnSpPr>
            <p:nvPr/>
          </p:nvCxnSpPr>
          <p:spPr>
            <a:xfrm>
              <a:off x="8275007" y="549168"/>
              <a:ext cx="213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CC645-4D19-F44D-AF5B-23238ABEF324}"/>
              </a:ext>
            </a:extLst>
          </p:cNvPr>
          <p:cNvSpPr/>
          <p:nvPr/>
        </p:nvSpPr>
        <p:spPr>
          <a:xfrm>
            <a:off x="7848277" y="152400"/>
            <a:ext cx="2660262" cy="123136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0C081B-7A61-A24B-909D-30CB6E57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1554" cy="13255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800"/>
              <a:t>Simple</a:t>
            </a:r>
            <a:r>
              <a:rPr lang="en-US" sz="3800" baseline="0"/>
              <a:t> allocator</a:t>
            </a:r>
            <a:endParaRPr lang="en-US" sz="38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B109D4-E9D0-0743-9043-C6BF3BA9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055"/>
            <a:ext cx="10515600" cy="4351338"/>
          </a:xfrm>
        </p:spPr>
        <p:txBody>
          <a:bodyPr/>
          <a:lstStyle/>
          <a:p>
            <a:r>
              <a:rPr lang="en-US"/>
              <a:t>Direct usage of </a:t>
            </a:r>
            <a:r>
              <a:rPr lang="en-US" err="1">
                <a:latin typeface="Consolas" panose="020B0609020204030204" pitchFamily="49" charset="0"/>
              </a:rPr>
              <a:t>mmap</a:t>
            </a:r>
            <a:r>
              <a:rPr lang="en-US">
                <a:latin typeface="Consolas" panose="020B0609020204030204" pitchFamily="49" charset="0"/>
              </a:rPr>
              <a:t>() / </a:t>
            </a:r>
            <a:r>
              <a:rPr lang="en-US" err="1">
                <a:latin typeface="Consolas" panose="020B0609020204030204" pitchFamily="49" charset="0"/>
              </a:rPr>
              <a:t>unmap</a:t>
            </a:r>
            <a:r>
              <a:rPr lang="en-US">
                <a:latin typeface="Consolas" panose="020B0609020204030204" pitchFamily="49" charset="0"/>
              </a:rPr>
              <a:t>()</a:t>
            </a:r>
            <a:endParaRPr lang="en-US"/>
          </a:p>
          <a:p>
            <a:pPr marL="0" indent="0">
              <a:buNone/>
            </a:pPr>
            <a:endParaRPr lang="en-US" sz="200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>
                <a:latin typeface="Consolas" panose="020B0609020204030204" pitchFamily="49" charset="0"/>
              </a:rPr>
              <a:t>malloc(</a:t>
            </a:r>
            <a:r>
              <a:rPr lang="en-US" sz="2000" err="1">
                <a:latin typeface="Consolas" panose="020B0609020204030204" pitchFamily="49" charset="0"/>
              </a:rPr>
              <a:t>sz</a:t>
            </a:r>
            <a:r>
              <a:rPr lang="en-US" sz="2000">
                <a:latin typeface="Consolas" panose="020B0609020204030204" pitchFamily="49" charset="0"/>
              </a:rPr>
              <a:t>) 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 </a:t>
            </a:r>
            <a:r>
              <a:rPr lang="en-US" sz="2000" err="1">
                <a:latin typeface="Consolas" panose="020B0609020204030204" pitchFamily="49" charset="0"/>
                <a:sym typeface="Wingdings" pitchFamily="2" charset="2"/>
              </a:rPr>
              <a:t>mmap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(</a:t>
            </a:r>
            <a:r>
              <a:rPr lang="en-US" sz="2000" err="1">
                <a:latin typeface="Consolas" panose="020B0609020204030204" pitchFamily="49" charset="0"/>
                <a:sym typeface="Wingdings" pitchFamily="2" charset="2"/>
              </a:rPr>
              <a:t>sz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None/>
            </a:pP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free(</a:t>
            </a:r>
            <a:r>
              <a:rPr lang="en-US" sz="2000" err="1">
                <a:latin typeface="Consolas" panose="020B0609020204030204" pitchFamily="49" charset="0"/>
                <a:sym typeface="Wingdings" pitchFamily="2" charset="2"/>
              </a:rPr>
              <a:t>ptr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)  </a:t>
            </a:r>
            <a:r>
              <a:rPr lang="en-US" sz="2000" err="1">
                <a:latin typeface="Consolas" panose="020B0609020204030204" pitchFamily="49" charset="0"/>
                <a:sym typeface="Wingdings" pitchFamily="2" charset="2"/>
              </a:rPr>
              <a:t>unmmap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(</a:t>
            </a:r>
            <a:r>
              <a:rPr lang="en-US" sz="2000" err="1">
                <a:latin typeface="Consolas" panose="020B0609020204030204" pitchFamily="49" charset="0"/>
                <a:sym typeface="Wingdings" pitchFamily="2" charset="2"/>
              </a:rPr>
              <a:t>ptr</a:t>
            </a:r>
            <a:r>
              <a:rPr lang="en-US" sz="2000">
                <a:latin typeface="Consolas" panose="020B0609020204030204" pitchFamily="49" charset="0"/>
                <a:sym typeface="Wingdings" pitchFamily="2" charset="2"/>
              </a:rPr>
              <a:t>)</a:t>
            </a:r>
            <a:endParaRPr lang="en-US" sz="2000"/>
          </a:p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678BFD-74CC-F742-B4AB-DC72E8E6E765}"/>
              </a:ext>
            </a:extLst>
          </p:cNvPr>
          <p:cNvSpPr/>
          <p:nvPr/>
        </p:nvSpPr>
        <p:spPr>
          <a:xfrm>
            <a:off x="10720293" y="243561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ptr1</a:t>
            </a:r>
            <a:endParaRPr lang="en-US" sz="1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436782-93F9-F74B-8F7F-B09A20A9395F}"/>
              </a:ext>
            </a:extLst>
          </p:cNvPr>
          <p:cNvGrpSpPr/>
          <p:nvPr/>
        </p:nvGrpSpPr>
        <p:grpSpPr>
          <a:xfrm>
            <a:off x="4435866" y="238784"/>
            <a:ext cx="3259847" cy="1223622"/>
            <a:chOff x="4263315" y="268961"/>
            <a:chExt cx="3259847" cy="12236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7999B7-352A-0448-B315-B252303BE81F}"/>
                </a:ext>
              </a:extLst>
            </p:cNvPr>
            <p:cNvSpPr txBox="1"/>
            <p:nvPr/>
          </p:nvSpPr>
          <p:spPr>
            <a:xfrm>
              <a:off x="4263315" y="292254"/>
              <a:ext cx="3259847" cy="120032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latin typeface="Consolas" panose="020B0609020204030204" pitchFamily="49" charset="0"/>
                  <a:cs typeface="Consolas" panose="020B0609020204030204" pitchFamily="49" charset="0"/>
                </a:rPr>
                <a:t>ptr1 = malloc(sz1);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ptr2 = malloc(sz2);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free(ptr2);</a:t>
              </a:r>
            </a:p>
            <a:p>
              <a:r>
                <a:rPr lang="ko-KR" alt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ptr3 = malloc(sz3);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C6A44D-60BC-1340-BF58-24F18A1DDEBD}"/>
                </a:ext>
              </a:extLst>
            </p:cNvPr>
            <p:cNvSpPr/>
            <p:nvPr/>
          </p:nvSpPr>
          <p:spPr>
            <a:xfrm>
              <a:off x="4341751" y="268961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/>
                <a:t>☞</a:t>
              </a:r>
              <a:endParaRPr lang="en-US" sz="2400" b="1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C813F7A-8BD8-024A-A5D2-F20C9C9D2DB8}"/>
              </a:ext>
            </a:extLst>
          </p:cNvPr>
          <p:cNvSpPr/>
          <p:nvPr/>
        </p:nvSpPr>
        <p:spPr>
          <a:xfrm>
            <a:off x="7814809" y="580880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sz1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644C2-20FA-9744-A144-6FE849390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23" y="2982917"/>
            <a:ext cx="38354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E5816-8A42-2149-865D-1BF3E462C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23" y="4896300"/>
            <a:ext cx="3835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83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2589</Words>
  <Application>Microsoft Macintosh PowerPoint</Application>
  <PresentationFormat>Widescreen</PresentationFormat>
  <Paragraphs>736</Paragraphs>
  <Slides>58</Slides>
  <Notes>40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Consolas</vt:lpstr>
      <vt:lpstr>Wingdings</vt:lpstr>
      <vt:lpstr>Office Theme</vt:lpstr>
      <vt:lpstr>CS4459.001 Cyber Attacks &amp; Defense Lab</vt:lpstr>
      <vt:lpstr>What is HEAP?</vt:lpstr>
      <vt:lpstr>Memory Allocator: Under-the-Hood</vt:lpstr>
      <vt:lpstr>Memory Allocator: Under-the-Hood</vt:lpstr>
      <vt:lpstr>Memory allocator: Design Criteria</vt:lpstr>
      <vt:lpstr>Internal / External Fragmentations</vt:lpstr>
      <vt:lpstr>Allocator Security Problems</vt:lpstr>
      <vt:lpstr>Simple allocator</vt:lpstr>
      <vt:lpstr>Simple allocator</vt:lpstr>
      <vt:lpstr>Simple allocator</vt:lpstr>
      <vt:lpstr>Simple allocator</vt:lpstr>
      <vt:lpstr>Simple allocator</vt:lpstr>
      <vt:lpstr>1. Simple allocator: Security Scoreboard</vt:lpstr>
      <vt:lpstr>2. Simple and fast allocator</vt:lpstr>
      <vt:lpstr>2. Simple and fast allocator</vt:lpstr>
      <vt:lpstr>2. Simple and fast allocator</vt:lpstr>
      <vt:lpstr>2. Simple and fast allocator</vt:lpstr>
      <vt:lpstr>2. Simple and Fast Allocator: Security Scoreboard</vt:lpstr>
      <vt:lpstr>3. Re-usable  allocator</vt:lpstr>
      <vt:lpstr>3. Re-usable  allocator</vt:lpstr>
      <vt:lpstr>3. Re-usable  allocator</vt:lpstr>
      <vt:lpstr>3. Re-usable  allocator</vt:lpstr>
      <vt:lpstr>3. Re-usable  allocator</vt:lpstr>
      <vt:lpstr>3. Re-usable  allocator</vt:lpstr>
      <vt:lpstr>Internal Fragmentation</vt:lpstr>
      <vt:lpstr>External Fragmentation</vt:lpstr>
      <vt:lpstr>External Fragmentation</vt:lpstr>
      <vt:lpstr>External Fragmentation</vt:lpstr>
      <vt:lpstr>next(ptr)</vt:lpstr>
      <vt:lpstr>prev(ptr)</vt:lpstr>
      <vt:lpstr>prev(ptr)</vt:lpstr>
      <vt:lpstr>Memory Layout Invariants</vt:lpstr>
      <vt:lpstr>Heap Metadata</vt:lpstr>
      <vt:lpstr>A, M, P</vt:lpstr>
      <vt:lpstr>Summary free() operation</vt:lpstr>
      <vt:lpstr>Security Scoreboard</vt:lpstr>
      <vt:lpstr>Security Issues</vt:lpstr>
      <vt:lpstr>In-Class Exercise (20 pt)</vt:lpstr>
      <vt:lpstr>GLIBC Versions</vt:lpstr>
      <vt:lpstr>GLIBC Versions</vt:lpstr>
      <vt:lpstr>malloc/malloc.c</vt:lpstr>
      <vt:lpstr>Pwndbg Supports for Heap Operations</vt:lpstr>
      <vt:lpstr>Free-List Optimization (BIN'ing)</vt:lpstr>
      <vt:lpstr>BIN'ing: unsortedbins, fastbins, smallbins largebins, tcache</vt:lpstr>
      <vt:lpstr>HEAP Summary</vt:lpstr>
      <vt:lpstr>tcache (glibc 2.26 ≧)</vt:lpstr>
      <vt:lpstr>tcache (glibc 2.26 ≧)</vt:lpstr>
      <vt:lpstr>tcache (glibc 2.26 ≧)</vt:lpstr>
      <vt:lpstr>tcache (glibc 2.26 ≧)</vt:lpstr>
      <vt:lpstr>tcache (glibc 2.26 ≧)</vt:lpstr>
      <vt:lpstr>Double Free</vt:lpstr>
      <vt:lpstr>Double Free</vt:lpstr>
      <vt:lpstr>Double Free</vt:lpstr>
      <vt:lpstr>Double Free</vt:lpstr>
      <vt:lpstr>Double Free</vt:lpstr>
      <vt:lpstr>notes_app</vt:lpstr>
      <vt:lpstr>Double Free: Mitigation (glibc 2.27)</vt:lpstr>
      <vt:lpstr>Double Free: Mitigation (glibc 2.27)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CS4301.003 Cyber Attacks &amp; Defense Lab</dc:title>
  <dc:creator>Jee, Kangkook</dc:creator>
  <cp:lastModifiedBy>Jee, Kangkook</cp:lastModifiedBy>
  <cp:revision>302</cp:revision>
  <dcterms:created xsi:type="dcterms:W3CDTF">2021-01-10T22:54:41Z</dcterms:created>
  <dcterms:modified xsi:type="dcterms:W3CDTF">2025-04-22T19:11:20Z</dcterms:modified>
</cp:coreProperties>
</file>