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672" r:id="rId2"/>
    <p:sldId id="746" r:id="rId3"/>
    <p:sldId id="676" r:id="rId4"/>
    <p:sldId id="744" r:id="rId5"/>
    <p:sldId id="727" r:id="rId6"/>
    <p:sldId id="708" r:id="rId7"/>
    <p:sldId id="733" r:id="rId8"/>
    <p:sldId id="734" r:id="rId9"/>
    <p:sldId id="735" r:id="rId10"/>
    <p:sldId id="736" r:id="rId11"/>
    <p:sldId id="715" r:id="rId12"/>
    <p:sldId id="709" r:id="rId13"/>
    <p:sldId id="722" r:id="rId14"/>
    <p:sldId id="690" r:id="rId15"/>
    <p:sldId id="696" r:id="rId16"/>
    <p:sldId id="723" r:id="rId17"/>
    <p:sldId id="697" r:id="rId18"/>
    <p:sldId id="698" r:id="rId19"/>
    <p:sldId id="699" r:id="rId20"/>
    <p:sldId id="700" r:id="rId21"/>
    <p:sldId id="702" r:id="rId22"/>
    <p:sldId id="703" r:id="rId23"/>
    <p:sldId id="704" r:id="rId24"/>
    <p:sldId id="745" r:id="rId25"/>
    <p:sldId id="6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7F81F4-F23A-BE4B-B410-3E57D3966E46}">
          <p14:sldIdLst>
            <p14:sldId id="672"/>
            <p14:sldId id="746"/>
            <p14:sldId id="676"/>
          </p14:sldIdLst>
        </p14:section>
        <p14:section name="Heap Attacks" id="{522E0265-E087-9648-894D-FADB88B68CCD}">
          <p14:sldIdLst>
            <p14:sldId id="744"/>
            <p14:sldId id="727"/>
            <p14:sldId id="708"/>
            <p14:sldId id="733"/>
            <p14:sldId id="734"/>
            <p14:sldId id="735"/>
            <p14:sldId id="736"/>
            <p14:sldId id="715"/>
            <p14:sldId id="709"/>
            <p14:sldId id="722"/>
            <p14:sldId id="690"/>
            <p14:sldId id="696"/>
            <p14:sldId id="723"/>
            <p14:sldId id="697"/>
            <p14:sldId id="698"/>
            <p14:sldId id="699"/>
            <p14:sldId id="700"/>
            <p14:sldId id="702"/>
            <p14:sldId id="703"/>
            <p14:sldId id="704"/>
            <p14:sldId id="745"/>
            <p14:sldId id="6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6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9"/>
    <p:restoredTop sz="87144"/>
  </p:normalViewPr>
  <p:slideViewPr>
    <p:cSldViewPr snapToGrid="0" snapToObjects="1" showGuides="1">
      <p:cViewPr varScale="1">
        <p:scale>
          <a:sx n="140" d="100"/>
          <a:sy n="140" d="100"/>
        </p:scale>
        <p:origin x="-424" y="184"/>
      </p:cViewPr>
      <p:guideLst>
        <p:guide orient="horz" pos="120"/>
        <p:guide pos="6624"/>
      </p:guideLst>
    </p:cSldViewPr>
  </p:slideViewPr>
  <p:outlineViewPr>
    <p:cViewPr>
      <p:scale>
        <a:sx n="33" d="100"/>
        <a:sy n="33" d="100"/>
      </p:scale>
      <p:origin x="0" y="-193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kook Jee" userId="52832784-bd9f-4cfd-947b-6cb8258050c1" providerId="ADAL" clId="{B492D00E-6894-5046-8198-33B334B0504A}"/>
    <pc:docChg chg="undo custSel modSld sldOrd addSection modSection">
      <pc:chgData name="Kangkook Jee" userId="52832784-bd9f-4cfd-947b-6cb8258050c1" providerId="ADAL" clId="{B492D00E-6894-5046-8198-33B334B0504A}" dt="2024-04-30T20:00:40.194" v="128" actId="1076"/>
      <pc:docMkLst>
        <pc:docMk/>
      </pc:docMkLst>
      <pc:sldChg chg="modNotesTx">
        <pc:chgData name="Kangkook Jee" userId="52832784-bd9f-4cfd-947b-6cb8258050c1" providerId="ADAL" clId="{B492D00E-6894-5046-8198-33B334B0504A}" dt="2024-04-30T19:58:44.885" v="124" actId="20577"/>
        <pc:sldMkLst>
          <pc:docMk/>
          <pc:sldMk cId="4081196188" sldId="670"/>
        </pc:sldMkLst>
      </pc:sldChg>
      <pc:sldChg chg="modSp mod">
        <pc:chgData name="Kangkook Jee" userId="52832784-bd9f-4cfd-947b-6cb8258050c1" providerId="ADAL" clId="{B492D00E-6894-5046-8198-33B334B0504A}" dt="2024-04-30T19:29:04.788" v="18" actId="20577"/>
        <pc:sldMkLst>
          <pc:docMk/>
          <pc:sldMk cId="148188794" sldId="672"/>
        </pc:sldMkLst>
        <pc:spChg chg="mod">
          <ac:chgData name="Kangkook Jee" userId="52832784-bd9f-4cfd-947b-6cb8258050c1" providerId="ADAL" clId="{B492D00E-6894-5046-8198-33B334B0504A}" dt="2024-04-30T19:29:04.788" v="18" actId="20577"/>
          <ac:spMkLst>
            <pc:docMk/>
            <pc:sldMk cId="148188794" sldId="672"/>
            <ac:spMk id="2" creationId="{0BA723EB-A658-6446-B7BF-6A0E47D4EF4B}"/>
          </ac:spMkLst>
        </pc:spChg>
        <pc:spChg chg="mod">
          <ac:chgData name="Kangkook Jee" userId="52832784-bd9f-4cfd-947b-6cb8258050c1" providerId="ADAL" clId="{B492D00E-6894-5046-8198-33B334B0504A}" dt="2024-04-30T19:28:55.353" v="8" actId="20577"/>
          <ac:spMkLst>
            <pc:docMk/>
            <pc:sldMk cId="148188794" sldId="672"/>
            <ac:spMk id="3" creationId="{F99A993E-8AC1-1144-BB84-2922B377E00C}"/>
          </ac:spMkLst>
        </pc:spChg>
      </pc:sldChg>
      <pc:sldChg chg="modSp mod">
        <pc:chgData name="Kangkook Jee" userId="52832784-bd9f-4cfd-947b-6cb8258050c1" providerId="ADAL" clId="{B492D00E-6894-5046-8198-33B334B0504A}" dt="2024-04-30T19:52:59.875" v="93" actId="20577"/>
        <pc:sldMkLst>
          <pc:docMk/>
          <pc:sldMk cId="1458201345" sldId="714"/>
        </pc:sldMkLst>
        <pc:spChg chg="mod">
          <ac:chgData name="Kangkook Jee" userId="52832784-bd9f-4cfd-947b-6cb8258050c1" providerId="ADAL" clId="{B492D00E-6894-5046-8198-33B334B0504A}" dt="2024-04-30T19:52:59.875" v="93" actId="20577"/>
          <ac:spMkLst>
            <pc:docMk/>
            <pc:sldMk cId="1458201345" sldId="714"/>
            <ac:spMk id="3" creationId="{B316EB2B-4149-6F41-8D70-F92D4C97EED7}"/>
          </ac:spMkLst>
        </pc:spChg>
      </pc:sldChg>
      <pc:sldChg chg="ord">
        <pc:chgData name="Kangkook Jee" userId="52832784-bd9f-4cfd-947b-6cb8258050c1" providerId="ADAL" clId="{B492D00E-6894-5046-8198-33B334B0504A}" dt="2024-04-30T19:56:55.380" v="94" actId="20578"/>
        <pc:sldMkLst>
          <pc:docMk/>
          <pc:sldMk cId="3563350393" sldId="721"/>
        </pc:sldMkLst>
      </pc:sldChg>
      <pc:sldChg chg="modSp mod">
        <pc:chgData name="Kangkook Jee" userId="52832784-bd9f-4cfd-947b-6cb8258050c1" providerId="ADAL" clId="{B492D00E-6894-5046-8198-33B334B0504A}" dt="2024-04-30T20:00:40.194" v="128" actId="1076"/>
        <pc:sldMkLst>
          <pc:docMk/>
          <pc:sldMk cId="2764771978" sldId="736"/>
        </pc:sldMkLst>
        <pc:picChg chg="mod">
          <ac:chgData name="Kangkook Jee" userId="52832784-bd9f-4cfd-947b-6cb8258050c1" providerId="ADAL" clId="{B492D00E-6894-5046-8198-33B334B0504A}" dt="2024-04-30T20:00:40.194" v="128" actId="1076"/>
          <ac:picMkLst>
            <pc:docMk/>
            <pc:sldMk cId="2764771978" sldId="736"/>
            <ac:picMk id="3" creationId="{8C0B8C20-5693-D847-841B-EFFE7C4C3E54}"/>
          </ac:picMkLst>
        </pc:picChg>
        <pc:picChg chg="mod">
          <ac:chgData name="Kangkook Jee" userId="52832784-bd9f-4cfd-947b-6cb8258050c1" providerId="ADAL" clId="{B492D00E-6894-5046-8198-33B334B0504A}" dt="2024-04-30T20:00:38.626" v="127" actId="1076"/>
          <ac:picMkLst>
            <pc:docMk/>
            <pc:sldMk cId="2764771978" sldId="736"/>
            <ac:picMk id="6" creationId="{B26236BD-66B7-8744-B5AC-57AD9B059102}"/>
          </ac:picMkLst>
        </pc:picChg>
      </pc:sldChg>
      <pc:sldChg chg="modSp mod">
        <pc:chgData name="Kangkook Jee" userId="52832784-bd9f-4cfd-947b-6cb8258050c1" providerId="ADAL" clId="{B492D00E-6894-5046-8198-33B334B0504A}" dt="2024-04-30T19:51:16.311" v="84" actId="27636"/>
        <pc:sldMkLst>
          <pc:docMk/>
          <pc:sldMk cId="3214883057" sldId="739"/>
        </pc:sldMkLst>
        <pc:spChg chg="mod">
          <ac:chgData name="Kangkook Jee" userId="52832784-bd9f-4cfd-947b-6cb8258050c1" providerId="ADAL" clId="{B492D00E-6894-5046-8198-33B334B0504A}" dt="2024-04-30T19:51:16.311" v="84" actId="27636"/>
          <ac:spMkLst>
            <pc:docMk/>
            <pc:sldMk cId="3214883057" sldId="739"/>
            <ac:spMk id="3" creationId="{45011D4A-8858-4870-79BF-AF93E68CAC3E}"/>
          </ac:spMkLst>
        </pc:spChg>
      </pc:sldChg>
      <pc:sldChg chg="modSp mod">
        <pc:chgData name="Kangkook Jee" userId="52832784-bd9f-4cfd-947b-6cb8258050c1" providerId="ADAL" clId="{B492D00E-6894-5046-8198-33B334B0504A}" dt="2024-04-30T19:48:29.903" v="71" actId="20577"/>
        <pc:sldMkLst>
          <pc:docMk/>
          <pc:sldMk cId="693290002" sldId="742"/>
        </pc:sldMkLst>
        <pc:spChg chg="mod">
          <ac:chgData name="Kangkook Jee" userId="52832784-bd9f-4cfd-947b-6cb8258050c1" providerId="ADAL" clId="{B492D00E-6894-5046-8198-33B334B0504A}" dt="2024-04-30T19:48:29.903" v="71" actId="20577"/>
          <ac:spMkLst>
            <pc:docMk/>
            <pc:sldMk cId="693290002" sldId="742"/>
            <ac:spMk id="3" creationId="{B340CF2C-83A3-FF4A-9B67-B1BB1000D389}"/>
          </ac:spMkLst>
        </pc:spChg>
      </pc:sldChg>
      <pc:sldChg chg="modSp mod">
        <pc:chgData name="Kangkook Jee" userId="52832784-bd9f-4cfd-947b-6cb8258050c1" providerId="ADAL" clId="{B492D00E-6894-5046-8198-33B334B0504A}" dt="2024-04-30T19:49:16.108" v="75" actId="20577"/>
        <pc:sldMkLst>
          <pc:docMk/>
          <pc:sldMk cId="3432254785" sldId="743"/>
        </pc:sldMkLst>
        <pc:spChg chg="mod">
          <ac:chgData name="Kangkook Jee" userId="52832784-bd9f-4cfd-947b-6cb8258050c1" providerId="ADAL" clId="{B492D00E-6894-5046-8198-33B334B0504A}" dt="2024-04-30T19:49:16.108" v="75" actId="20577"/>
          <ac:spMkLst>
            <pc:docMk/>
            <pc:sldMk cId="3432254785" sldId="743"/>
            <ac:spMk id="2" creationId="{599C79F5-6611-527D-1EF8-2F150671F761}"/>
          </ac:spMkLst>
        </pc:spChg>
      </pc:sldChg>
      <pc:sldChg chg="modSp mod">
        <pc:chgData name="Kangkook Jee" userId="52832784-bd9f-4cfd-947b-6cb8258050c1" providerId="ADAL" clId="{B492D00E-6894-5046-8198-33B334B0504A}" dt="2024-04-30T19:37:35.839" v="46" actId="20577"/>
        <pc:sldMkLst>
          <pc:docMk/>
          <pc:sldMk cId="1753592337" sldId="746"/>
        </pc:sldMkLst>
        <pc:spChg chg="mod">
          <ac:chgData name="Kangkook Jee" userId="52832784-bd9f-4cfd-947b-6cb8258050c1" providerId="ADAL" clId="{B492D00E-6894-5046-8198-33B334B0504A}" dt="2024-04-30T19:37:23.520" v="34" actId="20577"/>
          <ac:spMkLst>
            <pc:docMk/>
            <pc:sldMk cId="1753592337" sldId="746"/>
            <ac:spMk id="3" creationId="{667427F7-B6C4-4CC1-5094-3A8B3A2819AC}"/>
          </ac:spMkLst>
        </pc:spChg>
        <pc:spChg chg="mod">
          <ac:chgData name="Kangkook Jee" userId="52832784-bd9f-4cfd-947b-6cb8258050c1" providerId="ADAL" clId="{B492D00E-6894-5046-8198-33B334B0504A}" dt="2024-04-30T19:37:35.839" v="46" actId="20577"/>
          <ac:spMkLst>
            <pc:docMk/>
            <pc:sldMk cId="1753592337" sldId="746"/>
            <ac:spMk id="4" creationId="{BD4AB7E0-F00F-C2A3-FF17-F9BF91AFF0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A705-9544-034C-9789-621ADD51CD64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2C9F-6842-2749-8F73-08A7595C0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MALLOC_CHECK_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environment variable is a special environment variable used by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glibc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allows it to use a special implementation designed to be tolerant against simple errors.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variable is set, the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glibc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an implementation which is less efficient (by performance), however, more tolerant to heap consistency errors. The variable can be set to the following values: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 any detected heap corruption is silently ignored 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 a diagnostic is printed on stderr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 abort is called immediately. This can be useful because otherwise a crash may happen much later, and the true cause for the problem is then very hard to track down.</a:t>
            </a:r>
          </a:p>
          <a:p>
            <a:pPr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 This has a combination behavior of 2 and 1, where a diagnostic is printed on stderr, and the program is aborted as soon as memory corruption is hit.</a:t>
            </a:r>
          </a:p>
          <a:p>
            <a:pPr rtl="0"/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0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glic</a:t>
            </a:r>
            <a:r>
              <a:rPr lang="en-US" dirty="0"/>
              <a:t> git repo</a:t>
            </a:r>
          </a:p>
          <a:p>
            <a:endParaRPr lang="en-US" dirty="0"/>
          </a:p>
          <a:p>
            <a:r>
              <a:rPr lang="en-US" dirty="0"/>
              <a:t>git checkout 4b246928bd7ffabad7303dffa84ee542450e56d9~1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gitlab.syssec.org</a:t>
            </a:r>
            <a:r>
              <a:rPr lang="en-US" dirty="0"/>
              <a:t>/</a:t>
            </a:r>
            <a:r>
              <a:rPr lang="en-US" dirty="0" err="1"/>
              <a:t>utd</a:t>
            </a:r>
            <a:r>
              <a:rPr lang="en-US" dirty="0"/>
              <a:t>-classes/</a:t>
            </a:r>
            <a:r>
              <a:rPr lang="en-US" dirty="0" err="1"/>
              <a:t>glibc</a:t>
            </a:r>
            <a:r>
              <a:rPr lang="en-US" dirty="0"/>
              <a:t>/-/commit/4b246928bd7ffabad7303dffa84ee542450e56d9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glic</a:t>
            </a:r>
            <a:r>
              <a:rPr lang="en-US" dirty="0"/>
              <a:t> git repo</a:t>
            </a:r>
          </a:p>
          <a:p>
            <a:endParaRPr lang="en-US" dirty="0"/>
          </a:p>
          <a:p>
            <a:r>
              <a:rPr lang="en-US" dirty="0"/>
              <a:t>git checkout 4b246928bd7ffabad7303dffa84ee542450e56d9~1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gitlab.syssec.org</a:t>
            </a:r>
            <a:r>
              <a:rPr lang="en-US" dirty="0"/>
              <a:t>/</a:t>
            </a:r>
            <a:r>
              <a:rPr lang="en-US" dirty="0" err="1"/>
              <a:t>utd</a:t>
            </a:r>
            <a:r>
              <a:rPr lang="en-US" dirty="0"/>
              <a:t>-classes/</a:t>
            </a:r>
            <a:r>
              <a:rPr lang="en-US" dirty="0" err="1"/>
              <a:t>glibc</a:t>
            </a:r>
            <a:r>
              <a:rPr lang="en-US" dirty="0"/>
              <a:t>/-/commit/4b246928bd7ffabad7303dffa84ee542450e56d9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7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12C9F-6842-2749-8F73-08A7595C0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5B70-D714-D641-ABB0-6C4DF0229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427C9-3821-D745-8E73-A00924026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5E9BF-5BE6-6C49-927B-8350C75F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A4059-3249-DC44-B640-1C940D14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AAE0-53E6-A24A-9F99-CC45F37F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20A4-8470-E247-A4D5-0061B710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100CF-A393-7B4B-A631-CF427733E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A8765-9969-794F-B213-F08F0DB7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2A25-7D02-4042-A051-AE974AAC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EBC4-E4D8-9046-93F0-AE8C4AAC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32A22-9C36-DA4C-A6DB-CBC9B596F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57BB9-8C9A-3446-B523-E810164A1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753F2-8F72-AF4B-9F14-6E72B9BF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14EA-76E4-B749-98D9-264878D8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FEC5-0F2F-E44F-93D4-EDC61177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065C-209A-1A47-8118-0B7E3BCE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E9D7-1994-D549-845F-45A53096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2D70-D3E7-D749-A5A4-28DF2CC2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65DA-C78E-1544-9D42-A23346B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C6F4C-8BBA-D345-A22E-E2323BA1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67AB-EDB3-944C-BECC-8A4EFCAA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E630D-52CB-5D49-9B77-62B7BF6E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417F-0A8E-CD43-AC55-5DDC2B48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EB415-603D-DF4F-B069-144CBACF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74DF-7F06-7540-B660-A9669BBA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53FD-9ED7-1841-A4DC-7E04099C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29B2-A36F-F045-ABA6-D1ED3BF67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19368-29AF-634A-B10D-4D50D83CF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63F68-BCD2-5444-B9C2-4F541550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42F3F-BE32-8C47-BD67-1A3875F6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4D519-2FF4-0244-B439-B1A32B8C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4BA1-16DB-CC45-B0E4-4F308CF4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D2E1-D28B-A24D-A1F5-27834EC2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D6025-65A4-744B-A406-2EAD32BAC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90EBE-AC8A-754B-96B2-32DD51DDE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50C3E-3050-AF4B-96D2-93AF4476A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0AB66-6FBB-CA43-A438-527E327E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FF490-5401-224F-9538-D43DE438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76226-D586-2446-8A0B-E4D8B947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2CF5-B0CB-3B42-B6DA-CAAA206D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7591-9A89-D549-B797-6A038B73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5A560-FFF6-3F4C-9FDD-C242AC0C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7C147-0209-3F48-AE86-165855BE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7BFF2-4554-D145-984F-FC08F40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5F65A-66DA-3646-A2FD-F7331DBF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8796C-B3BD-8247-88EB-F43D2B25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691D-FEE6-0A4C-B457-0EBC46B3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ED4E-4F21-6A42-A0AE-B3646E49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12E8C-A263-DD44-BDB4-507305270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89067-3B82-0E48-80E9-590DA0FE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A7FD-CA3E-6441-A507-1799AEB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AF984-0BBB-554B-BA50-D60771BA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F18-A799-AC48-BEA1-2580CB87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1A7A-FEEB-4347-A26C-D0EC5ABFD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53B1F-9263-3E4D-B85D-36F943015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D8902-AC77-2C4E-B171-432F10C7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8FFA1-D9FD-D84F-AF6B-EE64D066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BB479-17D6-8F40-A590-782D35F7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6F254-907F-C74C-A89E-3E468FC2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C8133-CF30-F44C-AB13-31FE81EC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F779B-60F4-5745-8210-8B1FBE374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C7B3-9DAD-2B48-8C95-C06675C260E2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391A-9EE7-8647-A674-D98D2D8F2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E659-3683-7742-81FF-EABFC4F4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D1B22-EDF0-E444-BB1C-DD60EC22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HEAP III</a:t>
            </a:r>
          </a:p>
          <a:p>
            <a:r>
              <a:rPr lang="en-US" dirty="0"/>
              <a:t>Apr 29,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236BD-66B7-8744-B5AC-57AD9B059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38" y="3850710"/>
            <a:ext cx="8460509" cy="3007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B8C20-5693-D847-841B-EFFE7C4C3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732" y="1918138"/>
            <a:ext cx="4337050" cy="19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6898-4B65-CE47-BA5E-4E7F4B34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notes_app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E260E-AFB1-DD4B-A6AD-46EFA7EA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36" y="175590"/>
            <a:ext cx="3967922" cy="64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5E6-EA2D-9F42-8C99-5F91CDE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/>
              <a:t>Double Free: Mitigation (</a:t>
            </a:r>
            <a:r>
              <a:rPr lang="en-US" dirty="0" err="1"/>
              <a:t>glibc</a:t>
            </a:r>
            <a:r>
              <a:rPr lang="en-US" dirty="0"/>
              <a:t> 2.27)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F3AE-D005-F14C-A99F-727C5B66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391"/>
            <a:ext cx="10515600" cy="4759902"/>
          </a:xfrm>
        </p:spPr>
        <p:txBody>
          <a:bodyPr>
            <a:normAutofit/>
          </a:bodyPr>
          <a:lstStyle/>
          <a:p>
            <a:r>
              <a:rPr lang="en-US" dirty="0"/>
              <a:t>Need to check if the bin contains the pointer that we’d like to free()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D6982-E6C6-4442-BF04-EA147483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3220418"/>
            <a:ext cx="7271897" cy="1122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36344-FB2A-1546-B316-7462A6DA9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6" y="2189644"/>
            <a:ext cx="7790560" cy="908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5917F-5997-3BE7-0EA9-DA14316B3A71}"/>
              </a:ext>
            </a:extLst>
          </p:cNvPr>
          <p:cNvSpPr txBox="1"/>
          <p:nvPr/>
        </p:nvSpPr>
        <p:spPr>
          <a:xfrm>
            <a:off x="7735907" y="2385316"/>
            <a:ext cx="418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‘</a:t>
            </a:r>
            <a:r>
              <a:rPr lang="en-US" dirty="0" err="1"/>
              <a:t>tache_entry</a:t>
            </a:r>
            <a:r>
              <a:rPr lang="en-US" dirty="0"/>
              <a:t>’ struct now has pointer back to ‘</a:t>
            </a:r>
            <a:r>
              <a:rPr lang="en-US" dirty="0" err="1"/>
              <a:t>tcach_perthread_struct</a:t>
            </a:r>
            <a:r>
              <a:rPr lang="en-US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0422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5E6-EA2D-9F42-8C99-5F91CDE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/>
          <a:lstStyle/>
          <a:p>
            <a:r>
              <a:rPr lang="en-US" dirty="0"/>
              <a:t>Double Free: Mitigation (</a:t>
            </a:r>
            <a:r>
              <a:rPr lang="en-US" dirty="0" err="1"/>
              <a:t>glibc</a:t>
            </a:r>
            <a:r>
              <a:rPr lang="en-US" dirty="0"/>
              <a:t> 2.27)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F3AE-D005-F14C-A99F-727C5B66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391"/>
            <a:ext cx="10515600" cy="4759902"/>
          </a:xfrm>
        </p:spPr>
        <p:txBody>
          <a:bodyPr>
            <a:normAutofit/>
          </a:bodyPr>
          <a:lstStyle/>
          <a:p>
            <a:r>
              <a:rPr lang="en-US" dirty="0"/>
              <a:t>Need to check if the bin contains the pointer that we’d like to free()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526AC-0236-0A45-B447-E7D2BFE78062}"/>
              </a:ext>
            </a:extLst>
          </p:cNvPr>
          <p:cNvSpPr/>
          <p:nvPr/>
        </p:nvSpPr>
        <p:spPr>
          <a:xfrm>
            <a:off x="838200" y="5490987"/>
            <a:ext cx="452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can we workaround?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CAF97-23E7-2746-B401-F4CC8AEE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30" y="2062698"/>
            <a:ext cx="6026150" cy="3206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4AF81-B322-9636-9253-7CD1A0A89AAA}"/>
              </a:ext>
            </a:extLst>
          </p:cNvPr>
          <p:cNvSpPr txBox="1"/>
          <p:nvPr/>
        </p:nvSpPr>
        <p:spPr>
          <a:xfrm>
            <a:off x="7267326" y="2941864"/>
            <a:ext cx="281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Looping (cost!) to check for the double free.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C35ECA9-5A1C-04EB-9EDE-715F2DD6BBF4}"/>
              </a:ext>
            </a:extLst>
          </p:cNvPr>
          <p:cNvSpPr/>
          <p:nvPr/>
        </p:nvSpPr>
        <p:spPr>
          <a:xfrm>
            <a:off x="6922630" y="2819799"/>
            <a:ext cx="239372" cy="890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7998-BDF6-5844-98AC-0EC0CFA8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Implication of Heap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3495-ABF7-7E47-893C-2C2A9162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metadata can be easily modified/crafted!</a:t>
            </a:r>
            <a:br>
              <a:rPr lang="en-US" dirty="0"/>
            </a:br>
            <a:endParaRPr lang="en-US" dirty="0"/>
          </a:p>
          <a:p>
            <a:r>
              <a:rPr lang="en-US" dirty="0"/>
              <a:t>Or even new malloc/free objects are created for benefits (and fun!)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B2CF0-8885-0C49-B192-3BF2573F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4115955" cy="27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17F5-81B3-914C-A5CA-7A81C3D9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407"/>
          </a:xfrm>
        </p:spPr>
        <p:txBody>
          <a:bodyPr/>
          <a:lstStyle/>
          <a:p>
            <a:r>
              <a:rPr lang="en-US" dirty="0"/>
              <a:t>Unsafe Unlink (≦ </a:t>
            </a:r>
            <a:r>
              <a:rPr lang="en-US" dirty="0" err="1"/>
              <a:t>glibc</a:t>
            </a:r>
            <a:r>
              <a:rPr lang="en-US" dirty="0"/>
              <a:t> 2.23)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E7E8A-C63E-BD4E-A584-5F279F7B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" y="3269673"/>
            <a:ext cx="3131127" cy="34651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7E35FB-9B3A-9A43-9F21-B337A9AB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341" y="1523999"/>
            <a:ext cx="7724038" cy="4968875"/>
          </a:xfrm>
        </p:spPr>
        <p:txBody>
          <a:bodyPr>
            <a:normAutofit/>
          </a:bodyPr>
          <a:lstStyle/>
          <a:p>
            <a:r>
              <a:rPr lang="en-US" dirty="0"/>
              <a:t>Overflow to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‘p2’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dirty="0"/>
              <a:t>overwrite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Merging next free chunk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Arbitrary Write </a:t>
            </a:r>
          </a:p>
          <a:p>
            <a:r>
              <a:rPr lang="en-US" dirty="0"/>
              <a:t>Precondition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‘p2’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needs to be free chunk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3736E-37AE-424A-9E68-519F74336C79}"/>
              </a:ext>
            </a:extLst>
          </p:cNvPr>
          <p:cNvSpPr/>
          <p:nvPr/>
        </p:nvSpPr>
        <p:spPr>
          <a:xfrm>
            <a:off x="1075074" y="5717894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885AC-6AC2-B44A-89C0-FDE971E9B864}"/>
              </a:ext>
            </a:extLst>
          </p:cNvPr>
          <p:cNvSpPr/>
          <p:nvPr/>
        </p:nvSpPr>
        <p:spPr>
          <a:xfrm>
            <a:off x="1075074" y="6056556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379341-73D2-954C-8880-610BA651D47A}"/>
              </a:ext>
            </a:extLst>
          </p:cNvPr>
          <p:cNvSpPr/>
          <p:nvPr/>
        </p:nvSpPr>
        <p:spPr>
          <a:xfrm>
            <a:off x="1075644" y="6390126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97A37-0904-5745-9C99-4E9A9316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84" y="1523999"/>
            <a:ext cx="3838433" cy="151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4AD1B7-7B1C-704F-AE46-457B50FCD277}"/>
              </a:ext>
            </a:extLst>
          </p:cNvPr>
          <p:cNvSpPr/>
          <p:nvPr/>
        </p:nvSpPr>
        <p:spPr>
          <a:xfrm>
            <a:off x="4225465" y="2136338"/>
            <a:ext cx="7724038" cy="1292662"/>
          </a:xfrm>
          <a:prstGeom prst="rect">
            <a:avLst/>
          </a:prstGeom>
          <a:solidFill>
            <a:srgbClr val="FFC000">
              <a:alpha val="3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Consolas" panose="020B0609020204030204" pitchFamily="49" charset="0"/>
              </a:rPr>
              <a:t>p2’s </a:t>
            </a:r>
            <a:r>
              <a:rPr lang="en-US" sz="2000" dirty="0" err="1">
                <a:latin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</a:rPr>
              <a:t> – </a:t>
            </a:r>
            <a:r>
              <a:rPr lang="en-US" sz="2000" dirty="0" err="1">
                <a:latin typeface="Consolas" panose="020B0609020204030204" pitchFamily="49" charset="0"/>
              </a:rPr>
              <a:t>offsetof</a:t>
            </a:r>
            <a:r>
              <a:rPr lang="en-US" sz="2000" dirty="0">
                <a:latin typeface="Consolas" panose="020B0609020204030204" pitchFamily="49" charset="0"/>
              </a:rPr>
              <a:t>(struct </a:t>
            </a:r>
            <a:r>
              <a:rPr lang="en-US" sz="2000" dirty="0" err="1">
                <a:latin typeface="Consolas" panose="020B0609020204030204" pitchFamily="49" charset="0"/>
              </a:rPr>
              <a:t>malloc_chunk</a:t>
            </a:r>
            <a:r>
              <a:rPr lang="en-US" sz="2000" dirty="0">
                <a:latin typeface="Consolas" panose="020B0609020204030204" pitchFamily="49" charset="0"/>
              </a:rPr>
              <a:t>, bk);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p2’s bk = </a:t>
            </a:r>
            <a:r>
              <a:rPr lang="en-US" sz="2000" dirty="0" err="1">
                <a:latin typeface="Consolas" panose="020B0609020204030204" pitchFamily="49" charset="0"/>
              </a:rPr>
              <a:t>val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lvl="1"/>
            <a:endParaRPr lang="en-US" dirty="0"/>
          </a:p>
          <a:p>
            <a:pPr lvl="1"/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 *</a:t>
            </a:r>
            <a:r>
              <a:rPr lang="en-US" sz="2000" dirty="0" err="1">
                <a:latin typeface="Consolas" panose="020B0609020204030204" pitchFamily="49" charset="0"/>
                <a:sym typeface="Wingdings" pitchFamily="2" charset="2"/>
              </a:rPr>
              <a:t>dst</a:t>
            </a:r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 := </a:t>
            </a:r>
            <a:r>
              <a:rPr lang="en-US" sz="2000" dirty="0" err="1">
                <a:latin typeface="Consolas" panose="020B0609020204030204" pitchFamily="49" charset="0"/>
                <a:sym typeface="Wingdings" pitchFamily="2" charset="2"/>
              </a:rPr>
              <a:t>val</a:t>
            </a:r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;   // </a:t>
            </a:r>
            <a:r>
              <a:rPr lang="en-US" sz="2000" dirty="0">
                <a:latin typeface="Consolas" panose="020B0609020204030204" pitchFamily="49" charset="0"/>
              </a:rPr>
              <a:t>arbitrary write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09E092-6B53-1340-9C3E-A6A54ACEF776}"/>
              </a:ext>
            </a:extLst>
          </p:cNvPr>
          <p:cNvSpPr/>
          <p:nvPr/>
        </p:nvSpPr>
        <p:spPr>
          <a:xfrm>
            <a:off x="4124036" y="4384760"/>
            <a:ext cx="5518728" cy="2262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AA2ACE-A91A-84F0-1277-5415AE52890F}"/>
              </a:ext>
            </a:extLst>
          </p:cNvPr>
          <p:cNvCxnSpPr/>
          <p:nvPr/>
        </p:nvCxnSpPr>
        <p:spPr>
          <a:xfrm>
            <a:off x="703753" y="4423590"/>
            <a:ext cx="0" cy="18527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A58CF2-EA7A-FE58-861C-1EBD87279274}"/>
              </a:ext>
            </a:extLst>
          </p:cNvPr>
          <p:cNvSpPr txBox="1"/>
          <p:nvPr/>
        </p:nvSpPr>
        <p:spPr>
          <a:xfrm rot="16200000">
            <a:off x="-35566" y="5040169"/>
            <a:ext cx="112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Overwrite</a:t>
            </a:r>
          </a:p>
        </p:txBody>
      </p:sp>
    </p:spTree>
    <p:extLst>
      <p:ext uri="{BB962C8B-B14F-4D97-AF65-F5344CB8AC3E}">
        <p14:creationId xmlns:p14="http://schemas.microsoft.com/office/powerpoint/2010/main" val="288710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17F5-81B3-914C-A5CA-7A81C3D9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407"/>
          </a:xfrm>
        </p:spPr>
        <p:txBody>
          <a:bodyPr/>
          <a:lstStyle/>
          <a:p>
            <a:r>
              <a:rPr lang="en-US" dirty="0"/>
              <a:t>Unsafe Unlink (≦ </a:t>
            </a:r>
            <a:r>
              <a:rPr lang="en-US" dirty="0" err="1"/>
              <a:t>glibc</a:t>
            </a:r>
            <a:r>
              <a:rPr lang="en-US" dirty="0"/>
              <a:t> 2.23)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E7E8A-C63E-BD4E-A584-5F279F7B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" y="3269673"/>
            <a:ext cx="3131127" cy="34651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7E35FB-9B3A-9A43-9F21-B337A9AB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341" y="1523999"/>
            <a:ext cx="7724038" cy="4968875"/>
          </a:xfrm>
        </p:spPr>
        <p:txBody>
          <a:bodyPr>
            <a:normAutofit/>
          </a:bodyPr>
          <a:lstStyle/>
          <a:p>
            <a:r>
              <a:rPr lang="en-US" dirty="0"/>
              <a:t>Overflow to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‘p2’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 </a:t>
            </a:r>
            <a:r>
              <a:rPr lang="en-US" dirty="0"/>
              <a:t>overwrite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’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Merging next free chunk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Arbitrary Write </a:t>
            </a:r>
          </a:p>
          <a:p>
            <a:r>
              <a:rPr lang="en-US" dirty="0"/>
              <a:t>Precondition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‘p2’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needs to be free chunk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3736E-37AE-424A-9E68-519F74336C79}"/>
              </a:ext>
            </a:extLst>
          </p:cNvPr>
          <p:cNvSpPr/>
          <p:nvPr/>
        </p:nvSpPr>
        <p:spPr>
          <a:xfrm>
            <a:off x="1075074" y="5717894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9885AC-6AC2-B44A-89C0-FDE971E9B864}"/>
              </a:ext>
            </a:extLst>
          </p:cNvPr>
          <p:cNvSpPr/>
          <p:nvPr/>
        </p:nvSpPr>
        <p:spPr>
          <a:xfrm>
            <a:off x="1075074" y="6056556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379341-73D2-954C-8880-610BA651D47A}"/>
              </a:ext>
            </a:extLst>
          </p:cNvPr>
          <p:cNvSpPr/>
          <p:nvPr/>
        </p:nvSpPr>
        <p:spPr>
          <a:xfrm>
            <a:off x="1075644" y="6390126"/>
            <a:ext cx="1786460" cy="3386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97A37-0904-5745-9C99-4E9A9316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84" y="1523999"/>
            <a:ext cx="3838433" cy="151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4AD1B7-7B1C-704F-AE46-457B50FCD277}"/>
              </a:ext>
            </a:extLst>
          </p:cNvPr>
          <p:cNvSpPr/>
          <p:nvPr/>
        </p:nvSpPr>
        <p:spPr>
          <a:xfrm>
            <a:off x="4225465" y="2136338"/>
            <a:ext cx="7724038" cy="1292662"/>
          </a:xfrm>
          <a:prstGeom prst="rect">
            <a:avLst/>
          </a:prstGeom>
          <a:solidFill>
            <a:srgbClr val="FFC000">
              <a:alpha val="3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Consolas" panose="020B0609020204030204" pitchFamily="49" charset="0"/>
              </a:rPr>
              <a:t>p2’s </a:t>
            </a:r>
            <a:r>
              <a:rPr lang="en-US" sz="2000" dirty="0" err="1">
                <a:latin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</a:rPr>
              <a:t> – </a:t>
            </a:r>
            <a:r>
              <a:rPr lang="en-US" sz="2000" dirty="0" err="1">
                <a:latin typeface="Consolas" panose="020B0609020204030204" pitchFamily="49" charset="0"/>
              </a:rPr>
              <a:t>offsetof</a:t>
            </a:r>
            <a:r>
              <a:rPr lang="en-US" sz="2000" dirty="0">
                <a:latin typeface="Consolas" panose="020B0609020204030204" pitchFamily="49" charset="0"/>
              </a:rPr>
              <a:t>(struct </a:t>
            </a:r>
            <a:r>
              <a:rPr lang="en-US" sz="2000" dirty="0" err="1">
                <a:latin typeface="Consolas" panose="020B0609020204030204" pitchFamily="49" charset="0"/>
              </a:rPr>
              <a:t>malloc_chunk</a:t>
            </a:r>
            <a:r>
              <a:rPr lang="en-US" sz="2000" dirty="0">
                <a:latin typeface="Consolas" panose="020B0609020204030204" pitchFamily="49" charset="0"/>
              </a:rPr>
              <a:t>, bk);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p2’s bk = </a:t>
            </a:r>
            <a:r>
              <a:rPr lang="en-US" sz="2000" dirty="0" err="1">
                <a:latin typeface="Consolas" panose="020B0609020204030204" pitchFamily="49" charset="0"/>
              </a:rPr>
              <a:t>val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lvl="1"/>
            <a:endParaRPr lang="en-US" dirty="0"/>
          </a:p>
          <a:p>
            <a:pPr lvl="1"/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 *</a:t>
            </a:r>
            <a:r>
              <a:rPr lang="en-US" sz="2000" dirty="0" err="1">
                <a:latin typeface="Consolas" panose="020B0609020204030204" pitchFamily="49" charset="0"/>
                <a:sym typeface="Wingdings" pitchFamily="2" charset="2"/>
              </a:rPr>
              <a:t>dst</a:t>
            </a:r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 := </a:t>
            </a:r>
            <a:r>
              <a:rPr lang="en-US" sz="2000" dirty="0" err="1">
                <a:latin typeface="Consolas" panose="020B0609020204030204" pitchFamily="49" charset="0"/>
                <a:sym typeface="Wingdings" pitchFamily="2" charset="2"/>
              </a:rPr>
              <a:t>val</a:t>
            </a:r>
            <a:r>
              <a:rPr lang="en-US" sz="2000" dirty="0">
                <a:latin typeface="Consolas" panose="020B0609020204030204" pitchFamily="49" charset="0"/>
                <a:sym typeface="Wingdings" pitchFamily="2" charset="2"/>
              </a:rPr>
              <a:t>;   // </a:t>
            </a:r>
            <a:r>
              <a:rPr lang="en-US" sz="2000" dirty="0">
                <a:latin typeface="Consolas" panose="020B0609020204030204" pitchFamily="49" charset="0"/>
              </a:rPr>
              <a:t>arbitrary write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DD92BB-0745-5B6F-1CC8-C41BB738676D}"/>
              </a:ext>
            </a:extLst>
          </p:cNvPr>
          <p:cNvCxnSpPr/>
          <p:nvPr/>
        </p:nvCxnSpPr>
        <p:spPr>
          <a:xfrm>
            <a:off x="703753" y="4423590"/>
            <a:ext cx="0" cy="18527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FA2862-838C-5B72-0053-BA1F1C7B5566}"/>
              </a:ext>
            </a:extLst>
          </p:cNvPr>
          <p:cNvSpPr txBox="1"/>
          <p:nvPr/>
        </p:nvSpPr>
        <p:spPr>
          <a:xfrm rot="16200000">
            <a:off x="-35566" y="5040169"/>
            <a:ext cx="112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Overwrite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2251038-1A82-2620-B690-16610D3AEC47}"/>
              </a:ext>
            </a:extLst>
          </p:cNvPr>
          <p:cNvSpPr/>
          <p:nvPr/>
        </p:nvSpPr>
        <p:spPr>
          <a:xfrm rot="16200000">
            <a:off x="9252914" y="339880"/>
            <a:ext cx="281610" cy="4603967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B296EF-4053-F677-469F-7D549806F46F}"/>
              </a:ext>
            </a:extLst>
          </p:cNvPr>
          <p:cNvCxnSpPr>
            <a:cxnSpLocks/>
          </p:cNvCxnSpPr>
          <p:nvPr/>
        </p:nvCxnSpPr>
        <p:spPr>
          <a:xfrm>
            <a:off x="2108000" y="2472188"/>
            <a:ext cx="510727" cy="0"/>
          </a:xfrm>
          <a:prstGeom prst="line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276EA1-9EEB-6792-1929-EA122B61F5F6}"/>
              </a:ext>
            </a:extLst>
          </p:cNvPr>
          <p:cNvSpPr txBox="1"/>
          <p:nvPr/>
        </p:nvSpPr>
        <p:spPr>
          <a:xfrm>
            <a:off x="2621140" y="2318299"/>
            <a:ext cx="91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Overwrite</a:t>
            </a:r>
          </a:p>
        </p:txBody>
      </p:sp>
    </p:spTree>
    <p:extLst>
      <p:ext uri="{BB962C8B-B14F-4D97-AF65-F5344CB8AC3E}">
        <p14:creationId xmlns:p14="http://schemas.microsoft.com/office/powerpoint/2010/main" val="50448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4EAC-738F-2A4C-A55F-EDE66537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Unlink (&lt; </a:t>
            </a:r>
            <a:r>
              <a:rPr lang="en-US" dirty="0" err="1"/>
              <a:t>glibc</a:t>
            </a:r>
            <a:r>
              <a:rPr lang="en-US" dirty="0"/>
              <a:t> 2.3.3)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28F6-B579-4249-8D37-8117D96A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7166" cy="10681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</a:t>
            </a:r>
            <a:r>
              <a:rPr lang="en-US" dirty="0">
                <a:latin typeface="Consolas" panose="020B0609020204030204" pitchFamily="49" charset="0"/>
              </a:rPr>
              <a:t>‘p1’</a:t>
            </a:r>
            <a:r>
              <a:rPr lang="en-US" dirty="0"/>
              <a:t>, overwrite to </a:t>
            </a:r>
            <a:r>
              <a:rPr lang="en-US" dirty="0">
                <a:latin typeface="Consolas" panose="020B0609020204030204" pitchFamily="49" charset="0"/>
              </a:rPr>
              <a:t>‘p2’ </a:t>
            </a:r>
            <a:r>
              <a:rPr lang="en-US" dirty="0"/>
              <a:t>size to </a:t>
            </a:r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(void*)</a:t>
            </a:r>
            <a:r>
              <a:rPr lang="en-US" dirty="0"/>
              <a:t>, treating now as if p2 is free </a:t>
            </a:r>
          </a:p>
          <a:p>
            <a:r>
              <a:rPr lang="en-US" dirty="0"/>
              <a:t>When free(</a:t>
            </a:r>
            <a:r>
              <a:rPr lang="en-US" dirty="0">
                <a:latin typeface="Consolas" panose="020B0609020204030204" pitchFamily="49" charset="0"/>
              </a:rPr>
              <a:t>‘p1’</a:t>
            </a:r>
            <a:r>
              <a:rPr lang="en-US" dirty="0"/>
              <a:t>), attempt to consolidate it with p2 as p2 is free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88E9B-E1F3-4A43-9E9A-F245E1A1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" y="3269673"/>
            <a:ext cx="3131127" cy="3465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F3E79-0390-E24E-906D-0E702B1C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438" y="3269673"/>
            <a:ext cx="3677141" cy="3141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F31B8-6AFE-1D47-B0BB-2F81A8AB3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842" y="3429000"/>
            <a:ext cx="2748595" cy="30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FE11-CEB7-1C46-96B6-D2EF4E55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on Unlink (</a:t>
            </a:r>
            <a:r>
              <a:rPr lang="en-US" dirty="0" err="1"/>
              <a:t>glibc</a:t>
            </a:r>
            <a:r>
              <a:rPr lang="en-US" dirty="0"/>
              <a:t> 2.27 ≧)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9EB17-33FF-D642-B2C9-3EDFD886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810"/>
            <a:ext cx="7960659" cy="42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1B2D-20E1-9F4E-86BB-1C46860B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731"/>
          </a:xfrm>
        </p:spPr>
        <p:txBody>
          <a:bodyPr/>
          <a:lstStyle/>
          <a:p>
            <a:r>
              <a:rPr lang="en-US" dirty="0"/>
              <a:t>Off-by-One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7CD7-0875-A849-B31B-274C3E22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115"/>
            <a:ext cx="10515600" cy="514711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Common length check mistake</a:t>
            </a:r>
          </a:p>
          <a:p>
            <a:pPr lvl="1"/>
            <a:r>
              <a:rPr lang="en-US" dirty="0"/>
              <a:t>‘&gt;=‘ instead of ‘&gt;’</a:t>
            </a:r>
          </a:p>
          <a:p>
            <a:r>
              <a:rPr lang="en-US" dirty="0"/>
              <a:t>Trigger arbitrary write as next chunk (say p2) freed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B85AB-16CE-1D48-8C65-D6473049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89" y="1256166"/>
            <a:ext cx="3547708" cy="3666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694DB-A055-5649-B192-F686666E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817" y="1281321"/>
            <a:ext cx="4478767" cy="36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5229-6898-853B-247A-77C1DAA4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427F7-B6C4-4CC1-5094-3A8B3A28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5204" cy="4351338"/>
          </a:xfrm>
        </p:spPr>
        <p:txBody>
          <a:bodyPr>
            <a:normAutofit/>
          </a:bodyPr>
          <a:lstStyle/>
          <a:p>
            <a:r>
              <a:rPr lang="en-US" dirty="0"/>
              <a:t>0-crackme2, 10</a:t>
            </a:r>
          </a:p>
          <a:p>
            <a:r>
              <a:rPr lang="en-US" dirty="0"/>
              <a:t>1-babyheap</a:t>
            </a:r>
            <a:r>
              <a:rPr lang="en-US" baseline="30000" dirty="0"/>
              <a:t> *</a:t>
            </a:r>
            <a:r>
              <a:rPr lang="en-US" dirty="0"/>
              <a:t>, 10</a:t>
            </a:r>
            <a:endParaRPr lang="en-US" baseline="30000" dirty="0"/>
          </a:p>
          <a:p>
            <a:r>
              <a:rPr lang="en-US" dirty="0"/>
              <a:t>2-heapovfl</a:t>
            </a:r>
            <a:r>
              <a:rPr lang="en-US" baseline="30000" dirty="0"/>
              <a:t> *</a:t>
            </a:r>
            <a:r>
              <a:rPr lang="en-US" dirty="0"/>
              <a:t>, 15</a:t>
            </a:r>
            <a:r>
              <a:rPr lang="en-US" baseline="30000" dirty="0"/>
              <a:t> </a:t>
            </a:r>
            <a:endParaRPr lang="en-US" dirty="0"/>
          </a:p>
          <a:p>
            <a:r>
              <a:rPr lang="en-US" dirty="0"/>
              <a:t>3-heapovfl2, 20</a:t>
            </a:r>
          </a:p>
          <a:p>
            <a:r>
              <a:rPr lang="en-US" dirty="0"/>
              <a:t>4-unlink, 20</a:t>
            </a:r>
          </a:p>
          <a:p>
            <a:r>
              <a:rPr lang="en-US" dirty="0"/>
              <a:t>5-unlink2, 20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AB7E0-F00F-C2A3-FF17-F9BF91AFF08E}"/>
              </a:ext>
            </a:extLst>
          </p:cNvPr>
          <p:cNvSpPr txBox="1">
            <a:spLocks/>
          </p:cNvSpPr>
          <p:nvPr/>
        </p:nvSpPr>
        <p:spPr>
          <a:xfrm>
            <a:off x="5903068" y="1690688"/>
            <a:ext cx="47552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6-off_by_one, 20</a:t>
            </a:r>
          </a:p>
          <a:p>
            <a:r>
              <a:rPr lang="en-US" dirty="0"/>
              <a:t>7-fastbin, 20</a:t>
            </a:r>
          </a:p>
          <a:p>
            <a:r>
              <a:rPr lang="en-US" dirty="0"/>
              <a:t>8-notes_app, 20</a:t>
            </a:r>
          </a:p>
          <a:p>
            <a:r>
              <a:rPr lang="en-US" dirty="0"/>
              <a:t>9-notes_app2, 20</a:t>
            </a:r>
          </a:p>
          <a:p>
            <a:r>
              <a:rPr lang="en-US" dirty="0"/>
              <a:t>a-</a:t>
            </a:r>
            <a:r>
              <a:rPr lang="en-US" dirty="0" err="1"/>
              <a:t>candl</a:t>
            </a:r>
            <a:r>
              <a:rPr lang="en-US" dirty="0"/>
              <a:t>-note, 30</a:t>
            </a:r>
          </a:p>
          <a:p>
            <a:r>
              <a:rPr lang="en-US" dirty="0"/>
              <a:t>b-</a:t>
            </a:r>
            <a:r>
              <a:rPr lang="en-US" dirty="0" err="1"/>
              <a:t>loginbaby</a:t>
            </a:r>
            <a:r>
              <a:rPr lang="en-US" dirty="0"/>
              <a:t>, 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FFBE8-65CE-205D-FE93-90E9B88B92D5}"/>
              </a:ext>
            </a:extLst>
          </p:cNvPr>
          <p:cNvSpPr/>
          <p:nvPr/>
        </p:nvSpPr>
        <p:spPr>
          <a:xfrm>
            <a:off x="838200" y="2830749"/>
            <a:ext cx="2692940" cy="4680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8A8B1-FAEF-073B-E5E6-03B073EF1C34}"/>
              </a:ext>
            </a:extLst>
          </p:cNvPr>
          <p:cNvSpPr/>
          <p:nvPr/>
        </p:nvSpPr>
        <p:spPr>
          <a:xfrm>
            <a:off x="886838" y="4440087"/>
            <a:ext cx="2488660" cy="4680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9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19EC-6B6C-B84A-A5F0-60BFEE6A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Use-After-Free (UAF)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99CA-2A02-344C-B3D2-50DCE34B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8031"/>
          </a:xfrm>
        </p:spPr>
        <p:txBody>
          <a:bodyPr/>
          <a:lstStyle/>
          <a:p>
            <a:r>
              <a:rPr lang="en-US" dirty="0"/>
              <a:t>Simple in concept, but difficult to spot in practice! </a:t>
            </a:r>
          </a:p>
          <a:p>
            <a:r>
              <a:rPr lang="en-US" dirty="0"/>
              <a:t>Why is it so critical in terms of security?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A9BA5-F404-AB46-98D3-4B969B7B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01" y="3429000"/>
            <a:ext cx="6413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6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FAD-DD40-2540-91D4-E88AD9FE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Use-After-Free (UAF)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0FF1-73A9-8840-9479-6A9D6AF2C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F9804-C761-6E4D-B7B1-EEB6111B1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89" y="4691006"/>
            <a:ext cx="7620000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FAC70-BCE7-AC4B-A6AB-EDD7C337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659" y="1690688"/>
            <a:ext cx="6174515" cy="250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FFB3-E321-0648-B8F0-A76BE0BC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Use-After-Free (UAF)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ABFAC-40F3-6B48-B9A6-E536C3E8C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83" y="1450415"/>
            <a:ext cx="6784116" cy="1862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00F33-C2E4-BA4D-B125-B2C2A0A2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068" y="3545090"/>
            <a:ext cx="5218877" cy="29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9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8193-5957-8F46-BFA9-869B7BBC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Use-After-Free (UAF)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D6C8-D904-0749-9321-A8E3B8A5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CF707-572F-0047-8406-3D51F97E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04" y="1690688"/>
            <a:ext cx="5527386" cy="158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A93B5-C873-F243-8E62-88C3A929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54" y="3429000"/>
            <a:ext cx="660365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DA49-F3E8-64EF-2D17-412B2E77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Libc</a:t>
            </a:r>
            <a:r>
              <a:rPr lang="en-US" dirty="0"/>
              <a:t> Leaks with UAF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46E7-EC2D-752A-1B7E-092FD6EB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0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ED5C-1412-7745-8582-742FFE1A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BC31-03EE-4246-A834-7E48E70E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MALLOC_CHECK_</a:t>
            </a:r>
            <a:r>
              <a:rPr lang="en-US"/>
              <a:t> </a:t>
            </a:r>
          </a:p>
          <a:p>
            <a:endParaRPr lang="en-US"/>
          </a:p>
          <a:p>
            <a:r>
              <a:rPr lang="en-US" err="1"/>
              <a:t>mcheck</a:t>
            </a:r>
            <a:r>
              <a:rPr lang="en-US"/>
              <a:t>()</a:t>
            </a:r>
          </a:p>
          <a:p>
            <a:pPr lvl="1"/>
            <a:r>
              <a:rPr lang="en-US"/>
              <a:t>https://man7.org/</a:t>
            </a:r>
            <a:r>
              <a:rPr lang="en-US" err="1"/>
              <a:t>linux</a:t>
            </a:r>
            <a:r>
              <a:rPr lang="en-US"/>
              <a:t>/man-pages/man3/mcheck.3.html</a:t>
            </a:r>
          </a:p>
        </p:txBody>
      </p:sp>
    </p:spTree>
    <p:extLst>
      <p:ext uri="{BB962C8B-B14F-4D97-AF65-F5344CB8AC3E}">
        <p14:creationId xmlns:p14="http://schemas.microsoft.com/office/powerpoint/2010/main" val="352952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26FA-75CF-6141-81AD-D5686D79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1C23-FCCC-2C42-B705-6FC07BCA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In-line metadata: metadata before/after or even inside </a:t>
            </a:r>
          </a:p>
          <a:p>
            <a:pPr lvl="1"/>
            <a:r>
              <a:rPr lang="en-US" dirty="0"/>
              <a:t>E.g., putting metadata inside the free chunk</a:t>
            </a:r>
          </a:p>
          <a:p>
            <a:endParaRPr lang="en-US" dirty="0"/>
          </a:p>
          <a:p>
            <a:r>
              <a:rPr lang="en-US" dirty="0"/>
              <a:t>Cardinal metadata: no encoding, direct pointers and sizes </a:t>
            </a:r>
          </a:p>
          <a:p>
            <a:pPr lvl="1"/>
            <a:r>
              <a:rPr lang="en-US" dirty="0"/>
              <a:t>E.g., using raw pointers for linked lists</a:t>
            </a:r>
          </a:p>
          <a:p>
            <a:pPr lvl="1"/>
            <a:endParaRPr lang="en-US" dirty="0"/>
          </a:p>
          <a:p>
            <a:r>
              <a:rPr lang="en-US" dirty="0"/>
              <a:t>Binning: size-base groups/operations </a:t>
            </a:r>
          </a:p>
          <a:p>
            <a:pPr lvl="1"/>
            <a:r>
              <a:rPr lang="en-US" dirty="0"/>
              <a:t>E.g., caching the same size objects together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F78B-8132-5997-141C-2C6DFC54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F985-CFB5-D94D-1C5A-49826DE9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  <a:p>
            <a:r>
              <a:rPr lang="en-US" dirty="0"/>
              <a:t>Unsafe Unlink</a:t>
            </a:r>
          </a:p>
          <a:p>
            <a:r>
              <a:rPr lang="en-US" dirty="0"/>
              <a:t>Off-by-one</a:t>
            </a:r>
          </a:p>
          <a:p>
            <a:r>
              <a:rPr lang="en-US" dirty="0"/>
              <a:t>Leak </a:t>
            </a:r>
            <a:r>
              <a:rPr lang="en-US" dirty="0" err="1"/>
              <a:t>libc</a:t>
            </a:r>
            <a:r>
              <a:rPr lang="en-US" dirty="0"/>
              <a:t> with UAF</a:t>
            </a:r>
          </a:p>
        </p:txBody>
      </p:sp>
    </p:spTree>
    <p:extLst>
      <p:ext uri="{BB962C8B-B14F-4D97-AF65-F5344CB8AC3E}">
        <p14:creationId xmlns:p14="http://schemas.microsoft.com/office/powerpoint/2010/main" val="178968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7B45-600A-2744-9176-811D1DA9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2FBB-1EAE-0C45-A910-F2069149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0448" cy="4814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Use-after-free (UAF)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next </a:t>
            </a:r>
            <a:r>
              <a:rPr lang="en-US" dirty="0" err="1">
                <a:sym typeface="Wingdings" pitchFamily="2" charset="2"/>
              </a:rPr>
              <a:t>freechunk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Double free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ptr1 and ptr2 will point to the </a:t>
            </a:r>
            <a:br>
              <a:rPr lang="en-US" dirty="0"/>
            </a:br>
            <a:r>
              <a:rPr lang="en-US" dirty="0"/>
              <a:t>same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C0FA3-60DA-4F48-AB78-0064319F9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7" y="2158037"/>
            <a:ext cx="3912125" cy="69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38A0-2F75-654E-9B05-B4B42928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97" y="4168426"/>
            <a:ext cx="3842275" cy="14736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AB231B-B0BF-3D4C-8883-165CD297D224}"/>
              </a:ext>
            </a:extLst>
          </p:cNvPr>
          <p:cNvSpPr txBox="1">
            <a:spLocks/>
          </p:cNvSpPr>
          <p:nvPr/>
        </p:nvSpPr>
        <p:spPr>
          <a:xfrm>
            <a:off x="6097051" y="1761020"/>
            <a:ext cx="5102772" cy="382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Heap Overflow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Overflowing the next chunk and P flag with 0 (from 1), </a:t>
            </a:r>
          </a:p>
          <a:p>
            <a:pPr lvl="2"/>
            <a:r>
              <a:rPr lang="en-US" dirty="0"/>
              <a:t>Current chunk will be regarded as free chunk and then merged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Allocated for another chunk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to the overlapping chunk with the existing pointer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AACE6-E48C-8E45-896C-49C94F34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51" y="223401"/>
            <a:ext cx="3949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5DF9-17B1-2948-AE41-E737D804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9A5A-1152-9740-B696-FD3D6C48D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the </a:t>
            </a:r>
            <a:r>
              <a:rPr lang="en-US" dirty="0">
                <a:solidFill>
                  <a:srgbClr val="C00000"/>
                </a:solidFill>
              </a:rPr>
              <a:t>*a</a:t>
            </a:r>
            <a:r>
              <a:rPr lang="en-US" dirty="0"/>
              <a:t>? if nothing happened? </a:t>
            </a:r>
          </a:p>
          <a:p>
            <a:pPr lvl="1"/>
            <a:r>
              <a:rPr lang="en-US" dirty="0"/>
              <a:t>Heap pointer leakage (e.g., </a:t>
            </a:r>
            <a:r>
              <a:rPr lang="en-US" dirty="0" err="1"/>
              <a:t>fd</a:t>
            </a:r>
            <a:r>
              <a:rPr lang="en-US" dirty="0"/>
              <a:t>/bk) </a:t>
            </a:r>
          </a:p>
          <a:p>
            <a:r>
              <a:rPr lang="en-US" dirty="0"/>
              <a:t>What if another part of code invoked </a:t>
            </a:r>
            <a:r>
              <a:rPr lang="en-US" dirty="0">
                <a:latin typeface="Consolas" panose="020B0609020204030204" pitchFamily="49" charset="0"/>
              </a:rPr>
              <a:t>malloc(size)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Hijacking function pointers (e.g., handler)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DBD87-6530-0140-9D01-CB9576BC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57" y="4110702"/>
            <a:ext cx="6690359" cy="238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9A481-159C-D54A-81DD-6D3AB6533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251" y="223401"/>
            <a:ext cx="3949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9C143-17E0-544A-A963-7B5F1A600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51" y="3683107"/>
            <a:ext cx="5424054" cy="24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F390-BBDF-9A44-8B6E-58526CD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58DF-1F56-194B-90D4-9AE3E395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32" y="2016270"/>
            <a:ext cx="4337050" cy="1341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E079E-ED55-284D-825C-5FA362AB7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53" y="3797242"/>
            <a:ext cx="8666018" cy="25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5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846</Words>
  <Application>Microsoft Macintosh PowerPoint</Application>
  <PresentationFormat>Widescreen</PresentationFormat>
  <Paragraphs>171</Paragraphs>
  <Slides>25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Times New Roman</vt:lpstr>
      <vt:lpstr>Wingdings</vt:lpstr>
      <vt:lpstr>Office Theme</vt:lpstr>
      <vt:lpstr>CS4459.001 Cyber Attacks &amp; Defense Lab</vt:lpstr>
      <vt:lpstr>Unit8</vt:lpstr>
      <vt:lpstr>HEAP Summary</vt:lpstr>
      <vt:lpstr>Heap Attacks</vt:lpstr>
      <vt:lpstr>Security Issues</vt:lpstr>
      <vt:lpstr>Double Free</vt:lpstr>
      <vt:lpstr>Double Free</vt:lpstr>
      <vt:lpstr>Double Free</vt:lpstr>
      <vt:lpstr>Double Free</vt:lpstr>
      <vt:lpstr>Double Free</vt:lpstr>
      <vt:lpstr>notes_app</vt:lpstr>
      <vt:lpstr>Double Free: Mitigation (glibc 2.27)</vt:lpstr>
      <vt:lpstr>Double Free: Mitigation (glibc 2.27)</vt:lpstr>
      <vt:lpstr>Security Implication of Heap</vt:lpstr>
      <vt:lpstr>Unsafe Unlink (≦ glibc 2.23)</vt:lpstr>
      <vt:lpstr>Unsafe Unlink (≦ glibc 2.23)</vt:lpstr>
      <vt:lpstr>Unsafe Unlink (&lt; glibc 2.3.3)</vt:lpstr>
      <vt:lpstr>Mitigation on Unlink (glibc 2.27 ≧)</vt:lpstr>
      <vt:lpstr>Off-by-One</vt:lpstr>
      <vt:lpstr>Use-After-Free (UAF)</vt:lpstr>
      <vt:lpstr>Use-After-Free (UAF)</vt:lpstr>
      <vt:lpstr>Use-After-Free (UAF)</vt:lpstr>
      <vt:lpstr>Use-After-Free (UAF)</vt:lpstr>
      <vt:lpstr>Libc Leaks with UAF</vt:lpstr>
      <vt:lpstr>Heap Defenses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Jee, Kangkook</dc:creator>
  <cp:lastModifiedBy>Jee, Kangkook</cp:lastModifiedBy>
  <cp:revision>306</cp:revision>
  <cp:lastPrinted>2022-04-22T14:32:46Z</cp:lastPrinted>
  <dcterms:created xsi:type="dcterms:W3CDTF">2021-04-14T20:52:53Z</dcterms:created>
  <dcterms:modified xsi:type="dcterms:W3CDTF">2025-04-29T21:59:38Z</dcterms:modified>
</cp:coreProperties>
</file>