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notesSlides/notesSlide19.xml" ContentType="application/vnd.openxmlformats-officedocument.presentationml.notesSlide+xml"/>
  <Override PartName="/ppt/ink/ink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3"/>
  </p:notesMasterIdLst>
  <p:sldIdLst>
    <p:sldId id="256" r:id="rId2"/>
    <p:sldId id="411" r:id="rId3"/>
    <p:sldId id="468" r:id="rId4"/>
    <p:sldId id="460" r:id="rId5"/>
    <p:sldId id="1577" r:id="rId6"/>
    <p:sldId id="1575" r:id="rId7"/>
    <p:sldId id="523" r:id="rId8"/>
    <p:sldId id="467" r:id="rId9"/>
    <p:sldId id="1307" r:id="rId10"/>
    <p:sldId id="489" r:id="rId11"/>
    <p:sldId id="490" r:id="rId12"/>
    <p:sldId id="1578" r:id="rId13"/>
    <p:sldId id="491" r:id="rId14"/>
    <p:sldId id="1579" r:id="rId15"/>
    <p:sldId id="1580" r:id="rId16"/>
    <p:sldId id="1581" r:id="rId17"/>
    <p:sldId id="1303" r:id="rId18"/>
    <p:sldId id="1236" r:id="rId19"/>
    <p:sldId id="1237" r:id="rId20"/>
    <p:sldId id="1582" r:id="rId21"/>
    <p:sldId id="1583" r:id="rId22"/>
    <p:sldId id="1584" r:id="rId23"/>
    <p:sldId id="464" r:id="rId24"/>
    <p:sldId id="345" r:id="rId25"/>
    <p:sldId id="463" r:id="rId26"/>
    <p:sldId id="466" r:id="rId27"/>
    <p:sldId id="395" r:id="rId28"/>
    <p:sldId id="412" r:id="rId29"/>
    <p:sldId id="394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1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10" r:id="rId58"/>
    <p:sldId id="441" r:id="rId59"/>
    <p:sldId id="442" r:id="rId60"/>
    <p:sldId id="443" r:id="rId61"/>
    <p:sldId id="444" r:id="rId62"/>
    <p:sldId id="445" r:id="rId63"/>
    <p:sldId id="447" r:id="rId64"/>
    <p:sldId id="448" r:id="rId65"/>
    <p:sldId id="449" r:id="rId66"/>
    <p:sldId id="450" r:id="rId67"/>
    <p:sldId id="451" r:id="rId68"/>
    <p:sldId id="452" r:id="rId69"/>
    <p:sldId id="453" r:id="rId70"/>
    <p:sldId id="454" r:id="rId71"/>
    <p:sldId id="455" r:id="rId72"/>
    <p:sldId id="456" r:id="rId73"/>
    <p:sldId id="457" r:id="rId74"/>
    <p:sldId id="459" r:id="rId75"/>
    <p:sldId id="458" r:id="rId76"/>
    <p:sldId id="1576" r:id="rId77"/>
    <p:sldId id="471" r:id="rId78"/>
    <p:sldId id="472" r:id="rId79"/>
    <p:sldId id="473" r:id="rId80"/>
    <p:sldId id="474" r:id="rId81"/>
    <p:sldId id="475" r:id="rId82"/>
    <p:sldId id="476" r:id="rId83"/>
    <p:sldId id="478" r:id="rId84"/>
    <p:sldId id="477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557" r:id="rId93"/>
    <p:sldId id="1187" r:id="rId94"/>
    <p:sldId id="551" r:id="rId95"/>
    <p:sldId id="1275" r:id="rId96"/>
    <p:sldId id="550" r:id="rId97"/>
    <p:sldId id="1188" r:id="rId98"/>
    <p:sldId id="553" r:id="rId99"/>
    <p:sldId id="1191" r:id="rId100"/>
    <p:sldId id="1210" r:id="rId101"/>
    <p:sldId id="1211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B666A8-EC38-B346-9E2E-50FCD3197639}">
          <p14:sldIdLst>
            <p14:sldId id="256"/>
            <p14:sldId id="411"/>
            <p14:sldId id="468"/>
            <p14:sldId id="460"/>
            <p14:sldId id="1577"/>
          </p14:sldIdLst>
        </p14:section>
        <p14:section name="Calling convention" id="{B88BBA87-265C-AA48-9581-B43327A03E45}">
          <p14:sldIdLst>
            <p14:sldId id="1575"/>
            <p14:sldId id="523"/>
            <p14:sldId id="467"/>
            <p14:sldId id="1307"/>
            <p14:sldId id="489"/>
            <p14:sldId id="490"/>
            <p14:sldId id="1578"/>
            <p14:sldId id="491"/>
            <p14:sldId id="1579"/>
            <p14:sldId id="1580"/>
            <p14:sldId id="1581"/>
            <p14:sldId id="1303"/>
            <p14:sldId id="1236"/>
            <p14:sldId id="1237"/>
            <p14:sldId id="1582"/>
            <p14:sldId id="1583"/>
            <p14:sldId id="1584"/>
            <p14:sldId id="464"/>
            <p14:sldId id="345"/>
            <p14:sldId id="463"/>
            <p14:sldId id="466"/>
            <p14:sldId id="395"/>
            <p14:sldId id="412"/>
          </p14:sldIdLst>
        </p14:section>
        <p14:section name="Function call example" id="{7F813F8D-B282-9F4D-B49A-7C021298ABE2}">
          <p14:sldIdLst>
            <p14:sldId id="394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</p14:sldIdLst>
        </p14:section>
        <p14:section name="Buffer overflow" id="{2C8FF624-EEC2-7742-99B7-5538079C3EDF}">
          <p14:sldIdLst>
            <p14:sldId id="440"/>
            <p14:sldId id="410"/>
            <p14:sldId id="441"/>
            <p14:sldId id="442"/>
            <p14:sldId id="443"/>
            <p14:sldId id="444"/>
            <p14:sldId id="445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9"/>
            <p14:sldId id="458"/>
          </p14:sldIdLst>
        </p14:section>
        <p14:section name="frame pointer attack" id="{9B701F4E-A0F9-114E-A722-C39DCFA90844}">
          <p14:sldIdLst>
            <p14:sldId id="1576"/>
            <p14:sldId id="471"/>
            <p14:sldId id="472"/>
            <p14:sldId id="473"/>
            <p14:sldId id="474"/>
            <p14:sldId id="475"/>
            <p14:sldId id="476"/>
            <p14:sldId id="478"/>
            <p14:sldId id="477"/>
            <p14:sldId id="479"/>
            <p14:sldId id="480"/>
            <p14:sldId id="481"/>
            <p14:sldId id="482"/>
            <p14:sldId id="483"/>
            <p14:sldId id="484"/>
            <p14:sldId id="485"/>
          </p14:sldIdLst>
        </p14:section>
        <p14:section name="ELF and program start up" id="{FFB629B5-7316-304E-9359-29851F6A1F43}">
          <p14:sldIdLst>
            <p14:sldId id="557"/>
            <p14:sldId id="1187"/>
          </p14:sldIdLst>
        </p14:section>
        <p14:section name="Misc" id="{47A2164B-E7B9-9143-AE9B-3C09E4E89619}">
          <p14:sldIdLst>
            <p14:sldId id="551"/>
            <p14:sldId id="1275"/>
            <p14:sldId id="550"/>
            <p14:sldId id="1188"/>
            <p14:sldId id="553"/>
            <p14:sldId id="1191"/>
            <p14:sldId id="1210"/>
            <p14:sldId id="12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A8BA5-EA18-AD41-A15D-1A048DC13A1C}" v="1" dt="2024-02-01T13:23:21.749"/>
    <p1510:client id="{B0F96315-8CEC-454C-ACB3-090D6B8B16EE}" v="151" dt="2024-02-01T16:29:32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0"/>
  </p:normalViewPr>
  <p:slideViewPr>
    <p:cSldViewPr snapToGrid="0" showGuides="1">
      <p:cViewPr varScale="1">
        <p:scale>
          <a:sx n="133" d="100"/>
          <a:sy n="133" d="100"/>
        </p:scale>
        <p:origin x="208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9D3A8BA5-EA18-AD41-A15D-1A048DC13A1C}"/>
    <pc:docChg chg="modSld">
      <pc:chgData name="Jee, Kangkook" userId="52832784-bd9f-4cfd-947b-6cb8258050c1" providerId="ADAL" clId="{9D3A8BA5-EA18-AD41-A15D-1A048DC13A1C}" dt="2024-02-01T13:23:28.584" v="9" actId="20577"/>
      <pc:docMkLst>
        <pc:docMk/>
      </pc:docMkLst>
      <pc:sldChg chg="modSp mod">
        <pc:chgData name="Jee, Kangkook" userId="52832784-bd9f-4cfd-947b-6cb8258050c1" providerId="ADAL" clId="{9D3A8BA5-EA18-AD41-A15D-1A048DC13A1C}" dt="2024-02-01T13:23:28.584" v="9" actId="20577"/>
        <pc:sldMkLst>
          <pc:docMk/>
          <pc:sldMk cId="148188794" sldId="256"/>
        </pc:sldMkLst>
        <pc:spChg chg="mod">
          <ac:chgData name="Jee, Kangkook" userId="52832784-bd9f-4cfd-947b-6cb8258050c1" providerId="ADAL" clId="{9D3A8BA5-EA18-AD41-A15D-1A048DC13A1C}" dt="2024-02-01T13:23:21.749" v="0"/>
          <ac:spMkLst>
            <pc:docMk/>
            <pc:sldMk cId="148188794" sldId="256"/>
            <ac:spMk id="2" creationId="{0BA723EB-A658-6446-B7BF-6A0E47D4EF4B}"/>
          </ac:spMkLst>
        </pc:spChg>
        <pc:spChg chg="mod">
          <ac:chgData name="Jee, Kangkook" userId="52832784-bd9f-4cfd-947b-6cb8258050c1" providerId="ADAL" clId="{9D3A8BA5-EA18-AD41-A15D-1A048DC13A1C}" dt="2024-02-01T13:23:28.584" v="9" actId="20577"/>
          <ac:spMkLst>
            <pc:docMk/>
            <pc:sldMk cId="148188794" sldId="256"/>
            <ac:spMk id="3" creationId="{F99A993E-8AC1-1144-BB84-2922B377E00C}"/>
          </ac:spMkLst>
        </pc:spChg>
      </pc:sldChg>
    </pc:docChg>
  </pc:docChgLst>
  <pc:docChgLst>
    <pc:chgData name="Kangkook Jee" userId="52832784-bd9f-4cfd-947b-6cb8258050c1" providerId="ADAL" clId="{B0F96315-8CEC-454C-ACB3-090D6B8B16EE}"/>
    <pc:docChg chg="undo custSel addSld delSld modSld sldOrd addSection delSection modSection">
      <pc:chgData name="Kangkook Jee" userId="52832784-bd9f-4cfd-947b-6cb8258050c1" providerId="ADAL" clId="{B0F96315-8CEC-454C-ACB3-090D6B8B16EE}" dt="2024-02-01T16:29:32.385" v="153" actId="767"/>
      <pc:docMkLst>
        <pc:docMk/>
      </pc:docMkLst>
      <pc:sldChg chg="addSp modSp">
        <pc:chgData name="Kangkook Jee" userId="52832784-bd9f-4cfd-947b-6cb8258050c1" providerId="ADAL" clId="{B0F96315-8CEC-454C-ACB3-090D6B8B16EE}" dt="2024-02-01T16:29:32.385" v="153" actId="767"/>
        <pc:sldMkLst>
          <pc:docMk/>
          <pc:sldMk cId="148188794" sldId="256"/>
        </pc:sldMkLst>
        <pc:spChg chg="add mod">
          <ac:chgData name="Kangkook Jee" userId="52832784-bd9f-4cfd-947b-6cb8258050c1" providerId="ADAL" clId="{B0F96315-8CEC-454C-ACB3-090D6B8B16EE}" dt="2024-02-01T16:29:32.385" v="153" actId="767"/>
          <ac:spMkLst>
            <pc:docMk/>
            <pc:sldMk cId="148188794" sldId="256"/>
            <ac:spMk id="5" creationId="{52262F9D-91E0-E9E9-E814-FC6D76B682A2}"/>
          </ac:spMkLst>
        </pc:spChg>
      </pc:sldChg>
      <pc:sldChg chg="modSp mod">
        <pc:chgData name="Kangkook Jee" userId="52832784-bd9f-4cfd-947b-6cb8258050c1" providerId="ADAL" clId="{B0F96315-8CEC-454C-ACB3-090D6B8B16EE}" dt="2024-02-01T16:12:53.098" v="35" actId="20577"/>
        <pc:sldMkLst>
          <pc:docMk/>
          <pc:sldMk cId="2380815519" sldId="394"/>
        </pc:sldMkLst>
        <pc:spChg chg="mod">
          <ac:chgData name="Kangkook Jee" userId="52832784-bd9f-4cfd-947b-6cb8258050c1" providerId="ADAL" clId="{B0F96315-8CEC-454C-ACB3-090D6B8B16EE}" dt="2024-02-01T16:12:53.098" v="35" actId="20577"/>
          <ac:spMkLst>
            <pc:docMk/>
            <pc:sldMk cId="2380815519" sldId="394"/>
            <ac:spMk id="2" creationId="{00000000-0000-0000-0000-000000000000}"/>
          </ac:spMkLst>
        </pc:spChg>
      </pc:sldChg>
      <pc:sldChg chg="modSp mod">
        <pc:chgData name="Kangkook Jee" userId="52832784-bd9f-4cfd-947b-6cb8258050c1" providerId="ADAL" clId="{B0F96315-8CEC-454C-ACB3-090D6B8B16EE}" dt="2024-02-01T15:32:53.297" v="21" actId="20577"/>
        <pc:sldMkLst>
          <pc:docMk/>
          <pc:sldMk cId="2755465115" sldId="411"/>
        </pc:sldMkLst>
        <pc:spChg chg="mod">
          <ac:chgData name="Kangkook Jee" userId="52832784-bd9f-4cfd-947b-6cb8258050c1" providerId="ADAL" clId="{B0F96315-8CEC-454C-ACB3-090D6B8B16EE}" dt="2024-02-01T15:32:53.297" v="21" actId="20577"/>
          <ac:spMkLst>
            <pc:docMk/>
            <pc:sldMk cId="2755465115" sldId="411"/>
            <ac:spMk id="3" creationId="{7EE427FC-A6A3-C84A-A073-DDDFDE4D076A}"/>
          </ac:spMkLst>
        </pc:spChg>
      </pc:sldChg>
      <pc:sldChg chg="ord">
        <pc:chgData name="Kangkook Jee" userId="52832784-bd9f-4cfd-947b-6cb8258050c1" providerId="ADAL" clId="{B0F96315-8CEC-454C-ACB3-090D6B8B16EE}" dt="2024-02-01T16:15:19.616" v="52" actId="20578"/>
        <pc:sldMkLst>
          <pc:docMk/>
          <pc:sldMk cId="3914442566" sldId="458"/>
        </pc:sldMkLst>
      </pc:sldChg>
      <pc:sldChg chg="ord">
        <pc:chgData name="Kangkook Jee" userId="52832784-bd9f-4cfd-947b-6cb8258050c1" providerId="ADAL" clId="{B0F96315-8CEC-454C-ACB3-090D6B8B16EE}" dt="2024-02-01T16:15:21.401" v="53" actId="20578"/>
        <pc:sldMkLst>
          <pc:docMk/>
          <pc:sldMk cId="1000794652" sldId="459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515244042" sldId="467"/>
        </pc:sldMkLst>
      </pc:sldChg>
      <pc:sldChg chg="modSp mod">
        <pc:chgData name="Kangkook Jee" userId="52832784-bd9f-4cfd-947b-6cb8258050c1" providerId="ADAL" clId="{B0F96315-8CEC-454C-ACB3-090D6B8B16EE}" dt="2024-02-01T15:33:18.027" v="23" actId="20577"/>
        <pc:sldMkLst>
          <pc:docMk/>
          <pc:sldMk cId="487737343" sldId="468"/>
        </pc:sldMkLst>
        <pc:graphicFrameChg chg="modGraphic">
          <ac:chgData name="Kangkook Jee" userId="52832784-bd9f-4cfd-947b-6cb8258050c1" providerId="ADAL" clId="{B0F96315-8CEC-454C-ACB3-090D6B8B16EE}" dt="2024-02-01T15:33:18.027" v="23" actId="20577"/>
          <ac:graphicFrameMkLst>
            <pc:docMk/>
            <pc:sldMk cId="487737343" sldId="468"/>
            <ac:graphicFrameMk id="7" creationId="{B5F89247-5A72-C545-8EAE-F665EFC3EC82}"/>
          </ac:graphicFrameMkLst>
        </pc:graphicFrameChg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234650466" sldId="471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3512106374" sldId="472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1273749106" sldId="473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976011718" sldId="474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4247822350" sldId="475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3789153056" sldId="476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920705295" sldId="477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106445980" sldId="478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311240261" sldId="479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3671837298" sldId="480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66345949" sldId="481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134142581" sldId="482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953222428" sldId="483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301054544" sldId="484"/>
        </pc:sldMkLst>
      </pc:sldChg>
      <pc:sldChg chg="add">
        <pc:chgData name="Kangkook Jee" userId="52832784-bd9f-4cfd-947b-6cb8258050c1" providerId="ADAL" clId="{B0F96315-8CEC-454C-ACB3-090D6B8B16EE}" dt="2024-02-01T16:22:41.486" v="77"/>
        <pc:sldMkLst>
          <pc:docMk/>
          <pc:sldMk cId="2795091299" sldId="485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130393365" sldId="489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987608151" sldId="490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513586820" sldId="491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167993800" sldId="498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943406186" sldId="508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034311493" sldId="509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446114464" sldId="510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4196981099" sldId="511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28672033" sldId="512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621510702" sldId="513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443691495" sldId="514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2805508898" sldId="515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801952080" sldId="517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013613707" sldId="518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056794862" sldId="519"/>
        </pc:sldMkLst>
      </pc:sldChg>
      <pc:sldChg chg="del">
        <pc:chgData name="Kangkook Jee" userId="52832784-bd9f-4cfd-947b-6cb8258050c1" providerId="ADAL" clId="{B0F96315-8CEC-454C-ACB3-090D6B8B16EE}" dt="2024-02-01T15:44:36.271" v="24" actId="2696"/>
        <pc:sldMkLst>
          <pc:docMk/>
          <pc:sldMk cId="3316172223" sldId="520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2697219248" sldId="521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4026902367" sldId="523"/>
        </pc:sldMkLst>
      </pc:sldChg>
      <pc:sldChg chg="modSp add mod">
        <pc:chgData name="Kangkook Jee" userId="52832784-bd9f-4cfd-947b-6cb8258050c1" providerId="ADAL" clId="{B0F96315-8CEC-454C-ACB3-090D6B8B16EE}" dt="2024-02-01T16:17:56.696" v="73" actId="2711"/>
        <pc:sldMkLst>
          <pc:docMk/>
          <pc:sldMk cId="86855657" sldId="550"/>
        </pc:sldMkLst>
        <pc:spChg chg="mod">
          <ac:chgData name="Kangkook Jee" userId="52832784-bd9f-4cfd-947b-6cb8258050c1" providerId="ADAL" clId="{B0F96315-8CEC-454C-ACB3-090D6B8B16EE}" dt="2024-02-01T16:17:49.783" v="72" actId="1076"/>
          <ac:spMkLst>
            <pc:docMk/>
            <pc:sldMk cId="86855657" sldId="550"/>
            <ac:spMk id="4" creationId="{E7174D25-A41B-C944-A350-8E131DD232C0}"/>
          </ac:spMkLst>
        </pc:spChg>
        <pc:spChg chg="mod">
          <ac:chgData name="Kangkook Jee" userId="52832784-bd9f-4cfd-947b-6cb8258050c1" providerId="ADAL" clId="{B0F96315-8CEC-454C-ACB3-090D6B8B16EE}" dt="2024-02-01T16:17:47.245" v="70" actId="2711"/>
          <ac:spMkLst>
            <pc:docMk/>
            <pc:sldMk cId="86855657" sldId="550"/>
            <ac:spMk id="5" creationId="{A59DBC5C-B222-6249-AE87-7B1A75092DEA}"/>
          </ac:spMkLst>
        </pc:spChg>
        <pc:spChg chg="mod">
          <ac:chgData name="Kangkook Jee" userId="52832784-bd9f-4cfd-947b-6cb8258050c1" providerId="ADAL" clId="{B0F96315-8CEC-454C-ACB3-090D6B8B16EE}" dt="2024-02-01T16:17:56.696" v="73" actId="2711"/>
          <ac:spMkLst>
            <pc:docMk/>
            <pc:sldMk cId="86855657" sldId="550"/>
            <ac:spMk id="6" creationId="{0056D5F0-4F3E-6343-A37D-45FEE57B0F2D}"/>
          </ac:spMkLst>
        </pc:spChg>
      </pc:sldChg>
      <pc:sldChg chg="add ord">
        <pc:chgData name="Kangkook Jee" userId="52832784-bd9f-4cfd-947b-6cb8258050c1" providerId="ADAL" clId="{B0F96315-8CEC-454C-ACB3-090D6B8B16EE}" dt="2024-02-01T16:27:31.128" v="151" actId="20578"/>
        <pc:sldMkLst>
          <pc:docMk/>
          <pc:sldMk cId="1191970777" sldId="551"/>
        </pc:sldMkLst>
      </pc:sldChg>
      <pc:sldChg chg="add">
        <pc:chgData name="Kangkook Jee" userId="52832784-bd9f-4cfd-947b-6cb8258050c1" providerId="ADAL" clId="{B0F96315-8CEC-454C-ACB3-090D6B8B16EE}" dt="2024-02-01T16:19:01.504" v="74"/>
        <pc:sldMkLst>
          <pc:docMk/>
          <pc:sldMk cId="2196922566" sldId="553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3172164971" sldId="555"/>
        </pc:sldMkLst>
      </pc:sldChg>
      <pc:sldChg chg="add ord">
        <pc:chgData name="Kangkook Jee" userId="52832784-bd9f-4cfd-947b-6cb8258050c1" providerId="ADAL" clId="{B0F96315-8CEC-454C-ACB3-090D6B8B16EE}" dt="2024-02-01T16:17:18.915" v="65" actId="20578"/>
        <pc:sldMkLst>
          <pc:docMk/>
          <pc:sldMk cId="995375981" sldId="557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375278123" sldId="558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2718616389" sldId="559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2710280982" sldId="563"/>
        </pc:sldMkLst>
      </pc:sldChg>
      <pc:sldChg chg="add ord">
        <pc:chgData name="Kangkook Jee" userId="52832784-bd9f-4cfd-947b-6cb8258050c1" providerId="ADAL" clId="{B0F96315-8CEC-454C-ACB3-090D6B8B16EE}" dt="2024-02-01T16:17:16.696" v="64" actId="20578"/>
        <pc:sldMkLst>
          <pc:docMk/>
          <pc:sldMk cId="4253950109" sldId="1187"/>
        </pc:sldMkLst>
      </pc:sldChg>
      <pc:sldChg chg="add">
        <pc:chgData name="Kangkook Jee" userId="52832784-bd9f-4cfd-947b-6cb8258050c1" providerId="ADAL" clId="{B0F96315-8CEC-454C-ACB3-090D6B8B16EE}" dt="2024-02-01T16:17:30.507" v="67"/>
        <pc:sldMkLst>
          <pc:docMk/>
          <pc:sldMk cId="4208315079" sldId="1188"/>
        </pc:sldMkLst>
      </pc:sldChg>
      <pc:sldChg chg="add">
        <pc:chgData name="Kangkook Jee" userId="52832784-bd9f-4cfd-947b-6cb8258050c1" providerId="ADAL" clId="{B0F96315-8CEC-454C-ACB3-090D6B8B16EE}" dt="2024-02-01T16:28:08.337" v="152"/>
        <pc:sldMkLst>
          <pc:docMk/>
          <pc:sldMk cId="3211133416" sldId="1191"/>
        </pc:sldMkLst>
      </pc:sldChg>
      <pc:sldChg chg="add">
        <pc:chgData name="Kangkook Jee" userId="52832784-bd9f-4cfd-947b-6cb8258050c1" providerId="ADAL" clId="{B0F96315-8CEC-454C-ACB3-090D6B8B16EE}" dt="2024-02-01T16:28:08.337" v="152"/>
        <pc:sldMkLst>
          <pc:docMk/>
          <pc:sldMk cId="2457465536" sldId="1210"/>
        </pc:sldMkLst>
      </pc:sldChg>
      <pc:sldChg chg="add">
        <pc:chgData name="Kangkook Jee" userId="52832784-bd9f-4cfd-947b-6cb8258050c1" providerId="ADAL" clId="{B0F96315-8CEC-454C-ACB3-090D6B8B16EE}" dt="2024-02-01T16:28:08.337" v="152"/>
        <pc:sldMkLst>
          <pc:docMk/>
          <pc:sldMk cId="1616309770" sldId="1211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3662668544" sldId="1236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826330759" sldId="1237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629927626" sldId="1260"/>
        </pc:sldMkLst>
      </pc:sldChg>
      <pc:sldChg chg="add ord">
        <pc:chgData name="Kangkook Jee" userId="52832784-bd9f-4cfd-947b-6cb8258050c1" providerId="ADAL" clId="{B0F96315-8CEC-454C-ACB3-090D6B8B16EE}" dt="2024-02-01T16:20:41.195" v="76" actId="20578"/>
        <pc:sldMkLst>
          <pc:docMk/>
          <pc:sldMk cId="2700372924" sldId="1275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787194872" sldId="1303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751665611" sldId="1307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1347439157" sldId="1554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1816352883" sldId="1558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052362847" sldId="1559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3349551412" sldId="1568"/>
        </pc:sldMkLst>
      </pc:sldChg>
      <pc:sldChg chg="del">
        <pc:chgData name="Kangkook Jee" userId="52832784-bd9f-4cfd-947b-6cb8258050c1" providerId="ADAL" clId="{B0F96315-8CEC-454C-ACB3-090D6B8B16EE}" dt="2024-02-01T15:28:24.912" v="0" actId="2696"/>
        <pc:sldMkLst>
          <pc:docMk/>
          <pc:sldMk cId="384269106" sldId="1569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176820837" sldId="1572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283518104" sldId="1573"/>
        </pc:sldMkLst>
      </pc:sldChg>
      <pc:sldChg chg="del">
        <pc:chgData name="Kangkook Jee" userId="52832784-bd9f-4cfd-947b-6cb8258050c1" providerId="ADAL" clId="{B0F96315-8CEC-454C-ACB3-090D6B8B16EE}" dt="2024-02-01T15:49:06.287" v="25" actId="2696"/>
        <pc:sldMkLst>
          <pc:docMk/>
          <pc:sldMk cId="461741091" sldId="1574"/>
        </pc:sldMkLst>
      </pc:sldChg>
      <pc:sldChg chg="delSp modSp mod">
        <pc:chgData name="Kangkook Jee" userId="52832784-bd9f-4cfd-947b-6cb8258050c1" providerId="ADAL" clId="{B0F96315-8CEC-454C-ACB3-090D6B8B16EE}" dt="2024-02-01T16:24:46.018" v="149" actId="20577"/>
        <pc:sldMkLst>
          <pc:docMk/>
          <pc:sldMk cId="3785984666" sldId="1575"/>
        </pc:sldMkLst>
        <pc:spChg chg="mod">
          <ac:chgData name="Kangkook Jee" userId="52832784-bd9f-4cfd-947b-6cb8258050c1" providerId="ADAL" clId="{B0F96315-8CEC-454C-ACB3-090D6B8B16EE}" dt="2024-02-01T16:24:46.018" v="149" actId="20577"/>
          <ac:spMkLst>
            <pc:docMk/>
            <pc:sldMk cId="3785984666" sldId="1575"/>
            <ac:spMk id="2" creationId="{AFE47EC0-D0F4-8A45-9C1E-10023F0CE069}"/>
          </ac:spMkLst>
        </pc:spChg>
        <pc:spChg chg="del">
          <ac:chgData name="Kangkook Jee" userId="52832784-bd9f-4cfd-947b-6cb8258050c1" providerId="ADAL" clId="{B0F96315-8CEC-454C-ACB3-090D6B8B16EE}" dt="2024-02-01T16:02:19.786" v="28" actId="478"/>
          <ac:spMkLst>
            <pc:docMk/>
            <pc:sldMk cId="3785984666" sldId="1575"/>
            <ac:spMk id="3" creationId="{96713278-930F-544A-BD28-D83E9FB3FCEA}"/>
          </ac:spMkLst>
        </pc:spChg>
      </pc:sldChg>
      <pc:sldChg chg="delSp modSp new mod ord">
        <pc:chgData name="Kangkook Jee" userId="52832784-bd9f-4cfd-947b-6cb8258050c1" providerId="ADAL" clId="{B0F96315-8CEC-454C-ACB3-090D6B8B16EE}" dt="2024-02-01T16:22:55.966" v="99" actId="1076"/>
        <pc:sldMkLst>
          <pc:docMk/>
          <pc:sldMk cId="3484269069" sldId="1576"/>
        </pc:sldMkLst>
        <pc:spChg chg="mod">
          <ac:chgData name="Kangkook Jee" userId="52832784-bd9f-4cfd-947b-6cb8258050c1" providerId="ADAL" clId="{B0F96315-8CEC-454C-ACB3-090D6B8B16EE}" dt="2024-02-01T16:22:55.966" v="99" actId="1076"/>
          <ac:spMkLst>
            <pc:docMk/>
            <pc:sldMk cId="3484269069" sldId="1576"/>
            <ac:spMk id="2" creationId="{7CE48E6D-50E5-3E1B-9BAC-64FBAB145367}"/>
          </ac:spMkLst>
        </pc:spChg>
        <pc:spChg chg="del">
          <ac:chgData name="Kangkook Jee" userId="52832784-bd9f-4cfd-947b-6cb8258050c1" providerId="ADAL" clId="{B0F96315-8CEC-454C-ACB3-090D6B8B16EE}" dt="2024-02-01T16:22:51.682" v="98" actId="478"/>
          <ac:spMkLst>
            <pc:docMk/>
            <pc:sldMk cId="3484269069" sldId="1576"/>
            <ac:spMk id="3" creationId="{F82B3DE7-7E8B-A5D7-A972-B6F87573F67F}"/>
          </ac:spMkLst>
        </pc:spChg>
      </pc:sldChg>
      <pc:sldChg chg="new del">
        <pc:chgData name="Kangkook Jee" userId="52832784-bd9f-4cfd-947b-6cb8258050c1" providerId="ADAL" clId="{B0F96315-8CEC-454C-ACB3-090D6B8B16EE}" dt="2024-02-01T16:17:32.898" v="68" actId="2696"/>
        <pc:sldMkLst>
          <pc:docMk/>
          <pc:sldMk cId="122430239" sldId="1577"/>
        </pc:sldMkLst>
      </pc:sldChg>
      <pc:sldChg chg="new ord">
        <pc:chgData name="Kangkook Jee" userId="52832784-bd9f-4cfd-947b-6cb8258050c1" providerId="ADAL" clId="{B0F96315-8CEC-454C-ACB3-090D6B8B16EE}" dt="2024-02-01T16:24:25.340" v="103" actId="20578"/>
        <pc:sldMkLst>
          <pc:docMk/>
          <pc:sldMk cId="3287146522" sldId="1577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153207994" sldId="1578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869602326" sldId="1579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475057012" sldId="1580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408861599" sldId="1581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1801834253" sldId="1582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2916121668" sldId="1583"/>
        </pc:sldMkLst>
      </pc:sldChg>
      <pc:sldChg chg="add">
        <pc:chgData name="Kangkook Jee" userId="52832784-bd9f-4cfd-947b-6cb8258050c1" providerId="ADAL" clId="{B0F96315-8CEC-454C-ACB3-090D6B8B16EE}" dt="2024-02-01T16:24:33.461" v="104"/>
        <pc:sldMkLst>
          <pc:docMk/>
          <pc:sldMk cId="609726843" sldId="1584"/>
        </pc:sldMkLst>
      </pc:sldChg>
    </pc:docChg>
  </pc:docChgLst>
  <pc:docChgLst>
    <pc:chgData name="Jee, Kangkook" userId="52832784-bd9f-4cfd-947b-6cb8258050c1" providerId="ADAL" clId="{EDCDD7DC-0469-4310-8A95-9CAC783EEE6B}"/>
    <pc:docChg chg="custSel delSld modSld">
      <pc:chgData name="Jee, Kangkook" userId="52832784-bd9f-4cfd-947b-6cb8258050c1" providerId="ADAL" clId="{EDCDD7DC-0469-4310-8A95-9CAC783EEE6B}" dt="2023-01-14T14:42:04.884" v="18" actId="47"/>
      <pc:docMkLst>
        <pc:docMk/>
      </pc:docMkLst>
      <pc:sldChg chg="modSp mod">
        <pc:chgData name="Jee, Kangkook" userId="52832784-bd9f-4cfd-947b-6cb8258050c1" providerId="ADAL" clId="{EDCDD7DC-0469-4310-8A95-9CAC783EEE6B}" dt="2023-01-14T14:39:49.303" v="3" actId="20577"/>
        <pc:sldMkLst>
          <pc:docMk/>
          <pc:sldMk cId="148188794" sldId="256"/>
        </pc:sldMkLst>
        <pc:spChg chg="mod">
          <ac:chgData name="Jee, Kangkook" userId="52832784-bd9f-4cfd-947b-6cb8258050c1" providerId="ADAL" clId="{EDCDD7DC-0469-4310-8A95-9CAC783EEE6B}" dt="2023-01-14T14:39:49.303" v="3" actId="20577"/>
          <ac:spMkLst>
            <pc:docMk/>
            <pc:sldMk cId="148188794" sldId="256"/>
            <ac:spMk id="3" creationId="{F99A993E-8AC1-1144-BB84-2922B377E00C}"/>
          </ac:spMkLst>
        </pc:spChg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2553527430" sldId="401"/>
        </pc:sldMkLst>
      </pc:sldChg>
      <pc:sldChg chg="modSp mod">
        <pc:chgData name="Jee, Kangkook" userId="52832784-bd9f-4cfd-947b-6cb8258050c1" providerId="ADAL" clId="{EDCDD7DC-0469-4310-8A95-9CAC783EEE6B}" dt="2023-01-14T14:40:27.870" v="13" actId="20577"/>
        <pc:sldMkLst>
          <pc:docMk/>
          <pc:sldMk cId="2755465115" sldId="411"/>
        </pc:sldMkLst>
        <pc:spChg chg="mod">
          <ac:chgData name="Jee, Kangkook" userId="52832784-bd9f-4cfd-947b-6cb8258050c1" providerId="ADAL" clId="{EDCDD7DC-0469-4310-8A95-9CAC783EEE6B}" dt="2023-01-14T14:40:27.870" v="13" actId="20577"/>
          <ac:spMkLst>
            <pc:docMk/>
            <pc:sldMk cId="2755465115" sldId="411"/>
            <ac:spMk id="3" creationId="{7EE427FC-A6A3-C84A-A073-DDDFDE4D076A}"/>
          </ac:spMkLst>
        </pc:spChg>
      </pc:sldChg>
      <pc:sldChg chg="modSp mod">
        <pc:chgData name="Jee, Kangkook" userId="52832784-bd9f-4cfd-947b-6cb8258050c1" providerId="ADAL" clId="{EDCDD7DC-0469-4310-8A95-9CAC783EEE6B}" dt="2023-01-14T14:40:58.436" v="14" actId="20577"/>
        <pc:sldMkLst>
          <pc:docMk/>
          <pc:sldMk cId="3944923977" sldId="460"/>
        </pc:sldMkLst>
        <pc:spChg chg="mod">
          <ac:chgData name="Jee, Kangkook" userId="52832784-bd9f-4cfd-947b-6cb8258050c1" providerId="ADAL" clId="{EDCDD7DC-0469-4310-8A95-9CAC783EEE6B}" dt="2023-01-14T14:40:58.436" v="14" actId="20577"/>
          <ac:spMkLst>
            <pc:docMk/>
            <pc:sldMk cId="3944923977" sldId="460"/>
            <ac:spMk id="2" creationId="{220BC85E-FA1E-364C-9018-773620CE46A8}"/>
          </ac:spMkLst>
        </pc:spChg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3900734341" sldId="485"/>
        </pc:sldMkLst>
      </pc:sldChg>
      <pc:sldChg chg="delSp mod">
        <pc:chgData name="Jee, Kangkook" userId="52832784-bd9f-4cfd-947b-6cb8258050c1" providerId="ADAL" clId="{EDCDD7DC-0469-4310-8A95-9CAC783EEE6B}" dt="2023-01-14T14:41:12.779" v="15" actId="478"/>
        <pc:sldMkLst>
          <pc:docMk/>
          <pc:sldMk cId="2446114464" sldId="510"/>
        </pc:sldMkLst>
        <pc:inkChg chg="del">
          <ac:chgData name="Jee, Kangkook" userId="52832784-bd9f-4cfd-947b-6cb8258050c1" providerId="ADAL" clId="{EDCDD7DC-0469-4310-8A95-9CAC783EEE6B}" dt="2023-01-14T14:41:12.779" v="15" actId="478"/>
          <ac:inkMkLst>
            <pc:docMk/>
            <pc:sldMk cId="2446114464" sldId="510"/>
            <ac:inkMk id="3" creationId="{87F4F7BA-A5DE-CC42-84E4-7D306EF567F3}"/>
          </ac:inkMkLst>
        </pc:inkChg>
      </pc:sldChg>
      <pc:sldChg chg="delSp mod">
        <pc:chgData name="Jee, Kangkook" userId="52832784-bd9f-4cfd-947b-6cb8258050c1" providerId="ADAL" clId="{EDCDD7DC-0469-4310-8A95-9CAC783EEE6B}" dt="2023-01-14T14:41:28.410" v="17" actId="478"/>
        <pc:sldMkLst>
          <pc:docMk/>
          <pc:sldMk cId="4196981099" sldId="511"/>
        </pc:sldMkLst>
        <pc:inkChg chg="del">
          <ac:chgData name="Jee, Kangkook" userId="52832784-bd9f-4cfd-947b-6cb8258050c1" providerId="ADAL" clId="{EDCDD7DC-0469-4310-8A95-9CAC783EEE6B}" dt="2023-01-14T14:41:28.410" v="17" actId="478"/>
          <ac:inkMkLst>
            <pc:docMk/>
            <pc:sldMk cId="4196981099" sldId="511"/>
            <ac:inkMk id="6" creationId="{790AFD72-A670-9D4D-B1B0-EE5388A81A72}"/>
          </ac:inkMkLst>
        </pc:inkChg>
      </pc:sldChg>
      <pc:sldChg chg="delSp mod">
        <pc:chgData name="Jee, Kangkook" userId="52832784-bd9f-4cfd-947b-6cb8258050c1" providerId="ADAL" clId="{EDCDD7DC-0469-4310-8A95-9CAC783EEE6B}" dt="2023-01-14T14:41:20.190" v="16" actId="478"/>
        <pc:sldMkLst>
          <pc:docMk/>
          <pc:sldMk cId="801952080" sldId="517"/>
        </pc:sldMkLst>
        <pc:inkChg chg="del">
          <ac:chgData name="Jee, Kangkook" userId="52832784-bd9f-4cfd-947b-6cb8258050c1" providerId="ADAL" clId="{EDCDD7DC-0469-4310-8A95-9CAC783EEE6B}" dt="2023-01-14T14:41:20.190" v="16" actId="478"/>
          <ac:inkMkLst>
            <pc:docMk/>
            <pc:sldMk cId="801952080" sldId="517"/>
            <ac:inkMk id="9" creationId="{5B646700-B2D3-4F4E-9DF7-2BBBAFC7339F}"/>
          </ac:inkMkLst>
        </pc:inkChg>
      </pc:sldChg>
      <pc:sldChg chg="delSp mod">
        <pc:chgData name="Jee, Kangkook" userId="52832784-bd9f-4cfd-947b-6cb8258050c1" providerId="ADAL" clId="{EDCDD7DC-0469-4310-8A95-9CAC783EEE6B}" dt="2023-01-14T14:40:06.114" v="7" actId="478"/>
        <pc:sldMkLst>
          <pc:docMk/>
          <pc:sldMk cId="384269106" sldId="1569"/>
        </pc:sldMkLst>
        <pc:spChg chg="del">
          <ac:chgData name="Jee, Kangkook" userId="52832784-bd9f-4cfd-947b-6cb8258050c1" providerId="ADAL" clId="{EDCDD7DC-0469-4310-8A95-9CAC783EEE6B}" dt="2023-01-14T14:40:03.997" v="6" actId="478"/>
          <ac:spMkLst>
            <pc:docMk/>
            <pc:sldMk cId="384269106" sldId="1569"/>
            <ac:spMk id="7" creationId="{389CA186-FAB1-4A45-A8A2-7E0552E5C044}"/>
          </ac:spMkLst>
        </pc:spChg>
        <pc:picChg chg="del">
          <ac:chgData name="Jee, Kangkook" userId="52832784-bd9f-4cfd-947b-6cb8258050c1" providerId="ADAL" clId="{EDCDD7DC-0469-4310-8A95-9CAC783EEE6B}" dt="2023-01-14T14:39:59.647" v="4" actId="478"/>
          <ac:picMkLst>
            <pc:docMk/>
            <pc:sldMk cId="384269106" sldId="1569"/>
            <ac:picMk id="5" creationId="{3BF531F2-A804-0E47-A43D-0C49DB0099D7}"/>
          </ac:picMkLst>
        </pc:picChg>
        <pc:picChg chg="del">
          <ac:chgData name="Jee, Kangkook" userId="52832784-bd9f-4cfd-947b-6cb8258050c1" providerId="ADAL" clId="{EDCDD7DC-0469-4310-8A95-9CAC783EEE6B}" dt="2023-01-14T14:40:02.530" v="5" actId="478"/>
          <ac:picMkLst>
            <pc:docMk/>
            <pc:sldMk cId="384269106" sldId="1569"/>
            <ac:picMk id="10" creationId="{59925028-629D-DA48-96EB-B1588EA21F2C}"/>
          </ac:picMkLst>
        </pc:picChg>
        <pc:picChg chg="del">
          <ac:chgData name="Jee, Kangkook" userId="52832784-bd9f-4cfd-947b-6cb8258050c1" providerId="ADAL" clId="{EDCDD7DC-0469-4310-8A95-9CAC783EEE6B}" dt="2023-01-14T14:40:06.114" v="7" actId="478"/>
          <ac:picMkLst>
            <pc:docMk/>
            <pc:sldMk cId="384269106" sldId="1569"/>
            <ac:picMk id="12" creationId="{8DC49C30-0C74-744D-976A-AD077C9D45AF}"/>
          </ac:picMkLst>
        </pc:picChg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498988193" sldId="1570"/>
        </pc:sldMkLst>
      </pc:sldChg>
      <pc:sldChg chg="del">
        <pc:chgData name="Jee, Kangkook" userId="52832784-bd9f-4cfd-947b-6cb8258050c1" providerId="ADAL" clId="{EDCDD7DC-0469-4310-8A95-9CAC783EEE6B}" dt="2023-01-14T14:42:04.884" v="18" actId="47"/>
        <pc:sldMkLst>
          <pc:docMk/>
          <pc:sldMk cId="1338983723" sldId="157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2T21:35:14.92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30897 3940 24575,'-36'5'0,"1"0"0,-1 0 0,0 0 0,1 0 0,-1 0 0,0 0 0,1 1 0,-1-1 0,0 0 0,1 0 0,-1 0 0,0 0 0,1 0 0,-1 0 0,0 1 0,0-1 0,1 0 0,-1 0 0,0 0 0,1 0 0,-1 0 0,0 0 0,1 1 0,-5-1 0,-1 1 0,-1 1 0,-2-1 0,-1 1 0,1 0 0,-1 0 0,1-1 0,0 1 0,2-1 0,2 0 0,1 0 0,3-1 0,3 0 0,3-1 0,4 0 0,3-1 0,5-1 0,4-1-3277,-7 0 0,4 1 0,-4 1 3211,-5-2 1,-11 0 0,-3-1 0,3 1-474,8 1 0,1-1 0,0 1 0,-2-1 539,-5 0 0,-4 0 0,0-1 0,1 1 0,5 0-909,-2 0 0,4 2 0,2-2 909,0 0 0,3-1 0,-7 3 0,1-3-470,3 0 1,-4 1-1,2 0 470,6 1 0,-1 0 456,0-1 1,-3 0-1,-7 0-456,10 0 0,-6 0 0,-5 0 0,-2 1 0,-2-1 0,-1 1 0,0-1 0,2 1 0,3-1 0,4 0 0,5 0 0,-12 0 0,8-1 0,-8 1 0,12 0 0,-6 0 0,-4 0 0,-2 1 0,-3-1 0,1 0 0,1 0 0,3 0 0,4 0 0,5 0 0,7-1 0,-2-1 0,6 0 0,-14 1 2707,-5-2-2707,15-2 0,-8-2 0,-5-2 0,-3-1 0,0 0 0,1 0 0,4 0 0,6 3-683,-2-2 1,6 1 0,-6 0 682,1 0 0,-7-2 0,-4 0 0,-2-1 0,2 0 0,4 1 0,6 1 0,10 2 0,1-5 0,1 2 1328,12 5-1328,-2 0-1028,-2-1 1028,4 2 0,-15-12 0,-11-6 0,4 2 0,8 6 0,1 1 0,-9-7 0,-2-2 0,5 4 0,6 5 0,14 7 1269,-7-3-1269,6 2 0,-9-4 0,10 4 746,-1 1-746,0 0-947,-14-21 1,-3-3 946,8 12 0,-7-13 0,3 5 0,15 21-747,-1-19 747,0 15-485,4-13 0,3-9 0,-1 6 485,2 3 0,2-3 0,2-5 0,-1 7 0,0 9 0,5-9 0,3 1 0,0 1 0,-6 6 857,5-5 1,1-2-858,6-8 0,1 2 0,-10 11 0,1-1 0,7-6 0,4-2 0,-4 8 0,4-3 0,2 0 0,-1 0 0,-3 3 620,-1-2 0,-4 2 0,5-1-620,-2 1 0,2-2 0,2-1 0,2 0 0,3 0 0,4 1 0,-9 6 0,4 0 0,2 0 0,2 0 0,1-1 0,2 1 0,0 0 0,1 0 0,0 1 0,0 0 0,0 0 0,-2 0 0,0 1 0,-2 0 0,4-1 0,0 1 0,-1 1 0,-1 0 0,0 1 0,0-1 0,0 1 0,2-2 0,0 1 0,2-2 0,-7 2 0,2-1 0,1 0 0,0-2 0,2 1 0,0-1 0,0 0 0,0 0 0,0 1 0,0-1 0,-1 1 0,-1 1 0,-2 1 0,0 0 0,-3 1 0,-1 2 0,9-2 0,0 2 0,-2 1 0,-3 0 0,-1 2 0,-4 0 0,-4 1 0,11-1 0,-8 0-2566,6-1 2566,5 1-1258,-9-1 1258,7-1 0,-8 3 0,0-2 0,-4 3 0,-1 0 0,4-1 0,-4 0 0,0 0 0,1 3 0,7-3 0,-3 0 147,5 0-147,-6 0 0,6-1 0,-4 1 0,-8 1 0,5 0 0,-7 1 0,5 0 0,4-1 0,5 1 0,3 0 0,4 0 0,1-1 0,3 1 0,1 0 0,1-1 0,0 1 0,-1 0 0,0-1 0,-2 1 0,-1 0 0,-3 0 0,-4 0 0,-3 0 0,-4 1 0,14-1 0,-8 0 0,-3 0 0,3 0 0,8 1 0,-13-1 0,5 0 0,4 1 0,3-1 0,2 0 0,3 0 0,1 0 0,1 0 0,-1 1 0,0-1 0,-1 0 0,-2 0 0,-3 1 0,-4-1 0,-3 1 0,-5 0 0,-5-1 0,-7 1 0,17 2 0,1 0 0,-2 0 0,-14-2 0,5 3-147,-6-3 147,5 5 735,-1-4-735,1 4 0,-3-1 0,9 2 0,7 3 0,6 0 0,2 1 0,1 0 0,-1 0 0,-2-1 0,-6 0 0,-6-2 0,7 1 0,-6-1 0,6 2 0,-7-2 0,7 2 0,5 1 0,3 1 0,1-1 0,-1 1 0,-4-1 0,-6-2 0,-7-1 0,-10-2 0,-5 0 0,4 3 906,-4-3-906,14 3-872,-11-2 872,10 1 0,-13-1 2409,12 5-2409,0-1 0,9 1 0,3 3 0,-5 4 0,-9 5 0,-14 3 0,-8 4 0,-5 5 0,-2 1 0,1 0 0,3-1 0,4 1 0,3 0 0,0 1 0,0 0 0,-4-1 0,-4-1 0,-5 0 0,-4 0 0,-3 0 0,-1-2 0,-2-1 0,-1-4 0,-1-2 0,-4-3 0,0-2 0,2-2 0,3-4 0,1 0 0,0-4-575,-8 4 1,-2 0 574,5 0 0,0-1 1517,-2-1 0,0-1-1517,7-2 0,2-1-3034,0-2 3034,-1 3 0,2-2 0,14-7 3034,-3 1-3034,-1 1 3276,-18 8-2015,11-5-2138,-8 2 877,17-5 3276,-2-2-203,-4 5-3073,2-2 0,-1 0 0,7-3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4T20:47:33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28299 5242 24575,'-32'-2'0,"0"0"0,47 3 0,18 0 0,-1 0 0,2 1 0,3 0-582,-7 0 0,5-1 0,2 1 1,-4 0-1,-8 0 582,7 3 921,-12-2-921,5-1 478,-8-1-478,7 0 0,-10-1 0,-6 1 0,1 0 1510,-3 0-1510,18 0-3277,-4 1 0,1 0 3047,-7-1 230,-7-1 0,29 1-3277,-20 0 2017,19 0 1260,-31-1 0,0 0 0,16 1 0,4-1 0,-11 1 0,11-1 0,-4 1 0,-17-1 0,4 0 0,11 1 0,1-1 0,1 1 0,0-1 0,-1 1 0,-10-1 0,-5 0-491,3 0 491,-3 0 0,5 0 0,-6 0 0,3 0 0,12 0 0,3 0 0,-5 0 0,5 0 0,-1 0 0,-12 0 0,2-1 0,14 0 0,3 1 0,-4-1 0,3 2 0,-4-1 491,-16 1-491,2 0 0,-2-1 3276,3 0-2953,-5 0-323,27 0 0,-21 0-2991,22 0 2991,-29 0 0,1 0 3276,29 0-2256,-17 0-1020,17 0 0,-1 0 0,-23 0-834,18 0 834,-24 0 971,4 0-971,-3 0 0,3 0 0,15 0 0,-14 0 0,16 0 0,-19 0 3276,1 0-2961,-1 0-315,31-5 0,-22 2-1639,6 0 1,-2 0 271,-14 1 1367,-1 1 829,-2 0-829,2 1 0,0 0 0,11-3 596,-8 3-596,8-4 3276,-11 3-644,0 0-2632,4 1 0,-5-1 0,4 0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6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7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special instruction can update %</a:t>
            </a:r>
            <a:r>
              <a:rPr lang="en-US" err="1"/>
              <a:t>eip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1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stack frame conveys corresponding function call contexts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43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3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4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2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31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8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60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Large heap in the high addresses (</a:t>
            </a:r>
            <a:r>
              <a:rPr lang="en-US" err="1"/>
              <a:t>mmap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945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8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0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9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6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5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FA88-A4DB-5445-97A9-35337ED10AE9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calling conventions differ for 32-bit vs. 64-bit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maybe a redundant, or distraction…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enter: prolog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3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BC4A-0E9D-E6DF-2A64-DEBED5F19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7C84B-E6DA-04D6-3470-40E4DF20F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0D70B-6532-7181-B554-9D45334AC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enter: prolog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E5305-E59F-62B9-67CC-A38479AE3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an important slide …</a:t>
            </a:r>
          </a:p>
          <a:p>
            <a:endParaRPr lang="en-US"/>
          </a:p>
          <a:p>
            <a:r>
              <a:rPr lang="en-US" err="1"/>
              <a:t>popa</a:t>
            </a:r>
            <a:r>
              <a:rPr lang="en-US"/>
              <a:t>, </a:t>
            </a:r>
            <a:r>
              <a:rPr lang="en-US" err="1"/>
              <a:t>pusha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7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CS4459.003</a:t>
            </a:r>
            <a:br>
              <a:rPr lang="en-US"/>
            </a:br>
            <a:r>
              <a:rPr lang="en-US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Buffer Overflow #1</a:t>
            </a:r>
          </a:p>
          <a:p>
            <a:r>
              <a:rPr lang="en-US"/>
              <a:t>Feb 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62F9D-91E0-E9E9-E814-FC6D76B682A2}"/>
              </a:ext>
            </a:extLst>
          </p:cNvPr>
          <p:cNvSpPr txBox="1"/>
          <p:nvPr/>
        </p:nvSpPr>
        <p:spPr>
          <a:xfrm>
            <a:off x="7180446" y="720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push 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ebp</a:t>
            </a:r>
            <a:endParaRPr lang="en-US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 lvl="1"/>
            <a:r>
              <a:rPr lang="en-US"/>
              <a:t>Store the value of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at the top of the stack (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gets -4)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sub $4,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Move the value at the stack top to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(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gets +4)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mov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add $4,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695059" y="2076075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925108" y="187744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59349" cy="1393266"/>
            <a:chOff x="9109451" y="2035734"/>
            <a:chExt cx="13593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035734"/>
              <a:ext cx="1359349" cy="1393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657671-EB85-F74D-B7DA-41FB0E324943}"/>
              </a:ext>
            </a:extLst>
          </p:cNvPr>
          <p:cNvSpPr/>
          <p:nvPr/>
        </p:nvSpPr>
        <p:spPr>
          <a:xfrm>
            <a:off x="732066" y="2860371"/>
            <a:ext cx="6825181" cy="3114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1F8D426-084F-714F-8BED-7CE8E24B2206}"/>
              </a:ext>
            </a:extLst>
          </p:cNvPr>
          <p:cNvSpPr/>
          <p:nvPr/>
        </p:nvSpPr>
        <p:spPr>
          <a:xfrm rot="5400000">
            <a:off x="9906368" y="1101872"/>
            <a:ext cx="270518" cy="128062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5B498-3430-1946-9627-62E20DE24295}"/>
              </a:ext>
            </a:extLst>
          </p:cNvPr>
          <p:cNvSpPr/>
          <p:nvPr/>
        </p:nvSpPr>
        <p:spPr>
          <a:xfrm>
            <a:off x="9342332" y="1188200"/>
            <a:ext cx="1610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4 bytes (32-bit)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EDA06-6181-0D4C-B4DB-BE3636C27142}"/>
              </a:ext>
            </a:extLst>
          </p:cNvPr>
          <p:cNvSpPr/>
          <p:nvPr/>
        </p:nvSpPr>
        <p:spPr>
          <a:xfrm>
            <a:off x="6662750" y="153480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ebp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 : 0xdeadbeef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33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2469-7BBA-3444-AB7D-1CA218F0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Binary Interface (ABI)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D59A-6339-A24A-9851-5EF9EC26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714999" cy="4295245"/>
          </a:xfrm>
        </p:spPr>
        <p:txBody>
          <a:bodyPr>
            <a:normAutofit/>
          </a:bodyPr>
          <a:lstStyle/>
          <a:p>
            <a:r>
              <a:rPr lang="en-US"/>
              <a:t>ABI is a specification for </a:t>
            </a:r>
          </a:p>
          <a:p>
            <a:pPr lvl="1"/>
            <a:r>
              <a:rPr lang="en-US"/>
              <a:t>A  hardware platform + OS</a:t>
            </a:r>
          </a:p>
          <a:p>
            <a:r>
              <a:rPr lang="en-US"/>
              <a:t>ABI defines the machine format</a:t>
            </a:r>
          </a:p>
          <a:p>
            <a:r>
              <a:rPr lang="en-US"/>
              <a:t>ABI is a step beyond API</a:t>
            </a:r>
          </a:p>
          <a:p>
            <a:pPr lvl="1"/>
            <a:r>
              <a:rPr lang="en-US"/>
              <a:t> Glibc API defines interface for the application interact with the OS</a:t>
            </a:r>
          </a:p>
          <a:p>
            <a:pPr lvl="2"/>
            <a:r>
              <a:rPr lang="en-US"/>
              <a:t>API compatibility does not ensure runtime compatibility</a:t>
            </a:r>
          </a:p>
          <a:p>
            <a:pPr lvl="1"/>
            <a:r>
              <a:rPr lang="en-US"/>
              <a:t>E.g., Linux binaries for ARM and x86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CE5E-2F03-E548-830B-578A4D87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100</a:t>
            </a:fld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6B75B76-BCAA-E24C-A5A8-283E1AE1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03" y="1940719"/>
            <a:ext cx="57150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655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C2A97D-DE18-E64B-BCB7-80AA1698C520}"/>
              </a:ext>
            </a:extLst>
          </p:cNvPr>
          <p:cNvSpPr/>
          <p:nvPr/>
        </p:nvSpPr>
        <p:spPr>
          <a:xfrm>
            <a:off x="1193800" y="4233333"/>
            <a:ext cx="4995333" cy="19436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C2E1A-EAC8-524A-9E62-2B970B6F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Binary Interface (ABI)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11A33-C3E2-E746-9836-72F4B00D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9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specifications in ABI include:</a:t>
            </a:r>
          </a:p>
          <a:p>
            <a:pPr lvl="1"/>
            <a:r>
              <a:rPr lang="en-US"/>
              <a:t>specific processor or processor family</a:t>
            </a:r>
          </a:p>
          <a:p>
            <a:pPr lvl="2"/>
            <a:r>
              <a:rPr lang="en-US"/>
              <a:t>ARM vs. x86, 32-bit vs. 64-bit</a:t>
            </a:r>
          </a:p>
          <a:p>
            <a:pPr lvl="1"/>
            <a:r>
              <a:rPr lang="en-US"/>
              <a:t>Any required processor features (e.g., SIMD instructions)</a:t>
            </a:r>
          </a:p>
          <a:p>
            <a:pPr lvl="1"/>
            <a:r>
              <a:rPr lang="en-US"/>
              <a:t>Data formats</a:t>
            </a:r>
          </a:p>
          <a:p>
            <a:pPr lvl="2"/>
            <a:r>
              <a:rPr lang="en-US"/>
              <a:t>E.g., Endian needs</a:t>
            </a:r>
          </a:p>
          <a:p>
            <a:pPr lvl="1"/>
            <a:r>
              <a:rPr lang="en-US"/>
              <a:t>Specific OS or OS family</a:t>
            </a:r>
          </a:p>
          <a:p>
            <a:pPr lvl="1"/>
            <a:r>
              <a:rPr lang="en-US"/>
              <a:t>Object and executable file formats</a:t>
            </a:r>
          </a:p>
          <a:p>
            <a:pPr lvl="1"/>
            <a:r>
              <a:rPr lang="en-US"/>
              <a:t>Register usage conventions</a:t>
            </a:r>
          </a:p>
          <a:p>
            <a:pPr lvl="2"/>
            <a:r>
              <a:rPr lang="en-US"/>
              <a:t>Special purpose registers</a:t>
            </a:r>
          </a:p>
          <a:p>
            <a:pPr lvl="1"/>
            <a:r>
              <a:rPr lang="en-US"/>
              <a:t>stack frame format</a:t>
            </a:r>
          </a:p>
          <a:p>
            <a:pPr lvl="1"/>
            <a:r>
              <a:rPr lang="en-US"/>
              <a:t>parameter passing, including function </a:t>
            </a:r>
            <a:r>
              <a:rPr lang="en-US" err="1"/>
              <a:t>ptr</a:t>
            </a:r>
            <a:r>
              <a:rPr lang="en-US"/>
              <a:t>  / structure/union parameters</a:t>
            </a:r>
          </a:p>
          <a:p>
            <a:pPr lvl="1"/>
            <a:r>
              <a:rPr lang="en-US"/>
              <a:t>return value passing, including </a:t>
            </a:r>
            <a:r>
              <a:rPr lang="en-US" err="1"/>
              <a:t>fp</a:t>
            </a:r>
            <a:r>
              <a:rPr lang="en-US"/>
              <a:t>/structure/union return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BECB4-AD46-A446-AD44-519BE5D4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101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C288F-6F6C-9F49-AF1E-7467977F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03" y="2126457"/>
            <a:ext cx="5557097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9645A29-3743-8A40-B9A6-D96D44F30E36}"/>
              </a:ext>
            </a:extLst>
          </p:cNvPr>
          <p:cNvSpPr/>
          <p:nvPr/>
        </p:nvSpPr>
        <p:spPr>
          <a:xfrm>
            <a:off x="6296236" y="5917506"/>
            <a:ext cx="1392767" cy="877687"/>
          </a:xfrm>
          <a:prstGeom prst="wedgeRoundRectCallout">
            <a:avLst>
              <a:gd name="adj1" fmla="val -118062"/>
              <a:gd name="adj2" fmla="val -815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Calling Convention</a:t>
            </a:r>
          </a:p>
        </p:txBody>
      </p:sp>
    </p:spTree>
    <p:extLst>
      <p:ext uri="{BB962C8B-B14F-4D97-AF65-F5344CB8AC3E}">
        <p14:creationId xmlns:p14="http://schemas.microsoft.com/office/powerpoint/2010/main" val="16163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push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/>
              <a:t>Store the value of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at the top of the stack (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gets -4)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/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mov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Move the value at the stack top to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(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gets +4)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mov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add $4,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736300" y="2356421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951734" y="2183313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66549" cy="1393266"/>
            <a:chOff x="9109451" y="2035734"/>
            <a:chExt cx="13665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559860"/>
              <a:ext cx="1359349" cy="8691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D8564-8DA8-8242-ADF5-3C0BA946F740}"/>
                </a:ext>
              </a:extLst>
            </p:cNvPr>
            <p:cNvSpPr/>
            <p:nvPr/>
          </p:nvSpPr>
          <p:spPr>
            <a:xfrm>
              <a:off x="9109451" y="2313948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0xdeadbeef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657671-EB85-F74D-B7DA-41FB0E324943}"/>
              </a:ext>
            </a:extLst>
          </p:cNvPr>
          <p:cNvSpPr/>
          <p:nvPr/>
        </p:nvSpPr>
        <p:spPr>
          <a:xfrm>
            <a:off x="732066" y="3852581"/>
            <a:ext cx="6825181" cy="212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494AF7-56EE-744D-8E7B-BD4F51BB5D4A}"/>
              </a:ext>
            </a:extLst>
          </p:cNvPr>
          <p:cNvSpPr/>
          <p:nvPr/>
        </p:nvSpPr>
        <p:spPr>
          <a:xfrm>
            <a:off x="6662750" y="1534808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ebp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 : 0xdeadbeef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Store the value of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at the top of the stack (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gets -4)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sub $4,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/>
              <a:t>Move the value at the stack top to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then,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+= 4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mov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$4,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621100" y="2371401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851149" y="2172768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66549" cy="1393266"/>
            <a:chOff x="9109451" y="2035734"/>
            <a:chExt cx="13665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559860"/>
              <a:ext cx="1359349" cy="8691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D8564-8DA8-8242-ADF5-3C0BA946F740}"/>
                </a:ext>
              </a:extLst>
            </p:cNvPr>
            <p:cNvSpPr/>
            <p:nvPr/>
          </p:nvSpPr>
          <p:spPr>
            <a:xfrm>
              <a:off x="9109451" y="2347139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Saved EBP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B7285-AEDA-BF40-BA97-2AFE66EC3A60}"/>
              </a:ext>
            </a:extLst>
          </p:cNvPr>
          <p:cNvSpPr/>
          <p:nvPr/>
        </p:nvSpPr>
        <p:spPr>
          <a:xfrm>
            <a:off x="825598" y="1572000"/>
            <a:ext cx="6825181" cy="212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F9F-3A59-F244-93DA-F9ED24E0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49DD-3CF5-6242-A42F-6CBB3045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836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Store the value of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at the top of the stack (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gets -4)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sub $4,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/>
              <a:t>Move the value at the stack top to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then, 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+= 4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mov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9812BA-6B77-7541-9886-B7BC1CE896BA}"/>
              </a:ext>
            </a:extLst>
          </p:cNvPr>
          <p:cNvCxnSpPr/>
          <p:nvPr/>
        </p:nvCxnSpPr>
        <p:spPr>
          <a:xfrm>
            <a:off x="8621100" y="2115907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9A9B63-3F23-644B-A6C5-F9DB2E81A5CD}"/>
              </a:ext>
            </a:extLst>
          </p:cNvPr>
          <p:cNvSpPr/>
          <p:nvPr/>
        </p:nvSpPr>
        <p:spPr>
          <a:xfrm>
            <a:off x="7851149" y="191727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DEDFE-7777-8E42-B04D-580066B5F2FC}"/>
              </a:ext>
            </a:extLst>
          </p:cNvPr>
          <p:cNvGrpSpPr/>
          <p:nvPr/>
        </p:nvGrpSpPr>
        <p:grpSpPr>
          <a:xfrm>
            <a:off x="9375410" y="1932757"/>
            <a:ext cx="1359349" cy="1393266"/>
            <a:chOff x="9109451" y="2035734"/>
            <a:chExt cx="1359349" cy="13932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3BE813-2889-C941-A378-50AB8CFB40C8}"/>
                </a:ext>
              </a:extLst>
            </p:cNvPr>
            <p:cNvSpPr/>
            <p:nvPr/>
          </p:nvSpPr>
          <p:spPr>
            <a:xfrm>
              <a:off x="9109451" y="2035734"/>
              <a:ext cx="1359349" cy="13932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363835-0DDC-D94E-9170-B3F780C80AB7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Return EIP</a:t>
              </a:r>
            </a:p>
          </p:txBody>
        </p:sp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0BA4ABA6-23B9-C140-B32A-BFD68379EB62}"/>
              </a:ext>
            </a:extLst>
          </p:cNvPr>
          <p:cNvSpPr/>
          <p:nvPr/>
        </p:nvSpPr>
        <p:spPr>
          <a:xfrm rot="16200000">
            <a:off x="9945138" y="2436920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2B6CB-423F-014A-B0B7-610FA1A47A44}"/>
              </a:ext>
            </a:extLst>
          </p:cNvPr>
          <p:cNvSpPr/>
          <p:nvPr/>
        </p:nvSpPr>
        <p:spPr>
          <a:xfrm rot="16200000">
            <a:off x="10003133" y="1962147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5B7285-AEDA-BF40-BA97-2AFE66EC3A60}"/>
              </a:ext>
            </a:extLst>
          </p:cNvPr>
          <p:cNvSpPr/>
          <p:nvPr/>
        </p:nvSpPr>
        <p:spPr>
          <a:xfrm>
            <a:off x="825598" y="1572000"/>
            <a:ext cx="6825181" cy="2121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9EAA9-93A2-1A48-80E2-1F4E9A9FBD9D}"/>
              </a:ext>
            </a:extLst>
          </p:cNvPr>
          <p:cNvSpPr/>
          <p:nvPr/>
        </p:nvSpPr>
        <p:spPr>
          <a:xfrm>
            <a:off x="7851149" y="128097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CC54BD94-D77F-F049-A906-F91F1DF855DD}"/>
              </a:ext>
            </a:extLst>
          </p:cNvPr>
          <p:cNvCxnSpPr>
            <a:cxnSpLocks/>
            <a:endCxn id="4" idx="3"/>
          </p:cNvCxnSpPr>
          <p:nvPr/>
        </p:nvCxnSpPr>
        <p:spPr>
          <a:xfrm rot="16200000" flipV="1">
            <a:off x="8514469" y="1538423"/>
            <a:ext cx="820962" cy="675403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8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8449-76AA-624C-A028-CEEBED3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/>
              <a:t> and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967D-B654-C040-BBA9-72C7401BF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7476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foo</a:t>
            </a:r>
          </a:p>
          <a:p>
            <a:pPr lvl="1"/>
            <a:r>
              <a:rPr lang="en-US"/>
              <a:t>Pushes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/>
              <a:t>to the stack and jump to foo</a:t>
            </a:r>
          </a:p>
          <a:p>
            <a:pPr marL="457200" lvl="1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push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# next instruction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foo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1"/>
            <a:r>
              <a:rPr lang="en-US"/>
              <a:t>Pops to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/>
              <a:t>from stack </a:t>
            </a:r>
          </a:p>
          <a:p>
            <a:pPr marL="457200" lvl="1" indent="0">
              <a:buNone/>
            </a:pP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# Invalid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7F315-D640-7841-8B6B-14A2F819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6ABC2-C4F5-0A47-B3AA-2D3FB2E16B4B}"/>
              </a:ext>
            </a:extLst>
          </p:cNvPr>
          <p:cNvSpPr/>
          <p:nvPr/>
        </p:nvSpPr>
        <p:spPr>
          <a:xfrm>
            <a:off x="9137903" y="3633320"/>
            <a:ext cx="1359349" cy="13932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B30147-0F4F-654A-9EA3-E141E860204D}"/>
              </a:ext>
            </a:extLst>
          </p:cNvPr>
          <p:cNvSpPr/>
          <p:nvPr/>
        </p:nvSpPr>
        <p:spPr>
          <a:xfrm>
            <a:off x="9137903" y="5161523"/>
            <a:ext cx="1359349" cy="31401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0x804841b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EAE97EA-B0D8-D241-B01F-0A05C0B416A4}"/>
              </a:ext>
            </a:extLst>
          </p:cNvPr>
          <p:cNvSpPr/>
          <p:nvPr/>
        </p:nvSpPr>
        <p:spPr>
          <a:xfrm rot="16200000">
            <a:off x="9808483" y="4460212"/>
            <a:ext cx="2034030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C5931-212C-9E47-B997-30171A0AEAF1}"/>
              </a:ext>
            </a:extLst>
          </p:cNvPr>
          <p:cNvSpPr/>
          <p:nvPr/>
        </p:nvSpPr>
        <p:spPr>
          <a:xfrm rot="16200000">
            <a:off x="9844178" y="3965918"/>
            <a:ext cx="2619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Grows downward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C4ED2F-3C83-C845-824D-C0BF19D6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189" y="1654756"/>
            <a:ext cx="4171009" cy="1256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8A90AA-6EDD-AA48-9BCA-7F97C6BB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320" y="482948"/>
            <a:ext cx="3321067" cy="1000321"/>
          </a:xfrm>
          <a:prstGeom prst="rect">
            <a:avLst/>
          </a:pr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DAFFC0CB-1707-F946-9D46-987B1AE831C2}"/>
              </a:ext>
            </a:extLst>
          </p:cNvPr>
          <p:cNvSpPr/>
          <p:nvPr/>
        </p:nvSpPr>
        <p:spPr>
          <a:xfrm>
            <a:off x="7262245" y="1003183"/>
            <a:ext cx="1436193" cy="1371600"/>
          </a:xfrm>
          <a:prstGeom prst="arc">
            <a:avLst/>
          </a:prstGeom>
          <a:ln w="2222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CF13-74CD-AD4E-8F7D-CFFCD4F8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Function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9D54-926A-5443-973C-FD768729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E4322-B472-394A-A347-FF397943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4490" y="6343309"/>
            <a:ext cx="2743200" cy="365125"/>
          </a:xfrm>
        </p:spPr>
        <p:txBody>
          <a:bodyPr/>
          <a:lstStyle/>
          <a:p>
            <a:fld id="{A8847BB3-9452-5D4B-9D0C-3312D4EA15F7}" type="slidenum">
              <a:rPr lang="en-US" smtClean="0"/>
              <a:t>15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5B0C31-27FF-664C-83FE-A999A8033C00}"/>
              </a:ext>
            </a:extLst>
          </p:cNvPr>
          <p:cNvGrpSpPr/>
          <p:nvPr/>
        </p:nvGrpSpPr>
        <p:grpSpPr>
          <a:xfrm>
            <a:off x="9444607" y="3985807"/>
            <a:ext cx="1366549" cy="1876421"/>
            <a:chOff x="9109451" y="2035734"/>
            <a:chExt cx="1366549" cy="187642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7B3E39-10AF-0746-991E-48CEAF365BF9}"/>
                </a:ext>
              </a:extLst>
            </p:cNvPr>
            <p:cNvSpPr/>
            <p:nvPr/>
          </p:nvSpPr>
          <p:spPr>
            <a:xfrm>
              <a:off x="9109451" y="2559859"/>
              <a:ext cx="1359349" cy="13522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E885B1-C827-6146-9D71-976BCB397BDF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0x804840b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480FB-F4B0-0F41-9D1F-BFB857D93D1A}"/>
                </a:ext>
              </a:extLst>
            </p:cNvPr>
            <p:cNvSpPr/>
            <p:nvPr/>
          </p:nvSpPr>
          <p:spPr>
            <a:xfrm>
              <a:off x="9109451" y="2313948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Saved EBP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B0F84B-59C1-8440-BDE8-CC330B7307D1}"/>
              </a:ext>
            </a:extLst>
          </p:cNvPr>
          <p:cNvCxnSpPr/>
          <p:nvPr/>
        </p:nvCxnSpPr>
        <p:spPr>
          <a:xfrm>
            <a:off x="8917558" y="4421030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EB6A4E-EA01-4F4E-9EA7-39A101DE3F40}"/>
              </a:ext>
            </a:extLst>
          </p:cNvPr>
          <p:cNvCxnSpPr/>
          <p:nvPr/>
        </p:nvCxnSpPr>
        <p:spPr>
          <a:xfrm>
            <a:off x="8917558" y="5379073"/>
            <a:ext cx="381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5DA962C-70D5-6140-9839-E80BD7545EFB}"/>
              </a:ext>
            </a:extLst>
          </p:cNvPr>
          <p:cNvSpPr/>
          <p:nvPr/>
        </p:nvSpPr>
        <p:spPr>
          <a:xfrm>
            <a:off x="8162223" y="4264022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ebp</a:t>
            </a: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BF3B37-4EA7-874A-A116-61F39FAA6F7F}"/>
              </a:ext>
            </a:extLst>
          </p:cNvPr>
          <p:cNvSpPr/>
          <p:nvPr/>
        </p:nvSpPr>
        <p:spPr>
          <a:xfrm>
            <a:off x="8177549" y="5175303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</a:rPr>
              <a:t>%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</a:rPr>
              <a:t>esp</a:t>
            </a:r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FFD160-C4D9-094D-ADF6-0F02AC98B805}"/>
              </a:ext>
            </a:extLst>
          </p:cNvPr>
          <p:cNvGrpSpPr/>
          <p:nvPr/>
        </p:nvGrpSpPr>
        <p:grpSpPr>
          <a:xfrm>
            <a:off x="9444607" y="2437272"/>
            <a:ext cx="1366549" cy="1393266"/>
            <a:chOff x="9109451" y="2035734"/>
            <a:chExt cx="1366549" cy="139326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7CB157-8838-8047-A8C0-F58C7029EBDD}"/>
                </a:ext>
              </a:extLst>
            </p:cNvPr>
            <p:cNvSpPr/>
            <p:nvPr/>
          </p:nvSpPr>
          <p:spPr>
            <a:xfrm>
              <a:off x="9109451" y="2559860"/>
              <a:ext cx="1359349" cy="8691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53E1DDC-EA92-1F43-B6C3-3F5F99C07CA9}"/>
                </a:ext>
              </a:extLst>
            </p:cNvPr>
            <p:cNvSpPr/>
            <p:nvPr/>
          </p:nvSpPr>
          <p:spPr>
            <a:xfrm>
              <a:off x="9109451" y="2035734"/>
              <a:ext cx="1359349" cy="314017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0x804841b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54BE76-7EE2-6E4B-874A-A6E26CCD3F76}"/>
                </a:ext>
              </a:extLst>
            </p:cNvPr>
            <p:cNvSpPr/>
            <p:nvPr/>
          </p:nvSpPr>
          <p:spPr>
            <a:xfrm>
              <a:off x="9109451" y="2313948"/>
              <a:ext cx="1366549" cy="314017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Saved EBP</a:t>
              </a: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731B5F2D-2D7F-944F-BEA7-C441D5C9F5B5}"/>
              </a:ext>
            </a:extLst>
          </p:cNvPr>
          <p:cNvSpPr/>
          <p:nvPr/>
        </p:nvSpPr>
        <p:spPr>
          <a:xfrm flipH="1">
            <a:off x="8954490" y="2872494"/>
            <a:ext cx="345600" cy="1490400"/>
          </a:xfrm>
          <a:custGeom>
            <a:avLst/>
            <a:gdLst>
              <a:gd name="connsiteX0" fmla="*/ 79200 w 490186"/>
              <a:gd name="connsiteY0" fmla="*/ 1490400 h 1490400"/>
              <a:gd name="connsiteX1" fmla="*/ 489600 w 490186"/>
              <a:gd name="connsiteY1" fmla="*/ 727200 h 1490400"/>
              <a:gd name="connsiteX2" fmla="*/ 0 w 490186"/>
              <a:gd name="connsiteY2" fmla="*/ 0 h 14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186" h="1490400">
                <a:moveTo>
                  <a:pt x="79200" y="1490400"/>
                </a:moveTo>
                <a:cubicBezTo>
                  <a:pt x="291000" y="1233000"/>
                  <a:pt x="502800" y="975600"/>
                  <a:pt x="489600" y="727200"/>
                </a:cubicBezTo>
                <a:cubicBezTo>
                  <a:pt x="476400" y="478800"/>
                  <a:pt x="238200" y="23940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B82495-EC54-A54B-A1EE-212EC627B7A8}"/>
              </a:ext>
            </a:extLst>
          </p:cNvPr>
          <p:cNvSpPr txBox="1"/>
          <p:nvPr/>
        </p:nvSpPr>
        <p:spPr>
          <a:xfrm>
            <a:off x="7980128" y="1882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F00527C-26D8-6F4E-B7FF-5FC5F6659DE6}"/>
              </a:ext>
            </a:extLst>
          </p:cNvPr>
          <p:cNvSpPr/>
          <p:nvPr/>
        </p:nvSpPr>
        <p:spPr>
          <a:xfrm>
            <a:off x="9459933" y="4884073"/>
            <a:ext cx="1340961" cy="3360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B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9245B4-3B06-A04E-B995-59D0F432D7FD}"/>
              </a:ext>
            </a:extLst>
          </p:cNvPr>
          <p:cNvSpPr/>
          <p:nvPr/>
        </p:nvSpPr>
        <p:spPr>
          <a:xfrm>
            <a:off x="9461464" y="5212846"/>
            <a:ext cx="1340961" cy="3360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4F2541-59A4-2342-AD03-7E9496841874}"/>
              </a:ext>
            </a:extLst>
          </p:cNvPr>
          <p:cNvSpPr/>
          <p:nvPr/>
        </p:nvSpPr>
        <p:spPr>
          <a:xfrm>
            <a:off x="9459933" y="4565275"/>
            <a:ext cx="1340961" cy="336063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A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83569C3-C150-D34D-8C9E-00649653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030" y="2873724"/>
            <a:ext cx="4171009" cy="12563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8163A40-167A-9D44-8B57-DE7EB3F5D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61" y="1701916"/>
            <a:ext cx="3321067" cy="1000321"/>
          </a:xfrm>
          <a:prstGeom prst="rect">
            <a:avLst/>
          </a:prstGeom>
        </p:spPr>
      </p:pic>
      <p:sp>
        <p:nvSpPr>
          <p:cNvPr id="52" name="Arc 51">
            <a:extLst>
              <a:ext uri="{FF2B5EF4-FFF2-40B4-BE49-F238E27FC236}">
                <a16:creationId xmlns:a16="http://schemas.microsoft.com/office/drawing/2014/main" id="{C780563D-AD13-524F-B70C-DF78626C2C89}"/>
              </a:ext>
            </a:extLst>
          </p:cNvPr>
          <p:cNvSpPr/>
          <p:nvPr/>
        </p:nvSpPr>
        <p:spPr>
          <a:xfrm>
            <a:off x="3302086" y="2222151"/>
            <a:ext cx="1436193" cy="1371600"/>
          </a:xfrm>
          <a:prstGeom prst="arc">
            <a:avLst/>
          </a:prstGeom>
          <a:ln w="22225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0C115ED-6BC0-3C4A-8B9E-3BBAA29D2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165" y="4565275"/>
            <a:ext cx="3406553" cy="1296953"/>
          </a:xfrm>
          <a:prstGeom prst="rect">
            <a:avLst/>
          </a:prstGeom>
        </p:spPr>
      </p:pic>
      <p:sp>
        <p:nvSpPr>
          <p:cNvPr id="54" name="Freeform 53">
            <a:extLst>
              <a:ext uri="{FF2B5EF4-FFF2-40B4-BE49-F238E27FC236}">
                <a16:creationId xmlns:a16="http://schemas.microsoft.com/office/drawing/2014/main" id="{B0CAD7CC-8CA3-D44B-84A5-6B52429BEC0A}"/>
              </a:ext>
            </a:extLst>
          </p:cNvPr>
          <p:cNvSpPr/>
          <p:nvPr/>
        </p:nvSpPr>
        <p:spPr>
          <a:xfrm>
            <a:off x="5544528" y="3699746"/>
            <a:ext cx="2117912" cy="860612"/>
          </a:xfrm>
          <a:custGeom>
            <a:avLst/>
            <a:gdLst>
              <a:gd name="connsiteX0" fmla="*/ 2117912 w 2117912"/>
              <a:gd name="connsiteY0" fmla="*/ 0 h 860612"/>
              <a:gd name="connsiteX1" fmla="*/ 1284195 w 2117912"/>
              <a:gd name="connsiteY1" fmla="*/ 484094 h 860612"/>
              <a:gd name="connsiteX2" fmla="*/ 531159 w 2117912"/>
              <a:gd name="connsiteY2" fmla="*/ 450477 h 860612"/>
              <a:gd name="connsiteX3" fmla="*/ 0 w 2117912"/>
              <a:gd name="connsiteY3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912" h="860612">
                <a:moveTo>
                  <a:pt x="2117912" y="0"/>
                </a:moveTo>
                <a:cubicBezTo>
                  <a:pt x="1833283" y="204507"/>
                  <a:pt x="1548654" y="409015"/>
                  <a:pt x="1284195" y="484094"/>
                </a:cubicBezTo>
                <a:cubicBezTo>
                  <a:pt x="1019736" y="559174"/>
                  <a:pt x="745192" y="387724"/>
                  <a:pt x="531159" y="450477"/>
                </a:cubicBezTo>
                <a:cubicBezTo>
                  <a:pt x="317126" y="513230"/>
                  <a:pt x="158563" y="686921"/>
                  <a:pt x="0" y="860612"/>
                </a:cubicBezTo>
              </a:path>
            </a:pathLst>
          </a:custGeom>
          <a:noFill/>
          <a:ln w="25400">
            <a:solidFill>
              <a:srgbClr val="C00000"/>
            </a:solidFill>
            <a:headEnd w="med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950EEA2A-E211-7B41-B2BA-267EA42CAD96}"/>
              </a:ext>
            </a:extLst>
          </p:cNvPr>
          <p:cNvSpPr/>
          <p:nvPr/>
        </p:nvSpPr>
        <p:spPr>
          <a:xfrm rot="10800000">
            <a:off x="10990502" y="2437272"/>
            <a:ext cx="184731" cy="139326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Brace 64">
            <a:extLst>
              <a:ext uri="{FF2B5EF4-FFF2-40B4-BE49-F238E27FC236}">
                <a16:creationId xmlns:a16="http://schemas.microsoft.com/office/drawing/2014/main" id="{EE3B23C8-966C-9D4B-B9E4-ACB277F41F52}"/>
              </a:ext>
            </a:extLst>
          </p:cNvPr>
          <p:cNvSpPr/>
          <p:nvPr/>
        </p:nvSpPr>
        <p:spPr>
          <a:xfrm rot="10800000">
            <a:off x="10990501" y="3966702"/>
            <a:ext cx="184731" cy="189552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2C75D6DC-A480-AA4D-8BCE-71865AEE3610}"/>
              </a:ext>
            </a:extLst>
          </p:cNvPr>
          <p:cNvSpPr/>
          <p:nvPr/>
        </p:nvSpPr>
        <p:spPr>
          <a:xfrm rot="10800000">
            <a:off x="10990500" y="849651"/>
            <a:ext cx="184731" cy="139326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58CC3D-905B-0C4A-A4AA-8354BA086826}"/>
              </a:ext>
            </a:extLst>
          </p:cNvPr>
          <p:cNvSpPr txBox="1"/>
          <p:nvPr/>
        </p:nvSpPr>
        <p:spPr>
          <a:xfrm>
            <a:off x="11225911" y="294923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bar();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C0400BC-9756-BC4C-B8A1-E99D53EC57C5}"/>
              </a:ext>
            </a:extLst>
          </p:cNvPr>
          <p:cNvSpPr txBox="1"/>
          <p:nvPr/>
        </p:nvSpPr>
        <p:spPr>
          <a:xfrm>
            <a:off x="11225910" y="4698347"/>
            <a:ext cx="10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foobar</a:t>
            </a:r>
            <a:r>
              <a:rPr lang="en-US"/>
              <a:t>();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8535A8-C17B-F940-BA8E-1C6EBF2B6832}"/>
              </a:ext>
            </a:extLst>
          </p:cNvPr>
          <p:cNvSpPr txBox="1"/>
          <p:nvPr/>
        </p:nvSpPr>
        <p:spPr>
          <a:xfrm>
            <a:off x="11228204" y="1361618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foo();</a:t>
            </a: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4374DCB5-BE2E-894E-8C36-48F9165F8948}"/>
              </a:ext>
            </a:extLst>
          </p:cNvPr>
          <p:cNvSpPr/>
          <p:nvPr/>
        </p:nvSpPr>
        <p:spPr>
          <a:xfrm flipH="1">
            <a:off x="9005734" y="1280209"/>
            <a:ext cx="345600" cy="1490400"/>
          </a:xfrm>
          <a:custGeom>
            <a:avLst/>
            <a:gdLst>
              <a:gd name="connsiteX0" fmla="*/ 79200 w 490186"/>
              <a:gd name="connsiteY0" fmla="*/ 1490400 h 1490400"/>
              <a:gd name="connsiteX1" fmla="*/ 489600 w 490186"/>
              <a:gd name="connsiteY1" fmla="*/ 727200 h 1490400"/>
              <a:gd name="connsiteX2" fmla="*/ 0 w 490186"/>
              <a:gd name="connsiteY2" fmla="*/ 0 h 14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186" h="1490400">
                <a:moveTo>
                  <a:pt x="79200" y="1490400"/>
                </a:moveTo>
                <a:cubicBezTo>
                  <a:pt x="291000" y="1233000"/>
                  <a:pt x="502800" y="975600"/>
                  <a:pt x="489600" y="727200"/>
                </a:cubicBezTo>
                <a:cubicBezTo>
                  <a:pt x="476400" y="478800"/>
                  <a:pt x="238200" y="23940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BFB5-A74B-EC47-B46E-86C22E24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6966-B6EF-C540-BD79-A9E29168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828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Defines </a:t>
            </a:r>
            <a:r>
              <a:rPr lang="en-US" i="1"/>
              <a:t>caller</a:t>
            </a:r>
            <a:r>
              <a:rPr lang="en-US"/>
              <a:t> / </a:t>
            </a:r>
            <a:r>
              <a:rPr lang="en-US" i="1"/>
              <a:t>callee</a:t>
            </a:r>
            <a:r>
              <a:rPr lang="en-US"/>
              <a:t> responsibilities at machine language level</a:t>
            </a:r>
          </a:p>
          <a:p>
            <a:endParaRPr lang="en-US"/>
          </a:p>
          <a:p>
            <a:r>
              <a:rPr lang="en-US"/>
              <a:t>Different calling conventions exists</a:t>
            </a:r>
          </a:p>
          <a:p>
            <a:pPr lvl="1"/>
            <a:r>
              <a:rPr lang="en-US" i="1" err="1"/>
              <a:t>cdecl</a:t>
            </a:r>
            <a:r>
              <a:rPr lang="en-US"/>
              <a:t> for IA32</a:t>
            </a:r>
          </a:p>
          <a:p>
            <a:pPr lvl="1"/>
            <a:r>
              <a:rPr lang="en-US" i="1"/>
              <a:t>x86-64</a:t>
            </a:r>
            <a:r>
              <a:rPr lang="en-US"/>
              <a:t> for AMD64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Who call</a:t>
            </a:r>
            <a:r>
              <a:rPr lang="en-US">
                <a:latin typeface="Consolas" panose="020B0609020204030204" pitchFamily="49" charset="0"/>
              </a:rPr>
              <a:t> </a:t>
            </a:r>
            <a:r>
              <a:rPr lang="en-US" err="1">
                <a:latin typeface="Consolas" panose="020B0609020204030204" pitchFamily="49" charset="0"/>
                <a:ea typeface="Fira Code" panose="020B08090500000200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  <a:ea typeface="Fira Code" panose="020B0809050000020004" pitchFamily="49" charset="0"/>
              </a:rPr>
              <a:t>()</a:t>
            </a:r>
            <a:r>
              <a:rPr lang="en-US">
                <a:latin typeface="Consolas" panose="020B0609020204030204" pitchFamily="49" charset="0"/>
              </a:rPr>
              <a:t>? </a:t>
            </a:r>
            <a:r>
              <a:rPr lang="en-US"/>
              <a:t>and who has </a:t>
            </a:r>
            <a:r>
              <a:rPr lang="en-US" err="1">
                <a:latin typeface="Consolas" panose="020B0609020204030204" pitchFamily="49" charset="0"/>
              </a:rPr>
              <a:t>printf</a:t>
            </a:r>
            <a:r>
              <a:rPr lang="en-US">
                <a:latin typeface="Consolas" panose="020B0609020204030204" pitchFamily="49" charset="0"/>
              </a:rPr>
              <a:t>(); </a:t>
            </a:r>
          </a:p>
          <a:p>
            <a:pPr marL="457200" lvl="1" indent="0">
              <a:buNone/>
            </a:pPr>
            <a:r>
              <a:rPr lang="en-US" sz="2000"/>
              <a:t>Loader/linker will first find the address of </a:t>
            </a:r>
            <a:r>
              <a:rPr lang="en-US" sz="1800" err="1">
                <a:latin typeface="Fira Code" panose="020B0809050000020004" pitchFamily="49" charset="0"/>
                <a:ea typeface="Fira Code" panose="020B0809050000020004" pitchFamily="49" charset="0"/>
                <a:cs typeface="Consolas" panose="020B0609020204030204" pitchFamily="49" charset="0"/>
              </a:rPr>
              <a:t>printf</a:t>
            </a:r>
            <a:r>
              <a:rPr lang="en-US" sz="1800">
                <a:latin typeface="Fira Code" panose="020B0809050000020004" pitchFamily="49" charset="0"/>
                <a:ea typeface="Fira Code" panose="020B0809050000020004" pitchFamily="49" charset="0"/>
                <a:cs typeface="Consolas" panose="020B0609020204030204" pitchFamily="49" charset="0"/>
              </a:rPr>
              <a:t>()</a:t>
            </a:r>
            <a:endParaRPr lang="en-US" sz="2000"/>
          </a:p>
          <a:p>
            <a:pPr lvl="1"/>
            <a:endParaRPr lang="en-US"/>
          </a:p>
          <a:p>
            <a:pPr lvl="1"/>
            <a:r>
              <a:rPr lang="en-US"/>
              <a:t>Q1: How can pass function arguments?</a:t>
            </a:r>
          </a:p>
          <a:p>
            <a:pPr lvl="1"/>
            <a:r>
              <a:rPr lang="en-US"/>
              <a:t>Q2: How to order function argument?</a:t>
            </a:r>
          </a:p>
          <a:p>
            <a:pPr lvl="1"/>
            <a:r>
              <a:rPr lang="en-US"/>
              <a:t>Q3: How to get the return value?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12BD-5031-2A42-8871-2EBF9441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5"/>
          </a:xfrm>
        </p:spPr>
        <p:txBody>
          <a:bodyPr/>
          <a:lstStyle/>
          <a:p>
            <a:r>
              <a:rPr lang="en-US"/>
              <a:t>IA32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Relative to </a:t>
            </a:r>
          </a:p>
          <a:p>
            <a:pPr lvl="1"/>
            <a:r>
              <a:rPr lang="en-US"/>
              <a:t>Stack pointer:	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/>
              <a:t>Base (frame) pointer: 	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/>
              <a:t>Local variables (negative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value at ebp-0x8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address at ebp-0x24</a:t>
            </a:r>
          </a:p>
          <a:p>
            <a:endParaRPr lang="en-US"/>
          </a:p>
          <a:p>
            <a:r>
              <a:rPr lang="en-US"/>
              <a:t>Function arguments from caller (positive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0xc(%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Prepare function arguments to callee (positive indexing over the stack)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$0x4, 0x4(%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C1597-E1A7-C749-B6B5-347ECA30CF79}"/>
              </a:ext>
            </a:extLst>
          </p:cNvPr>
          <p:cNvSpPr/>
          <p:nvPr/>
        </p:nvSpPr>
        <p:spPr>
          <a:xfrm>
            <a:off x="419341" y="1491915"/>
            <a:ext cx="8003400" cy="3175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534930-3A09-FD43-8AED-B484B26DFBE4}"/>
              </a:ext>
            </a:extLst>
          </p:cNvPr>
          <p:cNvSpPr/>
          <p:nvPr/>
        </p:nvSpPr>
        <p:spPr>
          <a:xfrm>
            <a:off x="431100" y="1268069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58A88-D197-7B46-8FDE-EC6B2C1106AB}"/>
              </a:ext>
            </a:extLst>
          </p:cNvPr>
          <p:cNvSpPr/>
          <p:nvPr/>
        </p:nvSpPr>
        <p:spPr>
          <a:xfrm>
            <a:off x="9391162" y="65606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1DAE8-3556-834A-9F13-2F8455DB107D}"/>
              </a:ext>
            </a:extLst>
          </p:cNvPr>
          <p:cNvSpPr/>
          <p:nvPr/>
        </p:nvSpPr>
        <p:spPr>
          <a:xfrm>
            <a:off x="9369565" y="123957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589EA-26C3-5342-8D8E-FBA3453E97B8}"/>
              </a:ext>
            </a:extLst>
          </p:cNvPr>
          <p:cNvSpPr/>
          <p:nvPr/>
        </p:nvSpPr>
        <p:spPr>
          <a:xfrm>
            <a:off x="9369565" y="172538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B2840-70B5-2743-ABA1-5EDF8A66DA1A}"/>
              </a:ext>
            </a:extLst>
          </p:cNvPr>
          <p:cNvSpPr/>
          <p:nvPr/>
        </p:nvSpPr>
        <p:spPr>
          <a:xfrm>
            <a:off x="9382817" y="222310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F1BD-35D1-A74C-82C5-446B5D8B4091}"/>
              </a:ext>
            </a:extLst>
          </p:cNvPr>
          <p:cNvSpPr/>
          <p:nvPr/>
        </p:nvSpPr>
        <p:spPr>
          <a:xfrm>
            <a:off x="9374734" y="271921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473F4-D43D-F84F-9069-065AEF2C5A53}"/>
              </a:ext>
            </a:extLst>
          </p:cNvPr>
          <p:cNvSpPr/>
          <p:nvPr/>
        </p:nvSpPr>
        <p:spPr>
          <a:xfrm>
            <a:off x="9366651" y="321532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0828-6E5C-6043-B9D4-C47EF3E575A4}"/>
              </a:ext>
            </a:extLst>
          </p:cNvPr>
          <p:cNvSpPr txBox="1"/>
          <p:nvPr/>
        </p:nvSpPr>
        <p:spPr>
          <a:xfrm>
            <a:off x="11234865" y="3030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96252-C3CF-844C-B1F9-C0292AC7CBD6}"/>
              </a:ext>
            </a:extLst>
          </p:cNvPr>
          <p:cNvSpPr/>
          <p:nvPr/>
        </p:nvSpPr>
        <p:spPr>
          <a:xfrm>
            <a:off x="9400304" y="37058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4F46C-1D22-8549-ADA7-5C5DBB4EEC49}"/>
              </a:ext>
            </a:extLst>
          </p:cNvPr>
          <p:cNvSpPr/>
          <p:nvPr/>
        </p:nvSpPr>
        <p:spPr>
          <a:xfrm>
            <a:off x="9400304" y="320254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A9D8E-5BC0-2441-87CA-A1EFF7FE21BB}"/>
              </a:ext>
            </a:extLst>
          </p:cNvPr>
          <p:cNvSpPr/>
          <p:nvPr/>
        </p:nvSpPr>
        <p:spPr>
          <a:xfrm>
            <a:off x="9402910" y="27216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8D4C9-A627-1E40-83F2-8BF546B53F26}"/>
              </a:ext>
            </a:extLst>
          </p:cNvPr>
          <p:cNvSpPr txBox="1"/>
          <p:nvPr/>
        </p:nvSpPr>
        <p:spPr>
          <a:xfrm>
            <a:off x="11439910" y="2092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FBAB6-EB37-D042-9E69-6C92EDEF0847}"/>
              </a:ext>
            </a:extLst>
          </p:cNvPr>
          <p:cNvSpPr/>
          <p:nvPr/>
        </p:nvSpPr>
        <p:spPr>
          <a:xfrm>
            <a:off x="9370771" y="370136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247AB-1061-F54F-8DC5-4380792F7F7A}"/>
              </a:ext>
            </a:extLst>
          </p:cNvPr>
          <p:cNvSpPr/>
          <p:nvPr/>
        </p:nvSpPr>
        <p:spPr>
          <a:xfrm>
            <a:off x="9374734" y="11858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74240-01E9-AE40-A48B-4BA7F892AE96}"/>
              </a:ext>
            </a:extLst>
          </p:cNvPr>
          <p:cNvCxnSpPr>
            <a:cxnSpLocks/>
          </p:cNvCxnSpPr>
          <p:nvPr/>
        </p:nvCxnSpPr>
        <p:spPr>
          <a:xfrm>
            <a:off x="8668800" y="2482504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A3EC49-E67B-F74A-9713-E26B44D4979E}"/>
              </a:ext>
            </a:extLst>
          </p:cNvPr>
          <p:cNvSpPr txBox="1"/>
          <p:nvPr/>
        </p:nvSpPr>
        <p:spPr>
          <a:xfrm>
            <a:off x="8376134" y="206427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02D42-0258-BD43-A20C-77BD3A11A4C4}"/>
              </a:ext>
            </a:extLst>
          </p:cNvPr>
          <p:cNvSpPr/>
          <p:nvPr/>
        </p:nvSpPr>
        <p:spPr>
          <a:xfrm>
            <a:off x="9400304" y="168437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741CF4-B227-434E-A447-B204CD0EF8B4}"/>
              </a:ext>
            </a:extLst>
          </p:cNvPr>
          <p:cNvSpPr/>
          <p:nvPr/>
        </p:nvSpPr>
        <p:spPr>
          <a:xfrm>
            <a:off x="9384851" y="2189477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3743B4-EFE9-7842-BA5C-D51D4560B868}"/>
              </a:ext>
            </a:extLst>
          </p:cNvPr>
          <p:cNvCxnSpPr>
            <a:cxnSpLocks/>
          </p:cNvCxnSpPr>
          <p:nvPr/>
        </p:nvCxnSpPr>
        <p:spPr>
          <a:xfrm>
            <a:off x="8586142" y="395368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554B13F-8C2D-A248-9272-B35AF3BD4D8F}"/>
              </a:ext>
            </a:extLst>
          </p:cNvPr>
          <p:cNvSpPr txBox="1"/>
          <p:nvPr/>
        </p:nvSpPr>
        <p:spPr>
          <a:xfrm>
            <a:off x="8586142" y="356474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AF97D-F46F-C34B-AE2B-B7DAA187430D}"/>
              </a:ext>
            </a:extLst>
          </p:cNvPr>
          <p:cNvSpPr txBox="1"/>
          <p:nvPr/>
        </p:nvSpPr>
        <p:spPr>
          <a:xfrm>
            <a:off x="11260288" y="281928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5BFE7-04FE-1544-898C-9481C94C5F5D}"/>
              </a:ext>
            </a:extLst>
          </p:cNvPr>
          <p:cNvSpPr txBox="1"/>
          <p:nvPr/>
        </p:nvSpPr>
        <p:spPr>
          <a:xfrm>
            <a:off x="11251807" y="32387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3E67E-DA93-B74B-93E1-0D06D148F5FA}"/>
              </a:ext>
            </a:extLst>
          </p:cNvPr>
          <p:cNvSpPr txBox="1"/>
          <p:nvPr/>
        </p:nvSpPr>
        <p:spPr>
          <a:xfrm>
            <a:off x="11272276" y="36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-c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20239B3A-8E19-E549-9660-B0ACBB46A210}"/>
              </a:ext>
            </a:extLst>
          </p:cNvPr>
          <p:cNvSpPr/>
          <p:nvPr/>
        </p:nvSpPr>
        <p:spPr>
          <a:xfrm rot="16200000">
            <a:off x="8394846" y="1118319"/>
            <a:ext cx="1310942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924267-55F0-DB4F-9B60-2715C9577577}"/>
              </a:ext>
            </a:extLst>
          </p:cNvPr>
          <p:cNvSpPr/>
          <p:nvPr/>
        </p:nvSpPr>
        <p:spPr>
          <a:xfrm rot="16200000">
            <a:off x="8283945" y="855121"/>
            <a:ext cx="86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Grow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DC946-FA90-CF4E-88E1-8210B9265039}"/>
              </a:ext>
            </a:extLst>
          </p:cNvPr>
          <p:cNvSpPr txBox="1"/>
          <p:nvPr/>
        </p:nvSpPr>
        <p:spPr>
          <a:xfrm>
            <a:off x="11197454" y="55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6FC4C-F2B2-C94F-8E54-D0A8749631B4}"/>
              </a:ext>
            </a:extLst>
          </p:cNvPr>
          <p:cNvSpPr txBox="1"/>
          <p:nvPr/>
        </p:nvSpPr>
        <p:spPr>
          <a:xfrm>
            <a:off x="11214396" y="76414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ebp+c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DD5945-0BE6-FA46-BA69-7EA301D70AD4}"/>
              </a:ext>
            </a:extLst>
          </p:cNvPr>
          <p:cNvSpPr txBox="1"/>
          <p:nvPr/>
        </p:nvSpPr>
        <p:spPr>
          <a:xfrm>
            <a:off x="11234865" y="1223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%ebp+8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8CFAC-766A-2F44-B071-5F5521613E8E}"/>
              </a:ext>
            </a:extLst>
          </p:cNvPr>
          <p:cNvSpPr/>
          <p:nvPr/>
        </p:nvSpPr>
        <p:spPr>
          <a:xfrm>
            <a:off x="698400" y="5212800"/>
            <a:ext cx="8834400" cy="11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5"/>
          </a:xfrm>
        </p:spPr>
        <p:txBody>
          <a:bodyPr/>
          <a:lstStyle/>
          <a:p>
            <a:r>
              <a:rPr lang="en-US"/>
              <a:t>IA32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Relative to </a:t>
            </a:r>
          </a:p>
          <a:p>
            <a:pPr lvl="1"/>
            <a:r>
              <a:rPr lang="en-US"/>
              <a:t>Stack pointer:	 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/>
              <a:t>Base (frame) pointer: 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/>
              <a:t>Local variables (negative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value at ebp-0x8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address at ebp-0x24</a:t>
            </a:r>
          </a:p>
          <a:p>
            <a:endParaRPr lang="en-US"/>
          </a:p>
          <a:p>
            <a:r>
              <a:rPr lang="en-US"/>
              <a:t>Function arguments from caller (positive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0xc(%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Prepare function arguments to callee (positive indexing over the stack)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$0x4, 0x4(%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C1597-E1A7-C749-B6B5-347ECA30CF79}"/>
              </a:ext>
            </a:extLst>
          </p:cNvPr>
          <p:cNvSpPr/>
          <p:nvPr/>
        </p:nvSpPr>
        <p:spPr>
          <a:xfrm>
            <a:off x="565800" y="1506919"/>
            <a:ext cx="8003400" cy="3175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7B86F-EF4B-3E42-A066-EBE8F0BEF07F}"/>
              </a:ext>
            </a:extLst>
          </p:cNvPr>
          <p:cNvSpPr/>
          <p:nvPr/>
        </p:nvSpPr>
        <p:spPr>
          <a:xfrm>
            <a:off x="565800" y="5061600"/>
            <a:ext cx="8003400" cy="1177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534930-3A09-FD43-8AED-B484B26DFBE4}"/>
              </a:ext>
            </a:extLst>
          </p:cNvPr>
          <p:cNvSpPr/>
          <p:nvPr/>
        </p:nvSpPr>
        <p:spPr>
          <a:xfrm>
            <a:off x="431100" y="1268069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0CE92B-46E5-5742-B05F-802CEB299125}"/>
              </a:ext>
            </a:extLst>
          </p:cNvPr>
          <p:cNvSpPr/>
          <p:nvPr/>
        </p:nvSpPr>
        <p:spPr>
          <a:xfrm>
            <a:off x="415800" y="4807175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58A88-D197-7B46-8FDE-EC6B2C1106AB}"/>
              </a:ext>
            </a:extLst>
          </p:cNvPr>
          <p:cNvSpPr/>
          <p:nvPr/>
        </p:nvSpPr>
        <p:spPr>
          <a:xfrm>
            <a:off x="9391162" y="65606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1DAE8-3556-834A-9F13-2F8455DB107D}"/>
              </a:ext>
            </a:extLst>
          </p:cNvPr>
          <p:cNvSpPr/>
          <p:nvPr/>
        </p:nvSpPr>
        <p:spPr>
          <a:xfrm>
            <a:off x="9369565" y="123957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589EA-26C3-5342-8D8E-FBA3453E97B8}"/>
              </a:ext>
            </a:extLst>
          </p:cNvPr>
          <p:cNvSpPr/>
          <p:nvPr/>
        </p:nvSpPr>
        <p:spPr>
          <a:xfrm>
            <a:off x="9369565" y="172538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B2840-70B5-2743-ABA1-5EDF8A66DA1A}"/>
              </a:ext>
            </a:extLst>
          </p:cNvPr>
          <p:cNvSpPr/>
          <p:nvPr/>
        </p:nvSpPr>
        <p:spPr>
          <a:xfrm>
            <a:off x="9382817" y="222310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F1BD-35D1-A74C-82C5-446B5D8B4091}"/>
              </a:ext>
            </a:extLst>
          </p:cNvPr>
          <p:cNvSpPr/>
          <p:nvPr/>
        </p:nvSpPr>
        <p:spPr>
          <a:xfrm>
            <a:off x="9374734" y="271921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473F4-D43D-F84F-9069-065AEF2C5A53}"/>
              </a:ext>
            </a:extLst>
          </p:cNvPr>
          <p:cNvSpPr/>
          <p:nvPr/>
        </p:nvSpPr>
        <p:spPr>
          <a:xfrm>
            <a:off x="9366651" y="321532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0828-6E5C-6043-B9D4-C47EF3E575A4}"/>
              </a:ext>
            </a:extLst>
          </p:cNvPr>
          <p:cNvSpPr txBox="1"/>
          <p:nvPr/>
        </p:nvSpPr>
        <p:spPr>
          <a:xfrm>
            <a:off x="11234865" y="3030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96252-C3CF-844C-B1F9-C0292AC7CBD6}"/>
              </a:ext>
            </a:extLst>
          </p:cNvPr>
          <p:cNvSpPr/>
          <p:nvPr/>
        </p:nvSpPr>
        <p:spPr>
          <a:xfrm>
            <a:off x="9400304" y="37058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4F46C-1D22-8549-ADA7-5C5DBB4EEC49}"/>
              </a:ext>
            </a:extLst>
          </p:cNvPr>
          <p:cNvSpPr/>
          <p:nvPr/>
        </p:nvSpPr>
        <p:spPr>
          <a:xfrm>
            <a:off x="9400304" y="320254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A9D8E-5BC0-2441-87CA-A1EFF7FE21BB}"/>
              </a:ext>
            </a:extLst>
          </p:cNvPr>
          <p:cNvSpPr/>
          <p:nvPr/>
        </p:nvSpPr>
        <p:spPr>
          <a:xfrm>
            <a:off x="9402910" y="27216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8D4C9-A627-1E40-83F2-8BF546B53F26}"/>
              </a:ext>
            </a:extLst>
          </p:cNvPr>
          <p:cNvSpPr txBox="1"/>
          <p:nvPr/>
        </p:nvSpPr>
        <p:spPr>
          <a:xfrm>
            <a:off x="11439910" y="2092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FBAB6-EB37-D042-9E69-6C92EDEF0847}"/>
              </a:ext>
            </a:extLst>
          </p:cNvPr>
          <p:cNvSpPr/>
          <p:nvPr/>
        </p:nvSpPr>
        <p:spPr>
          <a:xfrm>
            <a:off x="9370771" y="370136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247AB-1061-F54F-8DC5-4380792F7F7A}"/>
              </a:ext>
            </a:extLst>
          </p:cNvPr>
          <p:cNvSpPr/>
          <p:nvPr/>
        </p:nvSpPr>
        <p:spPr>
          <a:xfrm>
            <a:off x="9374734" y="11858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74240-01E9-AE40-A48B-4BA7F892AE96}"/>
              </a:ext>
            </a:extLst>
          </p:cNvPr>
          <p:cNvCxnSpPr>
            <a:cxnSpLocks/>
          </p:cNvCxnSpPr>
          <p:nvPr/>
        </p:nvCxnSpPr>
        <p:spPr>
          <a:xfrm>
            <a:off x="8668800" y="2482504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A3EC49-E67B-F74A-9713-E26B44D4979E}"/>
              </a:ext>
            </a:extLst>
          </p:cNvPr>
          <p:cNvSpPr txBox="1"/>
          <p:nvPr/>
        </p:nvSpPr>
        <p:spPr>
          <a:xfrm>
            <a:off x="8606344" y="209063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02D42-0258-BD43-A20C-77BD3A11A4C4}"/>
              </a:ext>
            </a:extLst>
          </p:cNvPr>
          <p:cNvSpPr/>
          <p:nvPr/>
        </p:nvSpPr>
        <p:spPr>
          <a:xfrm>
            <a:off x="9400304" y="168437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741CF4-B227-434E-A447-B204CD0EF8B4}"/>
              </a:ext>
            </a:extLst>
          </p:cNvPr>
          <p:cNvSpPr/>
          <p:nvPr/>
        </p:nvSpPr>
        <p:spPr>
          <a:xfrm>
            <a:off x="9384851" y="2189477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AF97D-F46F-C34B-AE2B-B7DAA187430D}"/>
              </a:ext>
            </a:extLst>
          </p:cNvPr>
          <p:cNvSpPr txBox="1"/>
          <p:nvPr/>
        </p:nvSpPr>
        <p:spPr>
          <a:xfrm>
            <a:off x="11260288" y="281928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5BFE7-04FE-1544-898C-9481C94C5F5D}"/>
              </a:ext>
            </a:extLst>
          </p:cNvPr>
          <p:cNvSpPr txBox="1"/>
          <p:nvPr/>
        </p:nvSpPr>
        <p:spPr>
          <a:xfrm>
            <a:off x="11251807" y="32387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3E67E-DA93-B74B-93E1-0D06D148F5FA}"/>
              </a:ext>
            </a:extLst>
          </p:cNvPr>
          <p:cNvSpPr txBox="1"/>
          <p:nvPr/>
        </p:nvSpPr>
        <p:spPr>
          <a:xfrm>
            <a:off x="11272276" y="36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-c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20239B3A-8E19-E549-9660-B0ACBB46A210}"/>
              </a:ext>
            </a:extLst>
          </p:cNvPr>
          <p:cNvSpPr/>
          <p:nvPr/>
        </p:nvSpPr>
        <p:spPr>
          <a:xfrm rot="16200000">
            <a:off x="8394846" y="1118319"/>
            <a:ext cx="1310942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924267-55F0-DB4F-9B60-2715C9577577}"/>
              </a:ext>
            </a:extLst>
          </p:cNvPr>
          <p:cNvSpPr/>
          <p:nvPr/>
        </p:nvSpPr>
        <p:spPr>
          <a:xfrm rot="16200000">
            <a:off x="8283945" y="855121"/>
            <a:ext cx="86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Grow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DC946-FA90-CF4E-88E1-8210B9265039}"/>
              </a:ext>
            </a:extLst>
          </p:cNvPr>
          <p:cNvSpPr txBox="1"/>
          <p:nvPr/>
        </p:nvSpPr>
        <p:spPr>
          <a:xfrm>
            <a:off x="11197454" y="55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6FC4C-F2B2-C94F-8E54-D0A8749631B4}"/>
              </a:ext>
            </a:extLst>
          </p:cNvPr>
          <p:cNvSpPr txBox="1"/>
          <p:nvPr/>
        </p:nvSpPr>
        <p:spPr>
          <a:xfrm>
            <a:off x="11214396" y="76414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ebp+c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DD5945-0BE6-FA46-BA69-7EA301D70AD4}"/>
              </a:ext>
            </a:extLst>
          </p:cNvPr>
          <p:cNvSpPr txBox="1"/>
          <p:nvPr/>
        </p:nvSpPr>
        <p:spPr>
          <a:xfrm>
            <a:off x="11234865" y="1223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%ebp+8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3680E9-FBF2-CD46-8DDA-2920E2F65F49}"/>
              </a:ext>
            </a:extLst>
          </p:cNvPr>
          <p:cNvSpPr/>
          <p:nvPr/>
        </p:nvSpPr>
        <p:spPr>
          <a:xfrm>
            <a:off x="9391162" y="41974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763011-2128-EB4C-8990-02C3D702E984}"/>
              </a:ext>
            </a:extLst>
          </p:cNvPr>
          <p:cNvSpPr/>
          <p:nvPr/>
        </p:nvSpPr>
        <p:spPr>
          <a:xfrm>
            <a:off x="9372910" y="468642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2CDFEF-11A9-CF4F-86BF-95B11356B434}"/>
              </a:ext>
            </a:extLst>
          </p:cNvPr>
          <p:cNvSpPr/>
          <p:nvPr/>
        </p:nvSpPr>
        <p:spPr>
          <a:xfrm>
            <a:off x="9382012" y="518743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A6B20C-FFC8-3249-A205-C6E6C5B05B5D}"/>
              </a:ext>
            </a:extLst>
          </p:cNvPr>
          <p:cNvSpPr/>
          <p:nvPr/>
        </p:nvSpPr>
        <p:spPr>
          <a:xfrm>
            <a:off x="9380178" y="4704416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72EAE4-CA29-AC45-88B7-4EBD02184466}"/>
              </a:ext>
            </a:extLst>
          </p:cNvPr>
          <p:cNvSpPr/>
          <p:nvPr/>
        </p:nvSpPr>
        <p:spPr>
          <a:xfrm>
            <a:off x="9380178" y="517028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F24BED-3B8C-6E45-BAFE-3DF1C4B4D33F}"/>
              </a:ext>
            </a:extLst>
          </p:cNvPr>
          <p:cNvCxnSpPr>
            <a:cxnSpLocks/>
          </p:cNvCxnSpPr>
          <p:nvPr/>
        </p:nvCxnSpPr>
        <p:spPr>
          <a:xfrm>
            <a:off x="8589236" y="566329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57FEE1-919C-A945-A071-58E3AF551C18}"/>
              </a:ext>
            </a:extLst>
          </p:cNvPr>
          <p:cNvSpPr txBox="1"/>
          <p:nvPr/>
        </p:nvSpPr>
        <p:spPr>
          <a:xfrm>
            <a:off x="8589236" y="52743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57BE21-B4F2-4F4A-9740-2FD78459E934}"/>
              </a:ext>
            </a:extLst>
          </p:cNvPr>
          <p:cNvSpPr txBox="1"/>
          <p:nvPr/>
        </p:nvSpPr>
        <p:spPr>
          <a:xfrm>
            <a:off x="11276892" y="5200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D2795F-70EB-CC49-9E87-924F379E54F2}"/>
              </a:ext>
            </a:extLst>
          </p:cNvPr>
          <p:cNvSpPr txBox="1"/>
          <p:nvPr/>
        </p:nvSpPr>
        <p:spPr>
          <a:xfrm>
            <a:off x="11312574" y="474626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%esp+4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9556A0-BF1A-6C47-AE0B-D4F673703813}"/>
              </a:ext>
            </a:extLst>
          </p:cNvPr>
          <p:cNvSpPr/>
          <p:nvPr/>
        </p:nvSpPr>
        <p:spPr>
          <a:xfrm>
            <a:off x="10048439" y="4191416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12D0BA-F17B-9D47-AB35-80238258A92C}"/>
              </a:ext>
            </a:extLst>
          </p:cNvPr>
          <p:cNvSpPr/>
          <p:nvPr/>
        </p:nvSpPr>
        <p:spPr>
          <a:xfrm>
            <a:off x="377057" y="1129731"/>
            <a:ext cx="8204889" cy="367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00" y="242904"/>
            <a:ext cx="10515600" cy="938075"/>
          </a:xfrm>
        </p:spPr>
        <p:txBody>
          <a:bodyPr>
            <a:normAutofit/>
          </a:bodyPr>
          <a:lstStyle/>
          <a:p>
            <a:r>
              <a:rPr lang="en-US" sz="3600"/>
              <a:t>IA32: Call, ret, Function Prologue, Epilogue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978"/>
            <a:ext cx="10515600" cy="543411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call &lt;target&gt;</a:t>
            </a:r>
          </a:p>
          <a:p>
            <a:pPr lvl="1"/>
            <a:r>
              <a:rPr lang="en-US">
                <a:latin typeface="Courier New" charset="0"/>
                <a:ea typeface="Courier New" charset="0"/>
                <a:cs typeface="Courier New" charset="0"/>
              </a:rPr>
              <a:t>push %EIP; JUMP &lt;target&gt;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ret</a:t>
            </a: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jmp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); sub 4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pop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eip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85FC762-645C-CE42-A365-D79093B798E9}"/>
              </a:ext>
            </a:extLst>
          </p:cNvPr>
          <p:cNvSpPr/>
          <p:nvPr/>
        </p:nvSpPr>
        <p:spPr>
          <a:xfrm>
            <a:off x="251100" y="1933017"/>
            <a:ext cx="18297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Prologue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EF419-561E-CB40-92C3-0B4F0A47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50" y="2290629"/>
            <a:ext cx="3904150" cy="1326341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571EA27-75E0-6947-BF76-D7C9D82F4D0B}"/>
              </a:ext>
            </a:extLst>
          </p:cNvPr>
          <p:cNvSpPr/>
          <p:nvPr/>
        </p:nvSpPr>
        <p:spPr>
          <a:xfrm>
            <a:off x="268550" y="3805018"/>
            <a:ext cx="18297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Epilogue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0E689-4ADF-FD43-9BAD-CE1CE20B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50" y="4569171"/>
            <a:ext cx="2732950" cy="403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742F38E-8B4C-3D40-A408-245F775AA6F0}"/>
              </a:ext>
            </a:extLst>
          </p:cNvPr>
          <p:cNvSpPr/>
          <p:nvPr/>
        </p:nvSpPr>
        <p:spPr>
          <a:xfrm>
            <a:off x="5041525" y="4469701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%ebp,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>
                <a:latin typeface="Courier New" charset="0"/>
                <a:cs typeface="Courier New" charset="0"/>
              </a:rPr>
              <a:t>pop %</a:t>
            </a:r>
            <a:r>
              <a:rPr lang="en-US" err="1">
                <a:latin typeface="Courier New" charset="0"/>
                <a:cs typeface="Courier New" charset="0"/>
              </a:rPr>
              <a:t>ebp</a:t>
            </a: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D403F4-30DF-2046-A049-59F524D9A6EE}"/>
              </a:ext>
            </a:extLst>
          </p:cNvPr>
          <p:cNvSpPr/>
          <p:nvPr/>
        </p:nvSpPr>
        <p:spPr>
          <a:xfrm>
            <a:off x="9445752" y="28392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A128ED-9BD1-6A4C-82D4-E28A0D89C51B}"/>
              </a:ext>
            </a:extLst>
          </p:cNvPr>
          <p:cNvSpPr/>
          <p:nvPr/>
        </p:nvSpPr>
        <p:spPr>
          <a:xfrm>
            <a:off x="9459004" y="78163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CD43E9-6AB0-C54A-A3C6-8EC74C19B884}"/>
              </a:ext>
            </a:extLst>
          </p:cNvPr>
          <p:cNvSpPr/>
          <p:nvPr/>
        </p:nvSpPr>
        <p:spPr>
          <a:xfrm>
            <a:off x="9450921" y="127775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E456A9-E19F-F941-94FD-5678F88D940E}"/>
              </a:ext>
            </a:extLst>
          </p:cNvPr>
          <p:cNvSpPr txBox="1"/>
          <p:nvPr/>
        </p:nvSpPr>
        <p:spPr>
          <a:xfrm>
            <a:off x="11311052" y="1589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C2227D-72BB-504B-AF0F-B34D548CA374}"/>
              </a:ext>
            </a:extLst>
          </p:cNvPr>
          <p:cNvSpPr/>
          <p:nvPr/>
        </p:nvSpPr>
        <p:spPr>
          <a:xfrm>
            <a:off x="9479097" y="12802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6CF401-B1C6-074D-8F9B-230F7D1C5FB3}"/>
              </a:ext>
            </a:extLst>
          </p:cNvPr>
          <p:cNvSpPr/>
          <p:nvPr/>
        </p:nvSpPr>
        <p:spPr>
          <a:xfrm>
            <a:off x="9476491" y="24290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1A2ECF-6E18-0C46-BC76-9AE0A4FA4C39}"/>
              </a:ext>
            </a:extLst>
          </p:cNvPr>
          <p:cNvSpPr/>
          <p:nvPr/>
        </p:nvSpPr>
        <p:spPr>
          <a:xfrm>
            <a:off x="9461038" y="748009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27B281-0458-DF45-936D-701827B62967}"/>
              </a:ext>
            </a:extLst>
          </p:cNvPr>
          <p:cNvSpPr/>
          <p:nvPr/>
        </p:nvSpPr>
        <p:spPr>
          <a:xfrm>
            <a:off x="9456736" y="180575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56D84E-6AD2-6844-95A3-5FE6A5C29873}"/>
              </a:ext>
            </a:extLst>
          </p:cNvPr>
          <p:cNvSpPr/>
          <p:nvPr/>
        </p:nvSpPr>
        <p:spPr>
          <a:xfrm>
            <a:off x="9438484" y="229471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04A005-75BF-8944-A5F0-F7B62785B1F2}"/>
              </a:ext>
            </a:extLst>
          </p:cNvPr>
          <p:cNvSpPr/>
          <p:nvPr/>
        </p:nvSpPr>
        <p:spPr>
          <a:xfrm>
            <a:off x="9447586" y="279572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F4A45A-93F8-F144-8F28-F05A6EA56B91}"/>
              </a:ext>
            </a:extLst>
          </p:cNvPr>
          <p:cNvSpPr/>
          <p:nvPr/>
        </p:nvSpPr>
        <p:spPr>
          <a:xfrm>
            <a:off x="9445752" y="2312699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A109BE-9563-D249-BA52-82A56843C4BB}"/>
              </a:ext>
            </a:extLst>
          </p:cNvPr>
          <p:cNvSpPr/>
          <p:nvPr/>
        </p:nvSpPr>
        <p:spPr>
          <a:xfrm>
            <a:off x="9445752" y="277856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5D4F35-74E4-1449-B7C9-3BE28A908D47}"/>
              </a:ext>
            </a:extLst>
          </p:cNvPr>
          <p:cNvSpPr/>
          <p:nvPr/>
        </p:nvSpPr>
        <p:spPr>
          <a:xfrm>
            <a:off x="10114013" y="1799699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F1BD81-7036-5A48-87D0-07E42EC4E866}"/>
              </a:ext>
            </a:extLst>
          </p:cNvPr>
          <p:cNvSpPr/>
          <p:nvPr/>
        </p:nvSpPr>
        <p:spPr>
          <a:xfrm>
            <a:off x="9481331" y="3305108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89F6A5-6AD9-5C44-B8ED-B7CC4329179A}"/>
              </a:ext>
            </a:extLst>
          </p:cNvPr>
          <p:cNvSpPr/>
          <p:nvPr/>
        </p:nvSpPr>
        <p:spPr>
          <a:xfrm>
            <a:off x="9465878" y="3810214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DFED54-24C0-6846-80FA-0170E8E4203C}"/>
              </a:ext>
            </a:extLst>
          </p:cNvPr>
          <p:cNvSpPr/>
          <p:nvPr/>
        </p:nvSpPr>
        <p:spPr>
          <a:xfrm>
            <a:off x="9456736" y="483082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395458-3491-1D4E-BB7A-EB921C7EDAFE}"/>
              </a:ext>
            </a:extLst>
          </p:cNvPr>
          <p:cNvSpPr/>
          <p:nvPr/>
        </p:nvSpPr>
        <p:spPr>
          <a:xfrm>
            <a:off x="9459342" y="434994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EB756D-5ADB-F440-AFB5-A3714FC13BC0}"/>
              </a:ext>
            </a:extLst>
          </p:cNvPr>
          <p:cNvSpPr/>
          <p:nvPr/>
        </p:nvSpPr>
        <p:spPr>
          <a:xfrm>
            <a:off x="9476490" y="534465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5EC3715-CEF1-F140-8BD3-0F3478F173C3}"/>
              </a:ext>
            </a:extLst>
          </p:cNvPr>
          <p:cNvSpPr/>
          <p:nvPr/>
        </p:nvSpPr>
        <p:spPr>
          <a:xfrm>
            <a:off x="9476489" y="586193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DD1E372-53C9-9F4D-B126-2EF44DC20B09}"/>
              </a:ext>
            </a:extLst>
          </p:cNvPr>
          <p:cNvCxnSpPr>
            <a:cxnSpLocks/>
          </p:cNvCxnSpPr>
          <p:nvPr/>
        </p:nvCxnSpPr>
        <p:spPr>
          <a:xfrm>
            <a:off x="8647027" y="4131599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D795B76-8232-E847-A811-CC421D625E9E}"/>
              </a:ext>
            </a:extLst>
          </p:cNvPr>
          <p:cNvSpPr txBox="1"/>
          <p:nvPr/>
        </p:nvSpPr>
        <p:spPr>
          <a:xfrm>
            <a:off x="8354361" y="371337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164D98-0BDB-2447-BC16-3B5019D0EB5D}"/>
              </a:ext>
            </a:extLst>
          </p:cNvPr>
          <p:cNvCxnSpPr>
            <a:cxnSpLocks/>
          </p:cNvCxnSpPr>
          <p:nvPr/>
        </p:nvCxnSpPr>
        <p:spPr>
          <a:xfrm>
            <a:off x="8522898" y="615289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9AC79D8-F19E-874E-89D3-91962F3E4727}"/>
              </a:ext>
            </a:extLst>
          </p:cNvPr>
          <p:cNvSpPr txBox="1"/>
          <p:nvPr/>
        </p:nvSpPr>
        <p:spPr>
          <a:xfrm>
            <a:off x="8522898" y="57639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E573ECC-5699-0440-8430-893FA4CE577D}"/>
              </a:ext>
            </a:extLst>
          </p:cNvPr>
          <p:cNvSpPr/>
          <p:nvPr/>
        </p:nvSpPr>
        <p:spPr>
          <a:xfrm>
            <a:off x="11370683" y="3873600"/>
            <a:ext cx="331200" cy="248444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9870-E658-2445-940C-AD328449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2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27FC-A6A3-C84A-A073-DDDFDE4D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25001" cy="4351338"/>
          </a:xfrm>
        </p:spPr>
        <p:txBody>
          <a:bodyPr/>
          <a:lstStyle/>
          <a:p>
            <a:r>
              <a:rPr lang="en-US"/>
              <a:t>Due: Feb 13, Midnight</a:t>
            </a:r>
          </a:p>
          <a:p>
            <a:r>
              <a:rPr lang="en-US"/>
              <a:t>Write-ups</a:t>
            </a:r>
          </a:p>
          <a:p>
            <a:pPr lvl="1"/>
            <a:r>
              <a:rPr lang="en-US"/>
              <a:t>As a python code to run the solution</a:t>
            </a:r>
          </a:p>
          <a:p>
            <a:pPr lvl="1"/>
            <a:r>
              <a:rPr lang="en-US" i="1" err="1"/>
              <a:t>pwntools</a:t>
            </a:r>
            <a:endParaRPr lang="en-US" i="1"/>
          </a:p>
          <a:p>
            <a:endParaRPr lang="en-US"/>
          </a:p>
          <a:p>
            <a:r>
              <a:rPr lang="en-US" i="1"/>
              <a:t>Submission</a:t>
            </a:r>
            <a:r>
              <a:rPr lang="en-US"/>
              <a:t> menu</a:t>
            </a:r>
          </a:p>
          <a:p>
            <a:pPr lvl="1"/>
            <a:r>
              <a:rPr lang="en-US">
                <a:latin typeface="Consolas" panose="020B0609020204030204" pitchFamily="49" charset="0"/>
              </a:rPr>
              <a:t>zip</a:t>
            </a:r>
            <a:r>
              <a:rPr lang="en-US"/>
              <a:t> or </a:t>
            </a:r>
            <a:r>
              <a:rPr lang="en-US" err="1">
                <a:latin typeface="Consolas" panose="020B0609020204030204" pitchFamily="49" charset="0"/>
              </a:rPr>
              <a:t>tar.gz</a:t>
            </a:r>
            <a:endParaRPr lang="en-US">
              <a:latin typeface="Consolas" panose="020B0609020204030204" pitchFamily="49" charset="0"/>
            </a:endParaRP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EB441-2E2B-3141-9F03-4ED353E48144}"/>
              </a:ext>
            </a:extLst>
          </p:cNvPr>
          <p:cNvSpPr/>
          <p:nvPr/>
        </p:nvSpPr>
        <p:spPr>
          <a:xfrm>
            <a:off x="6328800" y="3507564"/>
            <a:ext cx="5652000" cy="2585323"/>
          </a:xfrm>
          <a:prstGeom prst="rect">
            <a:avLst/>
          </a:prstGeom>
          <a:solidFill>
            <a:schemeClr val="bg2">
              <a:lumMod val="90000"/>
              <a:alpha val="42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#!/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usr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/bin/env python</a:t>
            </a:r>
          </a:p>
          <a:p>
            <a:endParaRPr lang="en-US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from 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pwn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 import *</a:t>
            </a:r>
          </a:p>
          <a:p>
            <a:endParaRPr lang="en-US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 = process("./bof-level1")</a:t>
            </a:r>
          </a:p>
          <a:p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print(</a:t>
            </a:r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p.recv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p.sendline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("A" * 32)</a:t>
            </a:r>
          </a:p>
          <a:p>
            <a:endParaRPr lang="en-US">
              <a:latin typeface="Fira Code" panose="020B0809050000020004" pitchFamily="49" charset="0"/>
              <a:ea typeface="Fira Code" panose="020B0809050000020004" pitchFamily="49" charset="0"/>
              <a:cs typeface="Courier New" panose="02070309020205020404" pitchFamily="49" charset="0"/>
            </a:endParaRPr>
          </a:p>
          <a:p>
            <a:r>
              <a:rPr lang="en-US" err="1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p.interactive</a:t>
            </a:r>
            <a:r>
              <a:rPr lang="en-US">
                <a:latin typeface="Fira Code" panose="020B0809050000020004" pitchFamily="49" charset="0"/>
                <a:ea typeface="Fira Code" panose="020B08090500000200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CD3BB-3412-4E4E-A334-2A554771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00" y="850515"/>
            <a:ext cx="3619500" cy="2225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049CD-5099-7D4E-A6D4-20F57701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00" y="545715"/>
            <a:ext cx="3619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Convention: IA32 vs. AMD64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IA32 (32 bit) </a:t>
            </a:r>
            <a:r>
              <a:rPr lang="mr-IN"/>
              <a:t>–</a:t>
            </a:r>
            <a:r>
              <a:rPr lang="en-US"/>
              <a:t> pushes argument on the stack (for </a:t>
            </a:r>
            <a:r>
              <a:rPr lang="en-US" i="1"/>
              <a:t>callee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0x4*n 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/>
              <a:t>n-</a:t>
            </a:r>
            <a:r>
              <a:rPr lang="en-US" err="1"/>
              <a:t>th</a:t>
            </a:r>
            <a:r>
              <a:rPr lang="en-US"/>
              <a:t> argument</a:t>
            </a:r>
          </a:p>
          <a:p>
            <a:pPr marL="457200" lvl="1" indent="0">
              <a:buNone/>
            </a:pPr>
            <a:r>
              <a:rPr lang="en-US"/>
              <a:t>	        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>
                <a:cs typeface="Courier New" panose="02070309020205020404" pitchFamily="49" charset="0"/>
              </a:rPr>
              <a:t>1</a:t>
            </a:r>
            <a:r>
              <a:rPr lang="en-US" baseline="30000">
                <a:cs typeface="Courier New" panose="02070309020205020404" pitchFamily="49" charset="0"/>
              </a:rPr>
              <a:t>st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 err="1">
                <a:cs typeface="Courier New" panose="02070309020205020404" pitchFamily="49" charset="0"/>
              </a:rPr>
              <a:t>arg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/>
              <a:t>accessed by callee via	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0x8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/>
              <a:t>	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0x4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>
                <a:cs typeface="Courier New" panose="02070309020205020404" pitchFamily="49" charset="0"/>
              </a:rPr>
              <a:t>2</a:t>
            </a:r>
            <a:r>
              <a:rPr lang="en-US" baseline="30000">
                <a:cs typeface="Courier New" panose="02070309020205020404" pitchFamily="49" charset="0"/>
              </a:rPr>
              <a:t>nd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 err="1">
                <a:cs typeface="Courier New" panose="02070309020205020404" pitchFamily="49" charset="0"/>
              </a:rPr>
              <a:t>arg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/>
              <a:t>accessed by callee via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0xc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457200" lvl="1" indent="0">
              <a:buNone/>
            </a:pPr>
            <a:r>
              <a:rPr lang="en-US"/>
              <a:t>	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0x8 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: </a:t>
            </a:r>
            <a:r>
              <a:rPr lang="en-US">
                <a:cs typeface="Courier New" panose="02070309020205020404" pitchFamily="49" charset="0"/>
              </a:rPr>
              <a:t>3</a:t>
            </a:r>
            <a:r>
              <a:rPr lang="en-US" baseline="30000">
                <a:cs typeface="Courier New" panose="02070309020205020404" pitchFamily="49" charset="0"/>
              </a:rPr>
              <a:t>rd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 err="1">
                <a:cs typeface="Courier New" panose="02070309020205020404" pitchFamily="49" charset="0"/>
              </a:rPr>
              <a:t>arg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/>
              <a:t>accessed by callee via 	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0x10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(%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</a:rPr>
              <a:t>Focus on +8 for the index for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>
                <a:solidFill>
                  <a:srgbClr val="FF0000"/>
                </a:solidFill>
              </a:rPr>
              <a:t>at the callee…</a:t>
            </a:r>
          </a:p>
          <a:p>
            <a:pPr lvl="1"/>
            <a:endParaRPr lang="en-US"/>
          </a:p>
          <a:p>
            <a:r>
              <a:rPr lang="en-US"/>
              <a:t>AMD64 (64 bit) </a:t>
            </a:r>
            <a:r>
              <a:rPr lang="mr-IN"/>
              <a:t>–</a:t>
            </a:r>
            <a:r>
              <a:rPr lang="en-US"/>
              <a:t> use </a:t>
            </a:r>
            <a:r>
              <a:rPr lang="en-US" i="1"/>
              <a:t>registers</a:t>
            </a:r>
            <a:r>
              <a:rPr lang="en-US"/>
              <a:t> to pass argument to </a:t>
            </a:r>
            <a:r>
              <a:rPr lang="en-US" i="1"/>
              <a:t>callee</a:t>
            </a:r>
          </a:p>
          <a:p>
            <a:pPr lvl="1"/>
            <a:r>
              <a:rPr lang="en-US"/>
              <a:t>Register order (1</a:t>
            </a:r>
            <a:r>
              <a:rPr lang="en-US" baseline="30000"/>
              <a:t>st</a:t>
            </a:r>
            <a:r>
              <a:rPr lang="en-US"/>
              <a:t>, 2</a:t>
            </a:r>
            <a:r>
              <a:rPr lang="en-US" baseline="30000"/>
              <a:t>nd</a:t>
            </a:r>
            <a:r>
              <a:rPr lang="en-US"/>
              <a:t>, 3</a:t>
            </a:r>
            <a:r>
              <a:rPr lang="en-US" baseline="30000"/>
              <a:t>rd</a:t>
            </a:r>
            <a:r>
              <a:rPr lang="en-US"/>
              <a:t>, 4</a:t>
            </a:r>
            <a:r>
              <a:rPr lang="en-US" baseline="30000"/>
              <a:t>th</a:t>
            </a:r>
            <a:r>
              <a:rPr lang="en-US"/>
              <a:t>, 5</a:t>
            </a:r>
            <a:r>
              <a:rPr lang="en-US" baseline="30000"/>
              <a:t>th</a:t>
            </a:r>
            <a:r>
              <a:rPr lang="en-US"/>
              <a:t>, 6</a:t>
            </a:r>
            <a:r>
              <a:rPr lang="en-US" baseline="30000"/>
              <a:t>th</a:t>
            </a:r>
            <a:r>
              <a:rPr lang="en-US"/>
              <a:t>, etc.)</a:t>
            </a:r>
          </a:p>
          <a:p>
            <a:pPr lvl="2"/>
            <a:r>
              <a:rPr lang="en-US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</a:t>
            </a:r>
            <a:r>
              <a:rPr lang="en-US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</a:t>
            </a:r>
            <a:r>
              <a:rPr lang="en-US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</a:t>
            </a:r>
            <a:r>
              <a:rPr lang="en-US" err="1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rcx</a:t>
            </a:r>
            <a:r>
              <a:rPr lang="en-US">
                <a:latin typeface="Consolas" panose="020B0609020204030204" pitchFamily="49" charset="0"/>
                <a:ea typeface="Courier New" charset="0"/>
                <a:cs typeface="Consolas" panose="020B0609020204030204" pitchFamily="49" charset="0"/>
              </a:rPr>
              <a:t>, %r8, %r9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mr-IN">
                <a:latin typeface="Consolas" panose="020B0609020204030204" pitchFamily="49" charset="0"/>
              </a:rPr>
              <a:t>…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/>
            </a:br>
            <a:r>
              <a:rPr lang="en-US"/>
              <a:t>(use stack for more arguments)</a:t>
            </a:r>
          </a:p>
          <a:p>
            <a:pPr lvl="1"/>
            <a:r>
              <a:rPr lang="en-US" i="1"/>
              <a:t>Callee</a:t>
            </a:r>
            <a:r>
              <a:rPr lang="en-US"/>
              <a:t> also uses these registers to get arguments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1127-4897-2D4D-B8D9-81478B58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3"/>
            <a:ext cx="10515600" cy="1325563"/>
          </a:xfrm>
        </p:spPr>
        <p:txBody>
          <a:bodyPr/>
          <a:lstStyle/>
          <a:p>
            <a:r>
              <a:rPr lang="en-US" err="1"/>
              <a:t>printf</a:t>
            </a:r>
            <a:r>
              <a:rPr lang="en-US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3379-EAE7-A946-A688-91A1C01F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069496" cy="4351338"/>
          </a:xfrm>
        </p:spPr>
        <p:txBody>
          <a:bodyPr>
            <a:normAutofit/>
          </a:bodyPr>
          <a:lstStyle/>
          <a:p>
            <a:r>
              <a:rPr lang="en-US" sz="2400" err="1"/>
              <a:t>printf</a:t>
            </a:r>
            <a:r>
              <a:rPr lang="en-US" sz="2400"/>
              <a:t>() in x86</a:t>
            </a:r>
          </a:p>
          <a:p>
            <a:pPr marL="457200" lvl="1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lea    0x8048727,%eax</a:t>
            </a: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b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mov    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701638-244F-8443-8AE9-3CAAA597F98C}"/>
              </a:ext>
            </a:extLst>
          </p:cNvPr>
          <p:cNvSpPr txBox="1">
            <a:spLocks/>
          </p:cNvSpPr>
          <p:nvPr/>
        </p:nvSpPr>
        <p:spPr>
          <a:xfrm>
            <a:off x="5539409" y="1690688"/>
            <a:ext cx="66525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printf</a:t>
            </a:r>
            <a:r>
              <a:rPr lang="en-US"/>
              <a:t>() in amd64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movabs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$0x400905,%rdi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-0x10(%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0x400500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20C26-2DF3-D948-A99D-DA0EBA004FD5}"/>
              </a:ext>
            </a:extLst>
          </p:cNvPr>
          <p:cNvSpPr txBox="1"/>
          <p:nvPr/>
        </p:nvSpPr>
        <p:spPr>
          <a:xfrm>
            <a:off x="4221107" y="2123472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6AAE3-8043-AE46-BEC8-63262452908E}"/>
              </a:ext>
            </a:extLst>
          </p:cNvPr>
          <p:cNvSpPr txBox="1"/>
          <p:nvPr/>
        </p:nvSpPr>
        <p:spPr>
          <a:xfrm>
            <a:off x="4209272" y="251722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4ECE3-2D12-E542-BD18-F24EB98279F0}"/>
              </a:ext>
            </a:extLst>
          </p:cNvPr>
          <p:cNvSpPr txBox="1"/>
          <p:nvPr/>
        </p:nvSpPr>
        <p:spPr>
          <a:xfrm>
            <a:off x="4221107" y="2894222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827EB-2FA0-744D-B94A-308A1F676FD2}"/>
              </a:ext>
            </a:extLst>
          </p:cNvPr>
          <p:cNvSpPr txBox="1"/>
          <p:nvPr/>
        </p:nvSpPr>
        <p:spPr>
          <a:xfrm>
            <a:off x="10535384" y="2133780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66D24-8190-5F4B-B1A0-CECAFCB4D637}"/>
              </a:ext>
            </a:extLst>
          </p:cNvPr>
          <p:cNvSpPr txBox="1"/>
          <p:nvPr/>
        </p:nvSpPr>
        <p:spPr>
          <a:xfrm>
            <a:off x="10542010" y="259098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15BEE-8490-6C42-A0AD-B5071060BA8F}"/>
              </a:ext>
            </a:extLst>
          </p:cNvPr>
          <p:cNvSpPr txBox="1"/>
          <p:nvPr/>
        </p:nvSpPr>
        <p:spPr>
          <a:xfrm>
            <a:off x="10553845" y="2967982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672E7-2002-2940-844D-FB146F40E964}"/>
              </a:ext>
            </a:extLst>
          </p:cNvPr>
          <p:cNvSpPr txBox="1"/>
          <p:nvPr/>
        </p:nvSpPr>
        <p:spPr>
          <a:xfrm>
            <a:off x="229878" y="5482375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(0x8048727, ebp_8,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ebp_c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D224C-E2B3-2E45-8BE9-939C69B5EB81}"/>
              </a:ext>
            </a:extLst>
          </p:cNvPr>
          <p:cNvSpPr txBox="1"/>
          <p:nvPr/>
        </p:nvSpPr>
        <p:spPr>
          <a:xfrm>
            <a:off x="5952000" y="5482375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(0x400905, rbp_8, rbp_10)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86BEC-35CB-3742-ABC9-B34C44E38B9D}"/>
              </a:ext>
            </a:extLst>
          </p:cNvPr>
          <p:cNvSpPr txBox="1"/>
          <p:nvPr/>
        </p:nvSpPr>
        <p:spPr>
          <a:xfrm>
            <a:off x="4835946" y="3306679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B43CA-E5C2-C44D-A04D-EDF2E2E3221D}"/>
              </a:ext>
            </a:extLst>
          </p:cNvPr>
          <p:cNvSpPr txBox="1"/>
          <p:nvPr/>
        </p:nvSpPr>
        <p:spPr>
          <a:xfrm>
            <a:off x="4824111" y="3700427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BEABF-438E-754A-B8FB-91EF0DF61F2A}"/>
              </a:ext>
            </a:extLst>
          </p:cNvPr>
          <p:cNvSpPr txBox="1"/>
          <p:nvPr/>
        </p:nvSpPr>
        <p:spPr>
          <a:xfrm>
            <a:off x="4835946" y="4077429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</p:spTree>
    <p:extLst>
      <p:ext uri="{BB962C8B-B14F-4D97-AF65-F5344CB8AC3E}">
        <p14:creationId xmlns:p14="http://schemas.microsoft.com/office/powerpoint/2010/main" val="29161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AMD64 Stack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Stores local variables (negative access over </a:t>
            </a:r>
            <a:r>
              <a:rPr lang="en-US">
                <a:latin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</a:rPr>
              <a:t>rbp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endParaRPr lang="en-US"/>
          </a:p>
          <a:p>
            <a:r>
              <a:rPr lang="en-US"/>
              <a:t>Function arguments from registers (not stack)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/>
              <a:t>Function arguments to callee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rdi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$0x4,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rsi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$0x40006,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BFB5-A74B-EC47-B46E-86C22E24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6966-B6EF-C540-BD79-A9E291689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Defines </a:t>
            </a:r>
            <a:r>
              <a:rPr lang="en-US" i="1"/>
              <a:t>caller</a:t>
            </a:r>
            <a:r>
              <a:rPr lang="en-US"/>
              <a:t> / </a:t>
            </a:r>
            <a:r>
              <a:rPr lang="en-US" i="1"/>
              <a:t>callee</a:t>
            </a:r>
            <a:r>
              <a:rPr lang="en-US"/>
              <a:t> responsibilities at machine language level</a:t>
            </a:r>
          </a:p>
          <a:p>
            <a:endParaRPr lang="en-US"/>
          </a:p>
          <a:p>
            <a:r>
              <a:rPr lang="en-US"/>
              <a:t>Different calling conventions </a:t>
            </a:r>
          </a:p>
          <a:p>
            <a:pPr lvl="1"/>
            <a:r>
              <a:rPr lang="en-US" i="1" err="1"/>
              <a:t>cdecl</a:t>
            </a:r>
            <a:r>
              <a:rPr lang="en-US"/>
              <a:t> for IA32</a:t>
            </a:r>
          </a:p>
          <a:p>
            <a:pPr lvl="1"/>
            <a:r>
              <a:rPr lang="en-US" i="1"/>
              <a:t>x86-64</a:t>
            </a:r>
            <a:r>
              <a:rPr lang="en-US"/>
              <a:t> for AMD64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How does your code call </a:t>
            </a:r>
            <a:r>
              <a:rPr lang="en-US" sz="2400" err="1">
                <a:latin typeface="Fira Code" panose="020B0809050000020004" pitchFamily="49" charset="0"/>
                <a:ea typeface="Fira Code" panose="020B0809050000020004" pitchFamily="49" charset="0"/>
              </a:rPr>
              <a:t>printf</a:t>
            </a:r>
            <a:r>
              <a:rPr lang="en-US" sz="2400">
                <a:latin typeface="Fira Code" panose="020B0809050000020004" pitchFamily="49" charset="0"/>
                <a:ea typeface="Fira Code" panose="020B0809050000020004" pitchFamily="49" charset="0"/>
              </a:rPr>
              <a:t>() </a:t>
            </a:r>
            <a:r>
              <a:rPr lang="en-US"/>
              <a:t>from a library?</a:t>
            </a:r>
          </a:p>
          <a:p>
            <a:pPr marL="457200" lvl="1" indent="0">
              <a:buNone/>
            </a:pPr>
            <a:r>
              <a:rPr lang="en-US" sz="2000"/>
              <a:t>Loader/linker will first find the address of </a:t>
            </a:r>
            <a:r>
              <a:rPr lang="en-US" sz="1800" err="1">
                <a:latin typeface="Fira Code" panose="020B0809050000020004" pitchFamily="49" charset="0"/>
                <a:ea typeface="Fira Code" panose="020B0809050000020004" pitchFamily="49" charset="0"/>
                <a:cs typeface="Consolas" panose="020B0609020204030204" pitchFamily="49" charset="0"/>
              </a:rPr>
              <a:t>printf</a:t>
            </a:r>
            <a:r>
              <a:rPr lang="en-US" sz="1800">
                <a:latin typeface="Fira Code" panose="020B0809050000020004" pitchFamily="49" charset="0"/>
                <a:ea typeface="Fira Code" panose="020B0809050000020004" pitchFamily="49" charset="0"/>
                <a:cs typeface="Consolas" panose="020B0609020204030204" pitchFamily="49" charset="0"/>
              </a:rPr>
              <a:t>()</a:t>
            </a:r>
            <a:endParaRPr lang="en-US" sz="2000"/>
          </a:p>
          <a:p>
            <a:pPr lvl="1"/>
            <a:endParaRPr lang="en-US"/>
          </a:p>
          <a:p>
            <a:pPr lvl="1"/>
            <a:r>
              <a:rPr lang="en-US"/>
              <a:t>Q1: How can pass function arguments?</a:t>
            </a:r>
          </a:p>
          <a:p>
            <a:pPr lvl="2"/>
            <a:r>
              <a:rPr lang="en-US"/>
              <a:t>Stack or Register?</a:t>
            </a:r>
          </a:p>
          <a:p>
            <a:pPr lvl="1"/>
            <a:r>
              <a:rPr lang="en-US"/>
              <a:t>Q2: How to order function argument?</a:t>
            </a:r>
          </a:p>
          <a:p>
            <a:pPr marL="914400" lvl="2" indent="0">
              <a:buNone/>
            </a:pPr>
            <a:endParaRPr lang="en-US"/>
          </a:p>
          <a:p>
            <a:pPr lvl="1"/>
            <a:r>
              <a:rPr lang="en-US"/>
              <a:t>Q3: How to pass the return value?</a:t>
            </a:r>
          </a:p>
          <a:p>
            <a:pPr lvl="2"/>
            <a:r>
              <a:rPr lang="en-US"/>
              <a:t>%</a:t>
            </a:r>
            <a:r>
              <a:rPr lang="en-US" err="1"/>
              <a:t>eax</a:t>
            </a:r>
            <a:r>
              <a:rPr lang="en-US"/>
              <a:t> (%</a:t>
            </a:r>
            <a:r>
              <a:rPr lang="en-US" err="1"/>
              <a:t>rax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F12BD-5031-2A42-8871-2EBF9441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6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5"/>
          </a:xfrm>
        </p:spPr>
        <p:txBody>
          <a:bodyPr/>
          <a:lstStyle/>
          <a:p>
            <a:r>
              <a:rPr lang="en-US"/>
              <a:t>IA32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Relative to </a:t>
            </a:r>
          </a:p>
          <a:p>
            <a:pPr lvl="1"/>
            <a:r>
              <a:rPr lang="en-US"/>
              <a:t>Stack pointer:	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/>
              <a:t>Base (frame) pointer: 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/>
              <a:t>Local variables (negative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value at ebp-0x8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address at ebp-0x24</a:t>
            </a:r>
          </a:p>
          <a:p>
            <a:endParaRPr lang="en-US"/>
          </a:p>
          <a:p>
            <a:r>
              <a:rPr lang="en-US"/>
              <a:t>Function arguments from caller (positive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0xc(%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Prepare function arguments to callee (positive indexing over the stack)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$0x4, 0x4(%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C1597-E1A7-C749-B6B5-347ECA30CF79}"/>
              </a:ext>
            </a:extLst>
          </p:cNvPr>
          <p:cNvSpPr/>
          <p:nvPr/>
        </p:nvSpPr>
        <p:spPr>
          <a:xfrm>
            <a:off x="844978" y="1527126"/>
            <a:ext cx="8003400" cy="3175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534930-3A09-FD43-8AED-B484B26DFBE4}"/>
              </a:ext>
            </a:extLst>
          </p:cNvPr>
          <p:cNvSpPr/>
          <p:nvPr/>
        </p:nvSpPr>
        <p:spPr>
          <a:xfrm>
            <a:off x="431100" y="1268069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58A88-D197-7B46-8FDE-EC6B2C1106AB}"/>
              </a:ext>
            </a:extLst>
          </p:cNvPr>
          <p:cNvSpPr/>
          <p:nvPr/>
        </p:nvSpPr>
        <p:spPr>
          <a:xfrm>
            <a:off x="9391162" y="65606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1DAE8-3556-834A-9F13-2F8455DB107D}"/>
              </a:ext>
            </a:extLst>
          </p:cNvPr>
          <p:cNvSpPr/>
          <p:nvPr/>
        </p:nvSpPr>
        <p:spPr>
          <a:xfrm>
            <a:off x="9369565" y="123957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589EA-26C3-5342-8D8E-FBA3453E97B8}"/>
              </a:ext>
            </a:extLst>
          </p:cNvPr>
          <p:cNvSpPr/>
          <p:nvPr/>
        </p:nvSpPr>
        <p:spPr>
          <a:xfrm>
            <a:off x="9369565" y="172538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B2840-70B5-2743-ABA1-5EDF8A66DA1A}"/>
              </a:ext>
            </a:extLst>
          </p:cNvPr>
          <p:cNvSpPr/>
          <p:nvPr/>
        </p:nvSpPr>
        <p:spPr>
          <a:xfrm>
            <a:off x="9382817" y="222310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F1BD-35D1-A74C-82C5-446B5D8B4091}"/>
              </a:ext>
            </a:extLst>
          </p:cNvPr>
          <p:cNvSpPr/>
          <p:nvPr/>
        </p:nvSpPr>
        <p:spPr>
          <a:xfrm>
            <a:off x="9374734" y="271921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473F4-D43D-F84F-9069-065AEF2C5A53}"/>
              </a:ext>
            </a:extLst>
          </p:cNvPr>
          <p:cNvSpPr/>
          <p:nvPr/>
        </p:nvSpPr>
        <p:spPr>
          <a:xfrm>
            <a:off x="9366651" y="321532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0828-6E5C-6043-B9D4-C47EF3E575A4}"/>
              </a:ext>
            </a:extLst>
          </p:cNvPr>
          <p:cNvSpPr txBox="1"/>
          <p:nvPr/>
        </p:nvSpPr>
        <p:spPr>
          <a:xfrm>
            <a:off x="11234865" y="3030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96252-C3CF-844C-B1F9-C0292AC7CBD6}"/>
              </a:ext>
            </a:extLst>
          </p:cNvPr>
          <p:cNvSpPr/>
          <p:nvPr/>
        </p:nvSpPr>
        <p:spPr>
          <a:xfrm>
            <a:off x="9400304" y="37058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4F46C-1D22-8549-ADA7-5C5DBB4EEC49}"/>
              </a:ext>
            </a:extLst>
          </p:cNvPr>
          <p:cNvSpPr/>
          <p:nvPr/>
        </p:nvSpPr>
        <p:spPr>
          <a:xfrm>
            <a:off x="9400304" y="320254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A9D8E-5BC0-2441-87CA-A1EFF7FE21BB}"/>
              </a:ext>
            </a:extLst>
          </p:cNvPr>
          <p:cNvSpPr/>
          <p:nvPr/>
        </p:nvSpPr>
        <p:spPr>
          <a:xfrm>
            <a:off x="9402910" y="27216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8D4C9-A627-1E40-83F2-8BF546B53F26}"/>
              </a:ext>
            </a:extLst>
          </p:cNvPr>
          <p:cNvSpPr txBox="1"/>
          <p:nvPr/>
        </p:nvSpPr>
        <p:spPr>
          <a:xfrm>
            <a:off x="11439910" y="2092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FBAB6-EB37-D042-9E69-6C92EDEF0847}"/>
              </a:ext>
            </a:extLst>
          </p:cNvPr>
          <p:cNvSpPr/>
          <p:nvPr/>
        </p:nvSpPr>
        <p:spPr>
          <a:xfrm>
            <a:off x="9370771" y="370136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247AB-1061-F54F-8DC5-4380792F7F7A}"/>
              </a:ext>
            </a:extLst>
          </p:cNvPr>
          <p:cNvSpPr/>
          <p:nvPr/>
        </p:nvSpPr>
        <p:spPr>
          <a:xfrm>
            <a:off x="9374734" y="11858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74240-01E9-AE40-A48B-4BA7F892AE96}"/>
              </a:ext>
            </a:extLst>
          </p:cNvPr>
          <p:cNvCxnSpPr>
            <a:cxnSpLocks/>
          </p:cNvCxnSpPr>
          <p:nvPr/>
        </p:nvCxnSpPr>
        <p:spPr>
          <a:xfrm>
            <a:off x="8668800" y="2482504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A3EC49-E67B-F74A-9713-E26B44D4979E}"/>
              </a:ext>
            </a:extLst>
          </p:cNvPr>
          <p:cNvSpPr txBox="1"/>
          <p:nvPr/>
        </p:nvSpPr>
        <p:spPr>
          <a:xfrm>
            <a:off x="8376134" y="206427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02D42-0258-BD43-A20C-77BD3A11A4C4}"/>
              </a:ext>
            </a:extLst>
          </p:cNvPr>
          <p:cNvSpPr/>
          <p:nvPr/>
        </p:nvSpPr>
        <p:spPr>
          <a:xfrm>
            <a:off x="9400304" y="168437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741CF4-B227-434E-A447-B204CD0EF8B4}"/>
              </a:ext>
            </a:extLst>
          </p:cNvPr>
          <p:cNvSpPr/>
          <p:nvPr/>
        </p:nvSpPr>
        <p:spPr>
          <a:xfrm>
            <a:off x="9384851" y="2189477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C3743B4-EFE9-7842-BA5C-D51D4560B868}"/>
              </a:ext>
            </a:extLst>
          </p:cNvPr>
          <p:cNvCxnSpPr>
            <a:cxnSpLocks/>
          </p:cNvCxnSpPr>
          <p:nvPr/>
        </p:nvCxnSpPr>
        <p:spPr>
          <a:xfrm>
            <a:off x="8586142" y="395368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554B13F-8C2D-A248-9272-B35AF3BD4D8F}"/>
              </a:ext>
            </a:extLst>
          </p:cNvPr>
          <p:cNvSpPr txBox="1"/>
          <p:nvPr/>
        </p:nvSpPr>
        <p:spPr>
          <a:xfrm>
            <a:off x="8586142" y="356474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AF97D-F46F-C34B-AE2B-B7DAA187430D}"/>
              </a:ext>
            </a:extLst>
          </p:cNvPr>
          <p:cNvSpPr txBox="1"/>
          <p:nvPr/>
        </p:nvSpPr>
        <p:spPr>
          <a:xfrm>
            <a:off x="11260288" y="281928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5BFE7-04FE-1544-898C-9481C94C5F5D}"/>
              </a:ext>
            </a:extLst>
          </p:cNvPr>
          <p:cNvSpPr txBox="1"/>
          <p:nvPr/>
        </p:nvSpPr>
        <p:spPr>
          <a:xfrm>
            <a:off x="11251807" y="32387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3E67E-DA93-B74B-93E1-0D06D148F5FA}"/>
              </a:ext>
            </a:extLst>
          </p:cNvPr>
          <p:cNvSpPr txBox="1"/>
          <p:nvPr/>
        </p:nvSpPr>
        <p:spPr>
          <a:xfrm>
            <a:off x="11272276" y="36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-c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20239B3A-8E19-E549-9660-B0ACBB46A210}"/>
              </a:ext>
            </a:extLst>
          </p:cNvPr>
          <p:cNvSpPr/>
          <p:nvPr/>
        </p:nvSpPr>
        <p:spPr>
          <a:xfrm rot="16200000">
            <a:off x="8394846" y="1118319"/>
            <a:ext cx="1310942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924267-55F0-DB4F-9B60-2715C9577577}"/>
              </a:ext>
            </a:extLst>
          </p:cNvPr>
          <p:cNvSpPr/>
          <p:nvPr/>
        </p:nvSpPr>
        <p:spPr>
          <a:xfrm rot="16200000">
            <a:off x="8283945" y="855121"/>
            <a:ext cx="86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Grow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DC946-FA90-CF4E-88E1-8210B9265039}"/>
              </a:ext>
            </a:extLst>
          </p:cNvPr>
          <p:cNvSpPr txBox="1"/>
          <p:nvPr/>
        </p:nvSpPr>
        <p:spPr>
          <a:xfrm>
            <a:off x="11197454" y="55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6FC4C-F2B2-C94F-8E54-D0A8749631B4}"/>
              </a:ext>
            </a:extLst>
          </p:cNvPr>
          <p:cNvSpPr txBox="1"/>
          <p:nvPr/>
        </p:nvSpPr>
        <p:spPr>
          <a:xfrm>
            <a:off x="11214396" y="76414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ebp+c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DD5945-0BE6-FA46-BA69-7EA301D70AD4}"/>
              </a:ext>
            </a:extLst>
          </p:cNvPr>
          <p:cNvSpPr txBox="1"/>
          <p:nvPr/>
        </p:nvSpPr>
        <p:spPr>
          <a:xfrm>
            <a:off x="11234865" y="1223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%ebp+8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8CFAC-766A-2F44-B071-5F5521613E8E}"/>
              </a:ext>
            </a:extLst>
          </p:cNvPr>
          <p:cNvSpPr/>
          <p:nvPr/>
        </p:nvSpPr>
        <p:spPr>
          <a:xfrm>
            <a:off x="698400" y="5212800"/>
            <a:ext cx="8834400" cy="114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3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075"/>
          </a:xfrm>
        </p:spPr>
        <p:txBody>
          <a:bodyPr/>
          <a:lstStyle/>
          <a:p>
            <a:r>
              <a:rPr lang="en-US"/>
              <a:t>IA32 Stack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Relative to </a:t>
            </a:r>
          </a:p>
          <a:p>
            <a:pPr lvl="1"/>
            <a:r>
              <a:rPr lang="en-US"/>
              <a:t>Stack pointer:	 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/>
              <a:t>Base (frame) pointer: 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/>
              <a:t>Local variables (negative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-0x8(%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value at ebp-0x8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address at ebp-0x24</a:t>
            </a:r>
          </a:p>
          <a:p>
            <a:endParaRPr lang="en-US"/>
          </a:p>
          <a:p>
            <a:r>
              <a:rPr lang="en-US"/>
              <a:t>Function arguments from caller (positive indexing over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0xc(%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Prepare function arguments to callee (positive indexing over the stack)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	-- 1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st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$0x4, 0x4(%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		-- 2</a:t>
            </a:r>
            <a:r>
              <a:rPr lang="en-US" baseline="30000">
                <a:latin typeface="Courier New" charset="0"/>
                <a:ea typeface="Courier New" charset="0"/>
                <a:cs typeface="Courier New" charset="0"/>
              </a:rPr>
              <a:t>nd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arg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C1597-E1A7-C749-B6B5-347ECA30CF79}"/>
              </a:ext>
            </a:extLst>
          </p:cNvPr>
          <p:cNvSpPr/>
          <p:nvPr/>
        </p:nvSpPr>
        <p:spPr>
          <a:xfrm>
            <a:off x="565800" y="1506919"/>
            <a:ext cx="8003400" cy="3175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7B86F-EF4B-3E42-A066-EBE8F0BEF07F}"/>
              </a:ext>
            </a:extLst>
          </p:cNvPr>
          <p:cNvSpPr/>
          <p:nvPr/>
        </p:nvSpPr>
        <p:spPr>
          <a:xfrm>
            <a:off x="565800" y="5061600"/>
            <a:ext cx="8003400" cy="117720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534930-3A09-FD43-8AED-B484B26DFBE4}"/>
              </a:ext>
            </a:extLst>
          </p:cNvPr>
          <p:cNvSpPr/>
          <p:nvPr/>
        </p:nvSpPr>
        <p:spPr>
          <a:xfrm>
            <a:off x="431100" y="1268069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80CE92B-46E5-5742-B05F-802CEB299125}"/>
              </a:ext>
            </a:extLst>
          </p:cNvPr>
          <p:cNvSpPr/>
          <p:nvPr/>
        </p:nvSpPr>
        <p:spPr>
          <a:xfrm>
            <a:off x="415800" y="4807175"/>
            <a:ext cx="12600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Caller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58A88-D197-7B46-8FDE-EC6B2C1106AB}"/>
              </a:ext>
            </a:extLst>
          </p:cNvPr>
          <p:cNvSpPr/>
          <p:nvPr/>
        </p:nvSpPr>
        <p:spPr>
          <a:xfrm>
            <a:off x="9391162" y="65606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1DAE8-3556-834A-9F13-2F8455DB107D}"/>
              </a:ext>
            </a:extLst>
          </p:cNvPr>
          <p:cNvSpPr/>
          <p:nvPr/>
        </p:nvSpPr>
        <p:spPr>
          <a:xfrm>
            <a:off x="9369565" y="123957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9589EA-26C3-5342-8D8E-FBA3453E97B8}"/>
              </a:ext>
            </a:extLst>
          </p:cNvPr>
          <p:cNvSpPr/>
          <p:nvPr/>
        </p:nvSpPr>
        <p:spPr>
          <a:xfrm>
            <a:off x="9369565" y="172538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B2840-70B5-2743-ABA1-5EDF8A66DA1A}"/>
              </a:ext>
            </a:extLst>
          </p:cNvPr>
          <p:cNvSpPr/>
          <p:nvPr/>
        </p:nvSpPr>
        <p:spPr>
          <a:xfrm>
            <a:off x="9382817" y="222310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7F1BD-35D1-A74C-82C5-446B5D8B4091}"/>
              </a:ext>
            </a:extLst>
          </p:cNvPr>
          <p:cNvSpPr/>
          <p:nvPr/>
        </p:nvSpPr>
        <p:spPr>
          <a:xfrm>
            <a:off x="9374734" y="271921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B473F4-D43D-F84F-9069-065AEF2C5A53}"/>
              </a:ext>
            </a:extLst>
          </p:cNvPr>
          <p:cNvSpPr/>
          <p:nvPr/>
        </p:nvSpPr>
        <p:spPr>
          <a:xfrm>
            <a:off x="9366651" y="321532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20828-6E5C-6043-B9D4-C47EF3E575A4}"/>
              </a:ext>
            </a:extLst>
          </p:cNvPr>
          <p:cNvSpPr txBox="1"/>
          <p:nvPr/>
        </p:nvSpPr>
        <p:spPr>
          <a:xfrm>
            <a:off x="11234865" y="3030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96252-C3CF-844C-B1F9-C0292AC7CBD6}"/>
              </a:ext>
            </a:extLst>
          </p:cNvPr>
          <p:cNvSpPr/>
          <p:nvPr/>
        </p:nvSpPr>
        <p:spPr>
          <a:xfrm>
            <a:off x="9400304" y="37058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84F46C-1D22-8549-ADA7-5C5DBB4EEC49}"/>
              </a:ext>
            </a:extLst>
          </p:cNvPr>
          <p:cNvSpPr/>
          <p:nvPr/>
        </p:nvSpPr>
        <p:spPr>
          <a:xfrm>
            <a:off x="9400304" y="320254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DA9D8E-5BC0-2441-87CA-A1EFF7FE21BB}"/>
              </a:ext>
            </a:extLst>
          </p:cNvPr>
          <p:cNvSpPr/>
          <p:nvPr/>
        </p:nvSpPr>
        <p:spPr>
          <a:xfrm>
            <a:off x="9402910" y="27216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18D4C9-A627-1E40-83F2-8BF546B53F26}"/>
              </a:ext>
            </a:extLst>
          </p:cNvPr>
          <p:cNvSpPr txBox="1"/>
          <p:nvPr/>
        </p:nvSpPr>
        <p:spPr>
          <a:xfrm>
            <a:off x="11439910" y="2092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8FBAB6-EB37-D042-9E69-6C92EDEF0847}"/>
              </a:ext>
            </a:extLst>
          </p:cNvPr>
          <p:cNvSpPr/>
          <p:nvPr/>
        </p:nvSpPr>
        <p:spPr>
          <a:xfrm>
            <a:off x="9370771" y="370136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3247AB-1061-F54F-8DC5-4380792F7F7A}"/>
              </a:ext>
            </a:extLst>
          </p:cNvPr>
          <p:cNvSpPr/>
          <p:nvPr/>
        </p:nvSpPr>
        <p:spPr>
          <a:xfrm>
            <a:off x="9374734" y="1185810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674240-01E9-AE40-A48B-4BA7F892AE96}"/>
              </a:ext>
            </a:extLst>
          </p:cNvPr>
          <p:cNvCxnSpPr>
            <a:cxnSpLocks/>
          </p:cNvCxnSpPr>
          <p:nvPr/>
        </p:nvCxnSpPr>
        <p:spPr>
          <a:xfrm>
            <a:off x="8668800" y="2482504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2A3EC49-E67B-F74A-9713-E26B44D4979E}"/>
              </a:ext>
            </a:extLst>
          </p:cNvPr>
          <p:cNvSpPr txBox="1"/>
          <p:nvPr/>
        </p:nvSpPr>
        <p:spPr>
          <a:xfrm>
            <a:off x="8606344" y="209063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102D42-0258-BD43-A20C-77BD3A11A4C4}"/>
              </a:ext>
            </a:extLst>
          </p:cNvPr>
          <p:cNvSpPr/>
          <p:nvPr/>
        </p:nvSpPr>
        <p:spPr>
          <a:xfrm>
            <a:off x="9400304" y="168437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741CF4-B227-434E-A447-B204CD0EF8B4}"/>
              </a:ext>
            </a:extLst>
          </p:cNvPr>
          <p:cNvSpPr/>
          <p:nvPr/>
        </p:nvSpPr>
        <p:spPr>
          <a:xfrm>
            <a:off x="9384851" y="2189477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7AF97D-F46F-C34B-AE2B-B7DAA187430D}"/>
              </a:ext>
            </a:extLst>
          </p:cNvPr>
          <p:cNvSpPr txBox="1"/>
          <p:nvPr/>
        </p:nvSpPr>
        <p:spPr>
          <a:xfrm>
            <a:off x="11260288" y="281928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5BFE7-04FE-1544-898C-9481C94C5F5D}"/>
              </a:ext>
            </a:extLst>
          </p:cNvPr>
          <p:cNvSpPr txBox="1"/>
          <p:nvPr/>
        </p:nvSpPr>
        <p:spPr>
          <a:xfrm>
            <a:off x="11251807" y="323873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%ebp-8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13E67E-DA93-B74B-93E1-0D06D148F5FA}"/>
              </a:ext>
            </a:extLst>
          </p:cNvPr>
          <p:cNvSpPr txBox="1"/>
          <p:nvPr/>
        </p:nvSpPr>
        <p:spPr>
          <a:xfrm>
            <a:off x="11272276" y="36980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r>
              <a:rPr lang="en-US"/>
              <a:t>-c</a:t>
            </a:r>
          </a:p>
        </p:txBody>
      </p:sp>
      <p:sp>
        <p:nvSpPr>
          <p:cNvPr id="38" name="Left Arrow 37">
            <a:extLst>
              <a:ext uri="{FF2B5EF4-FFF2-40B4-BE49-F238E27FC236}">
                <a16:creationId xmlns:a16="http://schemas.microsoft.com/office/drawing/2014/main" id="{20239B3A-8E19-E549-9660-B0ACBB46A210}"/>
              </a:ext>
            </a:extLst>
          </p:cNvPr>
          <p:cNvSpPr/>
          <p:nvPr/>
        </p:nvSpPr>
        <p:spPr>
          <a:xfrm rot="16200000">
            <a:off x="8394846" y="1118319"/>
            <a:ext cx="1310942" cy="242519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924267-55F0-DB4F-9B60-2715C9577577}"/>
              </a:ext>
            </a:extLst>
          </p:cNvPr>
          <p:cNvSpPr/>
          <p:nvPr/>
        </p:nvSpPr>
        <p:spPr>
          <a:xfrm rot="16200000">
            <a:off x="8283945" y="855121"/>
            <a:ext cx="86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Grow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4DC946-FA90-CF4E-88E1-8210B9265039}"/>
              </a:ext>
            </a:extLst>
          </p:cNvPr>
          <p:cNvSpPr txBox="1"/>
          <p:nvPr/>
        </p:nvSpPr>
        <p:spPr>
          <a:xfrm>
            <a:off x="11197454" y="55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D36FC4C-F2B2-C94F-8E54-D0A8749631B4}"/>
              </a:ext>
            </a:extLst>
          </p:cNvPr>
          <p:cNvSpPr txBox="1"/>
          <p:nvPr/>
        </p:nvSpPr>
        <p:spPr>
          <a:xfrm>
            <a:off x="11214396" y="76414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ebp+c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DD5945-0BE6-FA46-BA69-7EA301D70AD4}"/>
              </a:ext>
            </a:extLst>
          </p:cNvPr>
          <p:cNvSpPr txBox="1"/>
          <p:nvPr/>
        </p:nvSpPr>
        <p:spPr>
          <a:xfrm>
            <a:off x="11234865" y="122340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%ebp+8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3680E9-FBF2-CD46-8DDA-2920E2F65F49}"/>
              </a:ext>
            </a:extLst>
          </p:cNvPr>
          <p:cNvSpPr/>
          <p:nvPr/>
        </p:nvSpPr>
        <p:spPr>
          <a:xfrm>
            <a:off x="9391162" y="41974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763011-2128-EB4C-8990-02C3D702E984}"/>
              </a:ext>
            </a:extLst>
          </p:cNvPr>
          <p:cNvSpPr/>
          <p:nvPr/>
        </p:nvSpPr>
        <p:spPr>
          <a:xfrm>
            <a:off x="9372910" y="4686427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2CDFEF-11A9-CF4F-86BF-95B11356B434}"/>
              </a:ext>
            </a:extLst>
          </p:cNvPr>
          <p:cNvSpPr/>
          <p:nvPr/>
        </p:nvSpPr>
        <p:spPr>
          <a:xfrm>
            <a:off x="9382012" y="518743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BA6B20C-FFC8-3249-A205-C6E6C5B05B5D}"/>
              </a:ext>
            </a:extLst>
          </p:cNvPr>
          <p:cNvSpPr/>
          <p:nvPr/>
        </p:nvSpPr>
        <p:spPr>
          <a:xfrm>
            <a:off x="9380178" y="4704416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72EAE4-CA29-AC45-88B7-4EBD02184466}"/>
              </a:ext>
            </a:extLst>
          </p:cNvPr>
          <p:cNvSpPr/>
          <p:nvPr/>
        </p:nvSpPr>
        <p:spPr>
          <a:xfrm>
            <a:off x="9380178" y="517028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F24BED-3B8C-6E45-BAFE-3DF1C4B4D33F}"/>
              </a:ext>
            </a:extLst>
          </p:cNvPr>
          <p:cNvCxnSpPr>
            <a:cxnSpLocks/>
          </p:cNvCxnSpPr>
          <p:nvPr/>
        </p:nvCxnSpPr>
        <p:spPr>
          <a:xfrm>
            <a:off x="8589236" y="566329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57FEE1-919C-A945-A071-58E3AF551C18}"/>
              </a:ext>
            </a:extLst>
          </p:cNvPr>
          <p:cNvSpPr txBox="1"/>
          <p:nvPr/>
        </p:nvSpPr>
        <p:spPr>
          <a:xfrm>
            <a:off x="8589236" y="52743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57BE21-B4F2-4F4A-9740-2FD78459E934}"/>
              </a:ext>
            </a:extLst>
          </p:cNvPr>
          <p:cNvSpPr txBox="1"/>
          <p:nvPr/>
        </p:nvSpPr>
        <p:spPr>
          <a:xfrm>
            <a:off x="11276892" y="5200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AD2795F-70EB-CC49-9E87-924F379E54F2}"/>
              </a:ext>
            </a:extLst>
          </p:cNvPr>
          <p:cNvSpPr txBox="1"/>
          <p:nvPr/>
        </p:nvSpPr>
        <p:spPr>
          <a:xfrm>
            <a:off x="11312574" y="474626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%esp+4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9556A0-BF1A-6C47-AE0B-D4F673703813}"/>
              </a:ext>
            </a:extLst>
          </p:cNvPr>
          <p:cNvSpPr/>
          <p:nvPr/>
        </p:nvSpPr>
        <p:spPr>
          <a:xfrm>
            <a:off x="10048439" y="4191416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12D0BA-F17B-9D47-AB35-80238258A92C}"/>
              </a:ext>
            </a:extLst>
          </p:cNvPr>
          <p:cNvSpPr/>
          <p:nvPr/>
        </p:nvSpPr>
        <p:spPr>
          <a:xfrm>
            <a:off x="377057" y="1129731"/>
            <a:ext cx="8204889" cy="367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00" y="242904"/>
            <a:ext cx="10515600" cy="938075"/>
          </a:xfrm>
        </p:spPr>
        <p:txBody>
          <a:bodyPr>
            <a:normAutofit/>
          </a:bodyPr>
          <a:lstStyle/>
          <a:p>
            <a:r>
              <a:rPr lang="en-US" sz="3600"/>
              <a:t>IA32: Call, ret, Function Prologue, Epilogue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978"/>
            <a:ext cx="10515600" cy="5434117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call &lt;target&gt;</a:t>
            </a:r>
          </a:p>
          <a:p>
            <a:pPr lvl="1"/>
            <a:r>
              <a:rPr lang="en-US">
                <a:latin typeface="Courier New" charset="0"/>
                <a:ea typeface="Courier New" charset="0"/>
                <a:cs typeface="Courier New" charset="0"/>
              </a:rPr>
              <a:t>push %EIP; JUMP &lt;target&gt;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ret</a:t>
            </a: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jmp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); sub 4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pop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eip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85FC762-645C-CE42-A365-D79093B798E9}"/>
              </a:ext>
            </a:extLst>
          </p:cNvPr>
          <p:cNvSpPr/>
          <p:nvPr/>
        </p:nvSpPr>
        <p:spPr>
          <a:xfrm>
            <a:off x="251100" y="1933017"/>
            <a:ext cx="18297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Prologue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EF419-561E-CB40-92C3-0B4F0A47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50" y="2290629"/>
            <a:ext cx="3904150" cy="1326341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571EA27-75E0-6947-BF76-D7C9D82F4D0B}"/>
              </a:ext>
            </a:extLst>
          </p:cNvPr>
          <p:cNvSpPr/>
          <p:nvPr/>
        </p:nvSpPr>
        <p:spPr>
          <a:xfrm>
            <a:off x="268550" y="3805018"/>
            <a:ext cx="1829700" cy="4690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Epilogue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0E689-4ADF-FD43-9BAD-CE1CE20B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850" y="4569171"/>
            <a:ext cx="2732950" cy="403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742F38E-8B4C-3D40-A408-245F775AA6F0}"/>
              </a:ext>
            </a:extLst>
          </p:cNvPr>
          <p:cNvSpPr/>
          <p:nvPr/>
        </p:nvSpPr>
        <p:spPr>
          <a:xfrm>
            <a:off x="5041525" y="4469701"/>
            <a:ext cx="2666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esp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r>
              <a:rPr lang="en-US">
                <a:latin typeface="Courier New" charset="0"/>
                <a:cs typeface="Courier New" charset="0"/>
              </a:rPr>
              <a:t>pop %</a:t>
            </a:r>
            <a:r>
              <a:rPr lang="en-US" err="1">
                <a:latin typeface="Courier New" charset="0"/>
                <a:cs typeface="Courier New" charset="0"/>
              </a:rPr>
              <a:t>ebp</a:t>
            </a: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8D403F4-30DF-2046-A049-59F524D9A6EE}"/>
              </a:ext>
            </a:extLst>
          </p:cNvPr>
          <p:cNvSpPr/>
          <p:nvPr/>
        </p:nvSpPr>
        <p:spPr>
          <a:xfrm>
            <a:off x="9445752" y="28392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A128ED-9BD1-6A4C-82D4-E28A0D89C51B}"/>
              </a:ext>
            </a:extLst>
          </p:cNvPr>
          <p:cNvSpPr/>
          <p:nvPr/>
        </p:nvSpPr>
        <p:spPr>
          <a:xfrm>
            <a:off x="9459004" y="78163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CD43E9-6AB0-C54A-A3C6-8EC74C19B884}"/>
              </a:ext>
            </a:extLst>
          </p:cNvPr>
          <p:cNvSpPr/>
          <p:nvPr/>
        </p:nvSpPr>
        <p:spPr>
          <a:xfrm>
            <a:off x="9450921" y="127775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E456A9-E19F-F941-94FD-5678F88D940E}"/>
              </a:ext>
            </a:extLst>
          </p:cNvPr>
          <p:cNvSpPr txBox="1"/>
          <p:nvPr/>
        </p:nvSpPr>
        <p:spPr>
          <a:xfrm>
            <a:off x="11311052" y="1589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C2227D-72BB-504B-AF0F-B34D548CA374}"/>
              </a:ext>
            </a:extLst>
          </p:cNvPr>
          <p:cNvSpPr/>
          <p:nvPr/>
        </p:nvSpPr>
        <p:spPr>
          <a:xfrm>
            <a:off x="9479097" y="1280200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6CF401-B1C6-074D-8F9B-230F7D1C5FB3}"/>
              </a:ext>
            </a:extLst>
          </p:cNvPr>
          <p:cNvSpPr/>
          <p:nvPr/>
        </p:nvSpPr>
        <p:spPr>
          <a:xfrm>
            <a:off x="9476491" y="24290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71A2ECF-6E18-0C46-BC76-9AE0A4FA4C39}"/>
              </a:ext>
            </a:extLst>
          </p:cNvPr>
          <p:cNvSpPr/>
          <p:nvPr/>
        </p:nvSpPr>
        <p:spPr>
          <a:xfrm>
            <a:off x="9461038" y="748009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427B281-0458-DF45-936D-701827B62967}"/>
              </a:ext>
            </a:extLst>
          </p:cNvPr>
          <p:cNvSpPr/>
          <p:nvPr/>
        </p:nvSpPr>
        <p:spPr>
          <a:xfrm>
            <a:off x="9456736" y="180575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56D84E-6AD2-6844-95A3-5FE6A5C29873}"/>
              </a:ext>
            </a:extLst>
          </p:cNvPr>
          <p:cNvSpPr/>
          <p:nvPr/>
        </p:nvSpPr>
        <p:spPr>
          <a:xfrm>
            <a:off x="9438484" y="229471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D04A005-75BF-8944-A5F0-F7B62785B1F2}"/>
              </a:ext>
            </a:extLst>
          </p:cNvPr>
          <p:cNvSpPr/>
          <p:nvPr/>
        </p:nvSpPr>
        <p:spPr>
          <a:xfrm>
            <a:off x="9447586" y="279572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0F4A45A-93F8-F144-8F28-F05A6EA56B91}"/>
              </a:ext>
            </a:extLst>
          </p:cNvPr>
          <p:cNvSpPr/>
          <p:nvPr/>
        </p:nvSpPr>
        <p:spPr>
          <a:xfrm>
            <a:off x="9445752" y="2312699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FA109BE-9563-D249-BA52-82A56843C4BB}"/>
              </a:ext>
            </a:extLst>
          </p:cNvPr>
          <p:cNvSpPr/>
          <p:nvPr/>
        </p:nvSpPr>
        <p:spPr>
          <a:xfrm>
            <a:off x="9445752" y="277856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45D4F35-74E4-1449-B7C9-3BE28A908D47}"/>
              </a:ext>
            </a:extLst>
          </p:cNvPr>
          <p:cNvSpPr/>
          <p:nvPr/>
        </p:nvSpPr>
        <p:spPr>
          <a:xfrm>
            <a:off x="10114013" y="1799699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….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F1BD81-7036-5A48-87D0-07E42EC4E866}"/>
              </a:ext>
            </a:extLst>
          </p:cNvPr>
          <p:cNvSpPr/>
          <p:nvPr/>
        </p:nvSpPr>
        <p:spPr>
          <a:xfrm>
            <a:off x="9481331" y="3305108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IP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89F6A5-6AD9-5C44-B8ED-B7CC4329179A}"/>
              </a:ext>
            </a:extLst>
          </p:cNvPr>
          <p:cNvSpPr/>
          <p:nvPr/>
        </p:nvSpPr>
        <p:spPr>
          <a:xfrm>
            <a:off x="9465878" y="3810214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DFED54-24C0-6846-80FA-0170E8E4203C}"/>
              </a:ext>
            </a:extLst>
          </p:cNvPr>
          <p:cNvSpPr/>
          <p:nvPr/>
        </p:nvSpPr>
        <p:spPr>
          <a:xfrm>
            <a:off x="9456736" y="4830821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395458-3491-1D4E-BB7A-EB921C7EDAFE}"/>
              </a:ext>
            </a:extLst>
          </p:cNvPr>
          <p:cNvSpPr/>
          <p:nvPr/>
        </p:nvSpPr>
        <p:spPr>
          <a:xfrm>
            <a:off x="9459342" y="434994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0EB756D-5ADB-F440-AFB5-A3714FC13BC0}"/>
              </a:ext>
            </a:extLst>
          </p:cNvPr>
          <p:cNvSpPr/>
          <p:nvPr/>
        </p:nvSpPr>
        <p:spPr>
          <a:xfrm>
            <a:off x="9476490" y="534465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5EC3715-CEF1-F140-8BD3-0F3478F173C3}"/>
              </a:ext>
            </a:extLst>
          </p:cNvPr>
          <p:cNvSpPr/>
          <p:nvPr/>
        </p:nvSpPr>
        <p:spPr>
          <a:xfrm>
            <a:off x="9476489" y="586193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DD1E372-53C9-9F4D-B126-2EF44DC20B09}"/>
              </a:ext>
            </a:extLst>
          </p:cNvPr>
          <p:cNvCxnSpPr>
            <a:cxnSpLocks/>
          </p:cNvCxnSpPr>
          <p:nvPr/>
        </p:nvCxnSpPr>
        <p:spPr>
          <a:xfrm>
            <a:off x="8647027" y="4131599"/>
            <a:ext cx="552659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D795B76-8232-E847-A811-CC421D625E9E}"/>
              </a:ext>
            </a:extLst>
          </p:cNvPr>
          <p:cNvSpPr txBox="1"/>
          <p:nvPr/>
        </p:nvSpPr>
        <p:spPr>
          <a:xfrm>
            <a:off x="8354361" y="371337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9164D98-0BDB-2447-BC16-3B5019D0EB5D}"/>
              </a:ext>
            </a:extLst>
          </p:cNvPr>
          <p:cNvCxnSpPr>
            <a:cxnSpLocks/>
          </p:cNvCxnSpPr>
          <p:nvPr/>
        </p:nvCxnSpPr>
        <p:spPr>
          <a:xfrm>
            <a:off x="8522898" y="6152893"/>
            <a:ext cx="725146" cy="619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9AC79D8-F19E-874E-89D3-91962F3E4727}"/>
              </a:ext>
            </a:extLst>
          </p:cNvPr>
          <p:cNvSpPr txBox="1"/>
          <p:nvPr/>
        </p:nvSpPr>
        <p:spPr>
          <a:xfrm>
            <a:off x="8522898" y="576395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E573ECC-5699-0440-8430-893FA4CE577D}"/>
              </a:ext>
            </a:extLst>
          </p:cNvPr>
          <p:cNvSpPr/>
          <p:nvPr/>
        </p:nvSpPr>
        <p:spPr>
          <a:xfrm>
            <a:off x="11370683" y="3873600"/>
            <a:ext cx="331200" cy="248444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Calling Convention: IA32 vs. AMD64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IA32 (32 bit) </a:t>
            </a:r>
            <a:r>
              <a:rPr lang="mr-IN"/>
              <a:t>–</a:t>
            </a:r>
            <a:r>
              <a:rPr lang="en-US"/>
              <a:t> pushes argument on the stack (for </a:t>
            </a:r>
            <a:r>
              <a:rPr lang="en-US" i="1" err="1"/>
              <a:t>callee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0x4*n 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	: </a:t>
            </a:r>
            <a:r>
              <a:rPr lang="en-US"/>
              <a:t>n-</a:t>
            </a:r>
            <a:r>
              <a:rPr lang="en-US" err="1"/>
              <a:t>th</a:t>
            </a:r>
            <a:r>
              <a:rPr lang="en-US"/>
              <a:t> argument</a:t>
            </a:r>
          </a:p>
          <a:p>
            <a:pPr marL="457200" lvl="1" indent="0">
              <a:buNone/>
            </a:pPr>
            <a:r>
              <a:rPr lang="en-US"/>
              <a:t>	       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	: </a:t>
            </a:r>
            <a:r>
              <a:rPr lang="en-US">
                <a:cs typeface="Courier New" panose="02070309020205020404" pitchFamily="49" charset="0"/>
              </a:rPr>
              <a:t>1</a:t>
            </a:r>
            <a:r>
              <a:rPr lang="en-US" baseline="30000">
                <a:cs typeface="Courier New" panose="02070309020205020404" pitchFamily="49" charset="0"/>
              </a:rPr>
              <a:t>st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 err="1">
                <a:cs typeface="Courier New" panose="02070309020205020404" pitchFamily="49" charset="0"/>
              </a:rPr>
              <a:t>arg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/>
              <a:t>accessed by callee via	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0x8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/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	: </a:t>
            </a:r>
            <a:r>
              <a:rPr lang="en-US">
                <a:cs typeface="Courier New" panose="02070309020205020404" pitchFamily="49" charset="0"/>
              </a:rPr>
              <a:t>2</a:t>
            </a:r>
            <a:r>
              <a:rPr lang="en-US" baseline="30000">
                <a:cs typeface="Courier New" panose="02070309020205020404" pitchFamily="49" charset="0"/>
              </a:rPr>
              <a:t>nd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 err="1">
                <a:cs typeface="Courier New" panose="02070309020205020404" pitchFamily="49" charset="0"/>
              </a:rPr>
              <a:t>arg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/>
              <a:t>accessed by callee via 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0xc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457200" lvl="1" indent="0">
              <a:buNone/>
            </a:pPr>
            <a:r>
              <a:rPr lang="en-US"/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	: </a:t>
            </a:r>
            <a:r>
              <a:rPr lang="en-US">
                <a:cs typeface="Courier New" panose="02070309020205020404" pitchFamily="49" charset="0"/>
              </a:rPr>
              <a:t>3</a:t>
            </a:r>
            <a:r>
              <a:rPr lang="en-US" baseline="30000">
                <a:cs typeface="Courier New" panose="02070309020205020404" pitchFamily="49" charset="0"/>
              </a:rPr>
              <a:t>rd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 err="1">
                <a:cs typeface="Courier New" panose="02070309020205020404" pitchFamily="49" charset="0"/>
              </a:rPr>
              <a:t>arg</a:t>
            </a:r>
            <a:r>
              <a:rPr lang="en-US">
                <a:cs typeface="Courier New" panose="02070309020205020404" pitchFamily="49" charset="0"/>
              </a:rPr>
              <a:t> </a:t>
            </a:r>
            <a:r>
              <a:rPr lang="en-US"/>
              <a:t>accessed by callee via 	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0x10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</a:rPr>
              <a:t>Focus on +8 for the index for 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>
                <a:solidFill>
                  <a:srgbClr val="FF0000"/>
                </a:solidFill>
              </a:rPr>
              <a:t>at the callee…</a:t>
            </a:r>
          </a:p>
          <a:p>
            <a:pPr lvl="1"/>
            <a:endParaRPr lang="en-US"/>
          </a:p>
          <a:p>
            <a:r>
              <a:rPr lang="en-US"/>
              <a:t>amd64 (64 bit) </a:t>
            </a:r>
            <a:r>
              <a:rPr lang="mr-IN"/>
              <a:t>–</a:t>
            </a:r>
            <a:r>
              <a:rPr lang="en-US"/>
              <a:t> use </a:t>
            </a:r>
            <a:r>
              <a:rPr lang="en-US" i="1"/>
              <a:t>registers</a:t>
            </a:r>
            <a:r>
              <a:rPr lang="en-US"/>
              <a:t> to pass argument to </a:t>
            </a:r>
            <a:r>
              <a:rPr lang="en-US" i="1" err="1"/>
              <a:t>callee</a:t>
            </a:r>
            <a:endParaRPr lang="en-US" i="1"/>
          </a:p>
          <a:p>
            <a:pPr lvl="1"/>
            <a:r>
              <a:rPr lang="en-US"/>
              <a:t>Register order (1</a:t>
            </a:r>
            <a:r>
              <a:rPr lang="en-US" baseline="30000"/>
              <a:t>st</a:t>
            </a:r>
            <a:r>
              <a:rPr lang="en-US"/>
              <a:t>, 2</a:t>
            </a:r>
            <a:r>
              <a:rPr lang="en-US" baseline="30000"/>
              <a:t>nd</a:t>
            </a:r>
            <a:r>
              <a:rPr lang="en-US"/>
              <a:t>, 3</a:t>
            </a:r>
            <a:r>
              <a:rPr lang="en-US" baseline="30000"/>
              <a:t>rd</a:t>
            </a:r>
            <a:r>
              <a:rPr lang="en-US"/>
              <a:t>, 4</a:t>
            </a:r>
            <a:r>
              <a:rPr lang="en-US" baseline="30000"/>
              <a:t>th</a:t>
            </a:r>
            <a:r>
              <a:rPr lang="en-US"/>
              <a:t>, 5</a:t>
            </a:r>
            <a:r>
              <a:rPr lang="en-US" baseline="30000"/>
              <a:t>th</a:t>
            </a:r>
            <a:r>
              <a:rPr lang="en-US"/>
              <a:t>, 6</a:t>
            </a:r>
            <a:r>
              <a:rPr lang="en-US" baseline="30000"/>
              <a:t>th</a:t>
            </a:r>
            <a:r>
              <a:rPr lang="en-US"/>
              <a:t>, etc.)</a:t>
            </a:r>
          </a:p>
          <a:p>
            <a:pPr lvl="2"/>
            <a:r>
              <a:rPr lang="en-US"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rcx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%r8, %r9</a:t>
            </a:r>
            <a:r>
              <a:rPr lang="en-US"/>
              <a:t>, </a:t>
            </a:r>
            <a:r>
              <a:rPr lang="mr-IN"/>
              <a:t>…</a:t>
            </a:r>
            <a:r>
              <a:rPr lang="en-US"/>
              <a:t> </a:t>
            </a:r>
            <a:br>
              <a:rPr lang="en-US"/>
            </a:br>
            <a:r>
              <a:rPr lang="en-US"/>
              <a:t>(use stack for more arguments)</a:t>
            </a:r>
          </a:p>
          <a:p>
            <a:pPr lvl="1"/>
            <a:r>
              <a:rPr lang="en-US" i="1" err="1"/>
              <a:t>Callee</a:t>
            </a:r>
            <a:r>
              <a:rPr lang="en-US"/>
              <a:t> also uses these registers to get arguments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1127-4897-2D4D-B8D9-81478B58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3"/>
            <a:ext cx="10515600" cy="1325563"/>
          </a:xfrm>
        </p:spPr>
        <p:txBody>
          <a:bodyPr/>
          <a:lstStyle/>
          <a:p>
            <a:r>
              <a:rPr lang="en-US" err="1"/>
              <a:t>printf</a:t>
            </a:r>
            <a:r>
              <a:rPr lang="en-US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3379-EAE7-A946-A688-91A1C01FB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6069496" cy="4351338"/>
          </a:xfrm>
        </p:spPr>
        <p:txBody>
          <a:bodyPr>
            <a:normAutofit/>
          </a:bodyPr>
          <a:lstStyle/>
          <a:p>
            <a:r>
              <a:rPr lang="en-US" sz="2400" err="1"/>
              <a:t>printf</a:t>
            </a:r>
            <a:r>
              <a:rPr lang="en-US" sz="2400"/>
              <a:t>() in x86</a:t>
            </a:r>
          </a:p>
          <a:p>
            <a:pPr marL="457200" lvl="1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lea    0x8048727,%eax</a:t>
            </a: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701638-244F-8443-8AE9-3CAAA597F98C}"/>
              </a:ext>
            </a:extLst>
          </p:cNvPr>
          <p:cNvSpPr txBox="1">
            <a:spLocks/>
          </p:cNvSpPr>
          <p:nvPr/>
        </p:nvSpPr>
        <p:spPr>
          <a:xfrm>
            <a:off x="5539409" y="1690688"/>
            <a:ext cx="66525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/>
              <a:t>printf</a:t>
            </a:r>
            <a:r>
              <a:rPr lang="en-US"/>
              <a:t>() in amd64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movabs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$0x400905,%rdi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-0x10(%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0x400500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20C26-2DF3-D948-A99D-DA0EBA004FD5}"/>
              </a:ext>
            </a:extLst>
          </p:cNvPr>
          <p:cNvSpPr txBox="1"/>
          <p:nvPr/>
        </p:nvSpPr>
        <p:spPr>
          <a:xfrm>
            <a:off x="4202646" y="2060020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E6AAE3-8043-AE46-BEC8-63262452908E}"/>
              </a:ext>
            </a:extLst>
          </p:cNvPr>
          <p:cNvSpPr txBox="1"/>
          <p:nvPr/>
        </p:nvSpPr>
        <p:spPr>
          <a:xfrm>
            <a:off x="4209272" y="251722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4ECE3-2D12-E542-BD18-F24EB98279F0}"/>
              </a:ext>
            </a:extLst>
          </p:cNvPr>
          <p:cNvSpPr txBox="1"/>
          <p:nvPr/>
        </p:nvSpPr>
        <p:spPr>
          <a:xfrm>
            <a:off x="4221107" y="2894222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C827EB-2FA0-744D-B94A-308A1F676FD2}"/>
              </a:ext>
            </a:extLst>
          </p:cNvPr>
          <p:cNvSpPr txBox="1"/>
          <p:nvPr/>
        </p:nvSpPr>
        <p:spPr>
          <a:xfrm>
            <a:off x="10535384" y="2133780"/>
            <a:ext cx="47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1st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66D24-8190-5F4B-B1A0-CECAFCB4D637}"/>
              </a:ext>
            </a:extLst>
          </p:cNvPr>
          <p:cNvSpPr txBox="1"/>
          <p:nvPr/>
        </p:nvSpPr>
        <p:spPr>
          <a:xfrm>
            <a:off x="10542010" y="259098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2nd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15BEE-8490-6C42-A0AD-B5071060BA8F}"/>
              </a:ext>
            </a:extLst>
          </p:cNvPr>
          <p:cNvSpPr txBox="1"/>
          <p:nvPr/>
        </p:nvSpPr>
        <p:spPr>
          <a:xfrm>
            <a:off x="10553845" y="2967982"/>
            <a:ext cx="50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3rd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3672E7-2002-2940-844D-FB146F40E964}"/>
              </a:ext>
            </a:extLst>
          </p:cNvPr>
          <p:cNvSpPr txBox="1"/>
          <p:nvPr/>
        </p:nvSpPr>
        <p:spPr>
          <a:xfrm>
            <a:off x="229878" y="5482375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(0x8048727, ebp_8, </a:t>
            </a:r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ebp_c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D224C-E2B3-2E45-8BE9-939C69B5EB81}"/>
              </a:ext>
            </a:extLst>
          </p:cNvPr>
          <p:cNvSpPr txBox="1"/>
          <p:nvPr/>
        </p:nvSpPr>
        <p:spPr>
          <a:xfrm>
            <a:off x="5952000" y="5482375"/>
            <a:ext cx="495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(0x400905, rbp_8, rbp_10)</a:t>
            </a:r>
          </a:p>
        </p:txBody>
      </p:sp>
    </p:spTree>
    <p:extLst>
      <p:ext uri="{BB962C8B-B14F-4D97-AF65-F5344CB8AC3E}">
        <p14:creationId xmlns:p14="http://schemas.microsoft.com/office/powerpoint/2010/main" val="32047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AMD64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Stores local variables (negative access over </a:t>
            </a:r>
            <a:r>
              <a:rPr lang="en-US" err="1"/>
              <a:t>rbp</a:t>
            </a:r>
            <a:r>
              <a:rPr lang="en-US"/>
              <a:t>)</a:t>
            </a: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mov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-0x8(%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lea -0x24(%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rbp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),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endParaRPr lang="en-US"/>
          </a:p>
          <a:p>
            <a:r>
              <a:rPr lang="en-US"/>
              <a:t>Function arguments from registers (not stack)</a:t>
            </a: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mov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mov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/>
              <a:t>Function arguments to callee</a:t>
            </a: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mov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rax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rdi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mov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$0x4,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rsi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mov</a:t>
            </a:r>
            <a:r>
              <a:rPr lang="en-US">
                <a:latin typeface="Courier New" charset="0"/>
                <a:ea typeface="Courier New" charset="0"/>
                <a:cs typeface="Courier New" charset="0"/>
              </a:rPr>
              <a:t> $0x40006, %</a:t>
            </a:r>
            <a:r>
              <a:rPr lang="en-US" err="1">
                <a:latin typeface="Courier New" charset="0"/>
                <a:ea typeface="Courier New" charset="0"/>
                <a:cs typeface="Courier New" charset="0"/>
              </a:rPr>
              <a:t>rdx</a:t>
            </a:r>
            <a:endParaRPr lang="en-US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1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9D29-CE27-5D4F-987D-60134E69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Unit2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0F395-C7DC-7344-A17C-E573E8B05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Focus on function and stack operation</a:t>
            </a:r>
          </a:p>
          <a:p>
            <a:pPr lvl="1"/>
            <a:r>
              <a:rPr lang="en-US"/>
              <a:t>Calling conventions</a:t>
            </a:r>
          </a:p>
          <a:p>
            <a:endParaRPr lang="en-US"/>
          </a:p>
          <a:p>
            <a:r>
              <a:rPr lang="en-US"/>
              <a:t>Intel architectures</a:t>
            </a:r>
          </a:p>
          <a:p>
            <a:pPr lvl="1"/>
            <a:r>
              <a:rPr lang="en-US"/>
              <a:t>32-bit vs. 64-bit</a:t>
            </a:r>
          </a:p>
          <a:p>
            <a:pPr lvl="1"/>
            <a:r>
              <a:rPr lang="en-US"/>
              <a:t>Differences?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F89247-5A72-C545-8EAE-F665EFC3EC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2192908"/>
              </p:ext>
            </p:extLst>
          </p:nvPr>
        </p:nvGraphicFramePr>
        <p:xfrm>
          <a:off x="6970643" y="1267460"/>
          <a:ext cx="4506629" cy="4993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8289">
                  <a:extLst>
                    <a:ext uri="{9D8B030D-6E8A-4147-A177-3AD203B41FA5}">
                      <a16:colId xmlns:a16="http://schemas.microsoft.com/office/drawing/2014/main" val="4018565824"/>
                    </a:ext>
                  </a:extLst>
                </a:gridCol>
                <a:gridCol w="2448340">
                  <a:extLst>
                    <a:ext uri="{9D8B030D-6E8A-4147-A177-3AD203B41FA5}">
                      <a16:colId xmlns:a16="http://schemas.microsoft.com/office/drawing/2014/main" val="301713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0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bof0 (32-bit, 10pt)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Overwrite locals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42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bof1 (64-bit, 10pt)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8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bof3 (32-bit, 10pt)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Overwrite locals &amp; return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bof3 (64-bit, 10pt)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8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bof4 (32-bit, 15pt)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global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16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bof5 (32-bit, 15pt)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Frame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bof6 (64-bit, 15pt)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0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bof7 (32-bit, 20pt)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More frame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8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bof8 (64-bit, 20pt)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6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bof9 (32-bit, 30pt)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weird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4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bof10 (64-bit, 15pt)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0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bof11 (64-bit, 30pt)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(bonus) </a:t>
                      </a:r>
                      <a:r>
                        <a:rPr lang="en-US" err="1"/>
                        <a:t>ncurse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25745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F993-46EB-554F-9FFE-AF06A79C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7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AD01BA-DC86-BF4B-B9F3-D632B0D25A98}"/>
              </a:ext>
            </a:extLst>
          </p:cNvPr>
          <p:cNvCxnSpPr/>
          <p:nvPr/>
        </p:nvCxnSpPr>
        <p:spPr>
          <a:xfrm>
            <a:off x="8192686" y="98711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CC0351-DA58-8B4E-8DEF-618259853703}"/>
              </a:ext>
            </a:extLst>
          </p:cNvPr>
          <p:cNvSpPr txBox="1"/>
          <p:nvPr/>
        </p:nvSpPr>
        <p:spPr>
          <a:xfrm>
            <a:off x="7483838" y="79112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</p:spTree>
    <p:extLst>
      <p:ext uri="{BB962C8B-B14F-4D97-AF65-F5344CB8AC3E}">
        <p14:creationId xmlns:p14="http://schemas.microsoft.com/office/powerpoint/2010/main" val="866876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AD01BA-DC86-BF4B-B9F3-D632B0D25A98}"/>
              </a:ext>
            </a:extLst>
          </p:cNvPr>
          <p:cNvCxnSpPr/>
          <p:nvPr/>
        </p:nvCxnSpPr>
        <p:spPr>
          <a:xfrm>
            <a:off x="8192686" y="98711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CC0351-DA58-8B4E-8DEF-618259853703}"/>
              </a:ext>
            </a:extLst>
          </p:cNvPr>
          <p:cNvSpPr txBox="1"/>
          <p:nvPr/>
        </p:nvSpPr>
        <p:spPr>
          <a:xfrm>
            <a:off x="7483838" y="79112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</p:spTree>
    <p:extLst>
      <p:ext uri="{BB962C8B-B14F-4D97-AF65-F5344CB8AC3E}">
        <p14:creationId xmlns:p14="http://schemas.microsoft.com/office/powerpoint/2010/main" val="3454700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9010C6-93F6-A447-814D-C1A9CCFE3B92}"/>
              </a:ext>
            </a:extLst>
          </p:cNvPr>
          <p:cNvCxnSpPr/>
          <p:nvPr/>
        </p:nvCxnSpPr>
        <p:spPr>
          <a:xfrm>
            <a:off x="8220913" y="148322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571B0C-CBE3-BB4E-94A3-37F4F970F8B2}"/>
              </a:ext>
            </a:extLst>
          </p:cNvPr>
          <p:cNvSpPr txBox="1"/>
          <p:nvPr/>
        </p:nvSpPr>
        <p:spPr>
          <a:xfrm>
            <a:off x="7512065" y="128723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620C6-3B35-854F-BC85-602C4BBCF568}"/>
              </a:ext>
            </a:extLst>
          </p:cNvPr>
          <p:cNvSpPr txBox="1"/>
          <p:nvPr/>
        </p:nvSpPr>
        <p:spPr>
          <a:xfrm>
            <a:off x="838200" y="5420140"/>
            <a:ext cx="7320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Call: push the address to return to the stack, then jump!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CAF1F1-C0AD-8243-ACD5-BF71935FD8EC}"/>
              </a:ext>
            </a:extLst>
          </p:cNvPr>
          <p:cNvCxnSpPr>
            <a:cxnSpLocks/>
          </p:cNvCxnSpPr>
          <p:nvPr/>
        </p:nvCxnSpPr>
        <p:spPr>
          <a:xfrm flipV="1">
            <a:off x="3558209" y="1287233"/>
            <a:ext cx="5933661" cy="158517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9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9010C6-93F6-A447-814D-C1A9CCFE3B92}"/>
              </a:ext>
            </a:extLst>
          </p:cNvPr>
          <p:cNvCxnSpPr/>
          <p:nvPr/>
        </p:nvCxnSpPr>
        <p:spPr>
          <a:xfrm>
            <a:off x="8220913" y="148322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571B0C-CBE3-BB4E-94A3-37F4F970F8B2}"/>
              </a:ext>
            </a:extLst>
          </p:cNvPr>
          <p:cNvSpPr txBox="1"/>
          <p:nvPr/>
        </p:nvSpPr>
        <p:spPr>
          <a:xfrm>
            <a:off x="7512065" y="128723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</p:spTree>
    <p:extLst>
      <p:ext uri="{BB962C8B-B14F-4D97-AF65-F5344CB8AC3E}">
        <p14:creationId xmlns:p14="http://schemas.microsoft.com/office/powerpoint/2010/main" val="3605150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C93FB7-4069-DC45-AA6A-3A154500F3D1}"/>
              </a:ext>
            </a:extLst>
          </p:cNvPr>
          <p:cNvCxnSpPr>
            <a:cxnSpLocks/>
          </p:cNvCxnSpPr>
          <p:nvPr/>
        </p:nvCxnSpPr>
        <p:spPr>
          <a:xfrm>
            <a:off x="6290999" y="338447"/>
            <a:ext cx="3489105" cy="135224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5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32054-74F3-474B-B9A0-489B6A5EABF2}"/>
              </a:ext>
            </a:extLst>
          </p:cNvPr>
          <p:cNvCxnSpPr/>
          <p:nvPr/>
        </p:nvCxnSpPr>
        <p:spPr>
          <a:xfrm>
            <a:off x="6290999" y="18604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44E298-D2FF-874B-B4F7-43C53E8C3A06}"/>
              </a:ext>
            </a:extLst>
          </p:cNvPr>
          <p:cNvSpPr txBox="1"/>
          <p:nvPr/>
        </p:nvSpPr>
        <p:spPr>
          <a:xfrm>
            <a:off x="5582151" y="-99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8D62-0466-5E40-95E8-0CA1AD391DEA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2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82757" y="15734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693951-BA9E-4A4D-BE11-A8DF73C7C71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E0F5C08-89B6-AC49-818F-6E3E7A3DF4DB}"/>
              </a:ext>
            </a:extLst>
          </p:cNvPr>
          <p:cNvCxnSpPr>
            <a:cxnSpLocks/>
            <a:stCxn id="18" idx="3"/>
            <a:endCxn id="21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08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7A7711C-1305-3444-B660-A5792DBB3A76}"/>
              </a:ext>
            </a:extLst>
          </p:cNvPr>
          <p:cNvSpPr txBox="1"/>
          <p:nvPr/>
        </p:nvSpPr>
        <p:spPr>
          <a:xfrm>
            <a:off x="7514817" y="178231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82757" y="15734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58D32-3DB8-7B45-88C4-9D08E01A137D}"/>
              </a:ext>
            </a:extLst>
          </p:cNvPr>
          <p:cNvSpPr txBox="1"/>
          <p:nvPr/>
        </p:nvSpPr>
        <p:spPr>
          <a:xfrm>
            <a:off x="8223665" y="52490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Previous Base Pointer…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6335111-2D9F-B84F-A8E4-DEEA766E25F1}"/>
              </a:ext>
            </a:extLst>
          </p:cNvPr>
          <p:cNvCxnSpPr>
            <a:cxnSpLocks/>
            <a:stCxn id="6" idx="3"/>
          </p:cNvCxnSpPr>
          <p:nvPr/>
        </p:nvCxnSpPr>
        <p:spPr>
          <a:xfrm flipH="1" flipV="1">
            <a:off x="10479052" y="158356"/>
            <a:ext cx="873174" cy="1577824"/>
          </a:xfrm>
          <a:prstGeom prst="curvedConnector4">
            <a:avLst>
              <a:gd name="adj1" fmla="val -26180"/>
              <a:gd name="adj2" fmla="val 106231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83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</p:spTree>
    <p:extLst>
      <p:ext uri="{BB962C8B-B14F-4D97-AF65-F5344CB8AC3E}">
        <p14:creationId xmlns:p14="http://schemas.microsoft.com/office/powerpoint/2010/main" val="3780351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</p:spTree>
    <p:extLst>
      <p:ext uri="{BB962C8B-B14F-4D97-AF65-F5344CB8AC3E}">
        <p14:creationId xmlns:p14="http://schemas.microsoft.com/office/powerpoint/2010/main" val="162810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C85E-FA1E-364C-9018-773620CE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2: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1C973-84E8-9D40-BE6A-8712233A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Understand how stack works in Linux x86/amd64 ABIs</a:t>
            </a:r>
          </a:p>
          <a:p>
            <a:pPr lvl="1"/>
            <a:r>
              <a:rPr lang="en-US"/>
              <a:t>ABI (Application Binary Interface)</a:t>
            </a:r>
          </a:p>
          <a:p>
            <a:endParaRPr lang="en-US"/>
          </a:p>
          <a:p>
            <a:r>
              <a:rPr lang="en-US"/>
              <a:t>Understand why buffer/stack overflow</a:t>
            </a:r>
          </a:p>
          <a:p>
            <a:endParaRPr lang="en-US"/>
          </a:p>
          <a:p>
            <a:r>
              <a:rPr lang="en-US"/>
              <a:t>Identify a buffer overflow vulnerability in the program</a:t>
            </a:r>
          </a:p>
          <a:p>
            <a:endParaRPr lang="en-US"/>
          </a:p>
          <a:p>
            <a:r>
              <a:rPr lang="en-US"/>
              <a:t>Exploit a buffer overflow vulnerability to hijack the control of the program</a:t>
            </a:r>
          </a:p>
        </p:txBody>
      </p:sp>
    </p:spTree>
    <p:extLst>
      <p:ext uri="{BB962C8B-B14F-4D97-AF65-F5344CB8AC3E}">
        <p14:creationId xmlns:p14="http://schemas.microsoft.com/office/powerpoint/2010/main" val="3944923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bof-level0, main() calls </a:t>
            </a:r>
            <a:r>
              <a:rPr lang="en-US" err="1"/>
              <a:t>receive_input</a:t>
            </a:r>
            <a:r>
              <a:rPr lang="en-US"/>
              <a:t>()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0x8048570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0x0804866b &lt;+11&gt;: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/>
              <a:t>Head of </a:t>
            </a:r>
            <a:r>
              <a:rPr lang="en-US" err="1"/>
              <a:t>receive_input</a:t>
            </a:r>
            <a:endParaRPr lang="en-US"/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0x08048570 &lt;+0&gt;: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0x08048571 &lt;+1&gt;:	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0x08048573 &lt;+3&gt;:	push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0x08048574 &lt;+4&gt;:	sub    $0x54,%esp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10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2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F37376-6A5D-9247-8C70-10D9F9FFC528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</p:spTree>
    <p:extLst>
      <p:ext uri="{BB962C8B-B14F-4D97-AF65-F5344CB8AC3E}">
        <p14:creationId xmlns:p14="http://schemas.microsoft.com/office/powerpoint/2010/main" val="8697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218F46-2921-284B-BE0D-140370FDE524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2DE0D5-5915-934C-B71E-2DD61F64506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</p:spTree>
    <p:extLst>
      <p:ext uri="{BB962C8B-B14F-4D97-AF65-F5344CB8AC3E}">
        <p14:creationId xmlns:p14="http://schemas.microsoft.com/office/powerpoint/2010/main" val="4174984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8C051-E1C2-6E43-B104-69E528227A43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8074B9-742B-9843-B08B-496BA620FB90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F1D883-B8A8-A543-A6CC-889FD9BF6727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</p:spTree>
    <p:extLst>
      <p:ext uri="{BB962C8B-B14F-4D97-AF65-F5344CB8AC3E}">
        <p14:creationId xmlns:p14="http://schemas.microsoft.com/office/powerpoint/2010/main" val="1960567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4DD1F7-3C66-854B-88EC-93D30696A49C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892AE2-9829-314F-BD7C-630AED39B972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1A48A0-1907-B146-BE0A-B6976FCBE486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2393AC-E2AB-2941-9949-77B85932E730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</p:spTree>
    <p:extLst>
      <p:ext uri="{BB962C8B-B14F-4D97-AF65-F5344CB8AC3E}">
        <p14:creationId xmlns:p14="http://schemas.microsoft.com/office/powerpoint/2010/main" val="24449058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Call </a:t>
            </a:r>
            <a:r>
              <a:rPr lang="en-US" err="1"/>
              <a:t>printf</a:t>
            </a:r>
            <a:r>
              <a:rPr lang="en-US"/>
              <a:t>?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$0x41414141,-0x8(%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$0x42424242,-0xc(%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ecx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-0xc(%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%ecx,0x4(%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   %edx,0x8(%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call   0x8048370 &lt;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printf@plt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</p:spTree>
    <p:extLst>
      <p:ext uri="{BB962C8B-B14F-4D97-AF65-F5344CB8AC3E}">
        <p14:creationId xmlns:p14="http://schemas.microsoft.com/office/powerpoint/2010/main" val="2344090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</p:spTree>
    <p:extLst>
      <p:ext uri="{BB962C8B-B14F-4D97-AF65-F5344CB8AC3E}">
        <p14:creationId xmlns:p14="http://schemas.microsoft.com/office/powerpoint/2010/main" val="1429732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C68023-521E-544E-9F27-215F1EB23E93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F06F04-B81A-A940-9A9E-1ED361BDB85E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</p:spTree>
    <p:extLst>
      <p:ext uri="{BB962C8B-B14F-4D97-AF65-F5344CB8AC3E}">
        <p14:creationId xmlns:p14="http://schemas.microsoft.com/office/powerpoint/2010/main" val="17124216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CCD186-C6B8-CE47-86D7-E471CC42B2E6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D2AC-16D7-D653-5AD1-2D8CBDC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CD845-83CE-7C1C-D741-E7FD7239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62258-F6FB-13A8-4C51-E0832C43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6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DCCD186-C6B8-CE47-86D7-E471CC42B2E6}"/>
              </a:ext>
            </a:extLst>
          </p:cNvPr>
          <p:cNvCxnSpPr/>
          <p:nvPr/>
        </p:nvCxnSpPr>
        <p:spPr>
          <a:xfrm>
            <a:off x="8231589" y="251387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2741" y="231787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5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6802786" y="18256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1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1F7707-29E0-FB4A-991B-FC461E8654EF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6802786" y="182562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02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50122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8660" y="12927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286366" y="178802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560492" y="141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ret: 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eip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change instruction 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23665" y="150122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8660" y="129275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286366" y="178802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560492" y="141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8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F5486-6E20-B547-A4CA-54AF8A39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217528" y="1031887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607369" y="4518390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607368" y="400798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522523" y="82341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286366" y="178802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560492" y="141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64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E68F-56F2-D440-91A0-5F2DC7A4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03"/>
            <a:ext cx="10515600" cy="1041699"/>
          </a:xfrm>
        </p:spPr>
        <p:txBody>
          <a:bodyPr/>
          <a:lstStyle/>
          <a:p>
            <a:r>
              <a:rPr lang="en-US"/>
              <a:t>Example – Function Return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2F276B-F5BB-F34D-9C30-D15ECC4AE2BE}"/>
              </a:ext>
            </a:extLst>
          </p:cNvPr>
          <p:cNvSpPr/>
          <p:nvPr/>
        </p:nvSpPr>
        <p:spPr>
          <a:xfrm>
            <a:off x="9937177" y="179364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48EDF6-79B5-2344-A56A-DB08F36C4BF1}"/>
              </a:ext>
            </a:extLst>
          </p:cNvPr>
          <p:cNvSpPr/>
          <p:nvPr/>
        </p:nvSpPr>
        <p:spPr>
          <a:xfrm>
            <a:off x="9918925" y="228260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227CF9-2294-434E-8D23-1FEB79F80B45}"/>
              </a:ext>
            </a:extLst>
          </p:cNvPr>
          <p:cNvSpPr/>
          <p:nvPr/>
        </p:nvSpPr>
        <p:spPr>
          <a:xfrm>
            <a:off x="9928027" y="27836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88E62-0060-0948-B3D2-1902AC5F9E99}"/>
              </a:ext>
            </a:extLst>
          </p:cNvPr>
          <p:cNvSpPr/>
          <p:nvPr/>
        </p:nvSpPr>
        <p:spPr>
          <a:xfrm>
            <a:off x="9915673" y="228618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1BEEC7-4CC9-914C-8DB9-E124199C63E7}"/>
              </a:ext>
            </a:extLst>
          </p:cNvPr>
          <p:cNvSpPr/>
          <p:nvPr/>
        </p:nvSpPr>
        <p:spPr>
          <a:xfrm>
            <a:off x="9920301" y="2777681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2D3836-B4B2-5340-8AF3-DABCA6E73699}"/>
              </a:ext>
            </a:extLst>
          </p:cNvPr>
          <p:cNvCxnSpPr/>
          <p:nvPr/>
        </p:nvCxnSpPr>
        <p:spPr>
          <a:xfrm>
            <a:off x="8557978" y="2327375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8472F2-0D77-514F-A3B3-BCB1ABAAB102}"/>
              </a:ext>
            </a:extLst>
          </p:cNvPr>
          <p:cNvSpPr txBox="1"/>
          <p:nvPr/>
        </p:nvSpPr>
        <p:spPr>
          <a:xfrm>
            <a:off x="7973702" y="1308740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00540399-E821-E64E-9049-2ADD02BA22EE}"/>
              </a:ext>
            </a:extLst>
          </p:cNvPr>
          <p:cNvCxnSpPr>
            <a:cxnSpLocks/>
            <a:endCxn id="14" idx="3"/>
          </p:cNvCxnSpPr>
          <p:nvPr/>
        </p:nvCxnSpPr>
        <p:spPr>
          <a:xfrm flipH="1" flipV="1">
            <a:off x="10610642" y="1493406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1D4A97E-E226-9647-9C7E-67E9BB65127A}"/>
              </a:ext>
            </a:extLst>
          </p:cNvPr>
          <p:cNvSpPr/>
          <p:nvPr/>
        </p:nvSpPr>
        <p:spPr>
          <a:xfrm>
            <a:off x="9937083" y="3281963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C3C3B-93AE-454C-9258-3812131DAC5D}"/>
              </a:ext>
            </a:extLst>
          </p:cNvPr>
          <p:cNvSpPr/>
          <p:nvPr/>
        </p:nvSpPr>
        <p:spPr>
          <a:xfrm>
            <a:off x="9937082" y="377807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973402-5FBA-E64C-8429-9D1DB353A33E}"/>
              </a:ext>
            </a:extLst>
          </p:cNvPr>
          <p:cNvSpPr/>
          <p:nvPr/>
        </p:nvSpPr>
        <p:spPr>
          <a:xfrm>
            <a:off x="9937082" y="4286200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0AEF6E-68A1-6348-A60D-D6EE526CD060}"/>
              </a:ext>
            </a:extLst>
          </p:cNvPr>
          <p:cNvSpPr/>
          <p:nvPr/>
        </p:nvSpPr>
        <p:spPr>
          <a:xfrm>
            <a:off x="9937081" y="47953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9AFE-F3CE-F347-B4B9-23E08F5F0802}"/>
              </a:ext>
            </a:extLst>
          </p:cNvPr>
          <p:cNvSpPr/>
          <p:nvPr/>
        </p:nvSpPr>
        <p:spPr>
          <a:xfrm>
            <a:off x="9937081" y="530193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3EB4ED-F197-BB4B-ADB6-4688E0E7B244}"/>
              </a:ext>
            </a:extLst>
          </p:cNvPr>
          <p:cNvSpPr/>
          <p:nvPr/>
        </p:nvSpPr>
        <p:spPr>
          <a:xfrm>
            <a:off x="9937081" y="580186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2317B6-7806-924F-B3C0-63E59ECF748F}"/>
              </a:ext>
            </a:extLst>
          </p:cNvPr>
          <p:cNvSpPr/>
          <p:nvPr/>
        </p:nvSpPr>
        <p:spPr>
          <a:xfrm>
            <a:off x="9937080" y="629797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DD2867-7AD9-874B-BD3D-78E5EFE2BFCD}"/>
              </a:ext>
            </a:extLst>
          </p:cNvPr>
          <p:cNvSpPr/>
          <p:nvPr/>
        </p:nvSpPr>
        <p:spPr>
          <a:xfrm>
            <a:off x="9941439" y="37917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F3B077-390C-0A48-97F0-D8167FEF515B}"/>
              </a:ext>
            </a:extLst>
          </p:cNvPr>
          <p:cNvSpPr/>
          <p:nvPr/>
        </p:nvSpPr>
        <p:spPr>
          <a:xfrm>
            <a:off x="9935520" y="4290114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D0571-39A2-FB41-A51B-E890A14B60D0}"/>
              </a:ext>
            </a:extLst>
          </p:cNvPr>
          <p:cNvSpPr/>
          <p:nvPr/>
        </p:nvSpPr>
        <p:spPr>
          <a:xfrm>
            <a:off x="9942450" y="629782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F739FD-9974-8245-A1FD-E5193291D78F}"/>
              </a:ext>
            </a:extLst>
          </p:cNvPr>
          <p:cNvSpPr/>
          <p:nvPr/>
        </p:nvSpPr>
        <p:spPr>
          <a:xfrm>
            <a:off x="9947819" y="5813878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ARG2: 42424242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2A67BF-82A9-B84E-B9A2-E4EE04458A5B}"/>
              </a:ext>
            </a:extLst>
          </p:cNvPr>
          <p:cNvSpPr/>
          <p:nvPr/>
        </p:nvSpPr>
        <p:spPr>
          <a:xfrm>
            <a:off x="9947818" y="530347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ARG3: string..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69D50-9CEE-7049-BAEE-41BAD8917DEC}"/>
              </a:ext>
            </a:extLst>
          </p:cNvPr>
          <p:cNvSpPr txBox="1"/>
          <p:nvPr/>
        </p:nvSpPr>
        <p:spPr>
          <a:xfrm>
            <a:off x="7862973" y="2118903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F656D8-2E34-CB45-A862-200FEA90BC43}"/>
              </a:ext>
            </a:extLst>
          </p:cNvPr>
          <p:cNvCxnSpPr/>
          <p:nvPr/>
        </p:nvCxnSpPr>
        <p:spPr>
          <a:xfrm>
            <a:off x="6626816" y="1474290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748C3AE-F64C-BE41-A51E-B2ED3C445587}"/>
              </a:ext>
            </a:extLst>
          </p:cNvPr>
          <p:cNvSpPr txBox="1"/>
          <p:nvPr/>
        </p:nvSpPr>
        <p:spPr>
          <a:xfrm>
            <a:off x="5900942" y="1309596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E47A00-C5ED-1244-A4CD-CC7FF63CDF27}"/>
              </a:ext>
            </a:extLst>
          </p:cNvPr>
          <p:cNvSpPr/>
          <p:nvPr/>
        </p:nvSpPr>
        <p:spPr>
          <a:xfrm>
            <a:off x="4014576" y="1793649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F1A519-2C04-8544-A7C8-C7D89B30B568}"/>
              </a:ext>
            </a:extLst>
          </p:cNvPr>
          <p:cNvSpPr/>
          <p:nvPr/>
        </p:nvSpPr>
        <p:spPr>
          <a:xfrm>
            <a:off x="3996324" y="228260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C42193-EBB6-354B-B0F5-383C14B3405D}"/>
              </a:ext>
            </a:extLst>
          </p:cNvPr>
          <p:cNvSpPr/>
          <p:nvPr/>
        </p:nvSpPr>
        <p:spPr>
          <a:xfrm>
            <a:off x="4005426" y="27836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336B01-0C88-914E-8C2E-11F7201FDD6C}"/>
              </a:ext>
            </a:extLst>
          </p:cNvPr>
          <p:cNvCxnSpPr/>
          <p:nvPr/>
        </p:nvCxnSpPr>
        <p:spPr>
          <a:xfrm>
            <a:off x="2610535" y="2282601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5E82CD0-35BB-8547-870F-0ED7E449BE3A}"/>
              </a:ext>
            </a:extLst>
          </p:cNvPr>
          <p:cNvSpPr txBox="1"/>
          <p:nvPr/>
        </p:nvSpPr>
        <p:spPr>
          <a:xfrm>
            <a:off x="1901687" y="208661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B021EF-5442-4246-8A2B-257C11A5187B}"/>
              </a:ext>
            </a:extLst>
          </p:cNvPr>
          <p:cNvCxnSpPr/>
          <p:nvPr/>
        </p:nvCxnSpPr>
        <p:spPr>
          <a:xfrm>
            <a:off x="708848" y="1481535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D223F0-01C3-6843-B01A-6947429C35FF}"/>
              </a:ext>
            </a:extLst>
          </p:cNvPr>
          <p:cNvSpPr txBox="1"/>
          <p:nvPr/>
        </p:nvSpPr>
        <p:spPr>
          <a:xfrm>
            <a:off x="0" y="128554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80F444-D5A4-DE43-AE35-F60EFF096073}"/>
              </a:ext>
            </a:extLst>
          </p:cNvPr>
          <p:cNvSpPr txBox="1"/>
          <p:nvPr/>
        </p:nvSpPr>
        <p:spPr>
          <a:xfrm>
            <a:off x="2051101" y="1308740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</p:spTree>
    <p:extLst>
      <p:ext uri="{BB962C8B-B14F-4D97-AF65-F5344CB8AC3E}">
        <p14:creationId xmlns:p14="http://schemas.microsoft.com/office/powerpoint/2010/main" val="3285584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Writing values over the variables</a:t>
            </a:r>
          </a:p>
          <a:p>
            <a:r>
              <a:rPr lang="en-US"/>
              <a:t>In the figure right,</a:t>
            </a:r>
          </a:p>
          <a:p>
            <a:pPr lvl="1"/>
            <a:r>
              <a:rPr lang="en-US"/>
              <a:t>-0x8(%</a:t>
            </a:r>
            <a:r>
              <a:rPr lang="en-US" err="1"/>
              <a:t>ebp</a:t>
            </a:r>
            <a:r>
              <a:rPr lang="en-US"/>
              <a:t>) stores 0x41414141</a:t>
            </a:r>
          </a:p>
          <a:p>
            <a:pPr lvl="1"/>
            <a:r>
              <a:rPr lang="en-US"/>
              <a:t>-0xc(%</a:t>
            </a:r>
            <a:r>
              <a:rPr lang="en-US" err="1"/>
              <a:t>ebp</a:t>
            </a:r>
            <a:r>
              <a:rPr lang="en-US"/>
              <a:t>) </a:t>
            </a:r>
            <a:r>
              <a:rPr lang="en-US" err="1"/>
              <a:t>stroes</a:t>
            </a:r>
            <a:r>
              <a:rPr lang="en-US"/>
              <a:t> 0x42424242</a:t>
            </a:r>
          </a:p>
          <a:p>
            <a:pPr lvl="1"/>
            <a:r>
              <a:rPr lang="en-US"/>
              <a:t>-0x10(%</a:t>
            </a:r>
            <a:r>
              <a:rPr lang="en-US" err="1"/>
              <a:t>ebp</a:t>
            </a:r>
            <a:r>
              <a:rPr lang="en-US"/>
              <a:t>) is a buffer, size 4 byte.</a:t>
            </a:r>
          </a:p>
          <a:p>
            <a:r>
              <a:rPr lang="en-US"/>
              <a:t>Program gets input from you via</a:t>
            </a:r>
          </a:p>
          <a:p>
            <a:pPr marL="457200" lvl="1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(buffer, 128, stdin);</a:t>
            </a:r>
          </a:p>
          <a:p>
            <a:pPr lvl="1"/>
            <a:r>
              <a:rPr lang="en-US"/>
              <a:t>Read 128 bytes..</a:t>
            </a:r>
          </a:p>
          <a:p>
            <a:endParaRPr lang="en-US"/>
          </a:p>
          <a:p>
            <a:r>
              <a:rPr lang="en-US"/>
              <a:t>What if you type in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874734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4-byte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ARG1: 0x41414141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Buffer..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338681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0x42424242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93372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7EC0-D0F4-8A45-9C1E-10023F0C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/>
              <a:t>Function Support and Calling Convention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36264-63E9-E84A-95DB-72BA19F2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4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998744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6142863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“1111aaaabbbb”?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You can change variables!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06516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Store the execution points after the call</a:t>
            </a:r>
          </a:p>
          <a:p>
            <a:pPr lvl="1"/>
            <a:r>
              <a:rPr lang="en-US"/>
              <a:t>0x08048666 &lt;+6&gt;:	call   0x8048570 &lt;</a:t>
            </a:r>
            <a:r>
              <a:rPr lang="en-US" err="1"/>
              <a:t>receive_input</a:t>
            </a:r>
            <a:r>
              <a:rPr lang="en-US"/>
              <a:t>&gt;</a:t>
            </a:r>
          </a:p>
          <a:p>
            <a:pPr lvl="1"/>
            <a:r>
              <a:rPr lang="en-US"/>
              <a:t>0x0804866b &lt;+11&gt;:	</a:t>
            </a:r>
            <a:r>
              <a:rPr lang="en-US" err="1"/>
              <a:t>xor</a:t>
            </a:r>
            <a:r>
              <a:rPr lang="en-US"/>
              <a:t>    %</a:t>
            </a:r>
            <a:r>
              <a:rPr lang="en-US" err="1"/>
              <a:t>eax</a:t>
            </a:r>
            <a:r>
              <a:rPr lang="en-US"/>
              <a:t>,%</a:t>
            </a:r>
            <a:r>
              <a:rPr lang="en-US" err="1"/>
              <a:t>eax</a:t>
            </a:r>
            <a:endParaRPr lang="en-US"/>
          </a:p>
          <a:p>
            <a:pPr lvl="1"/>
            <a:endParaRPr lang="en-US"/>
          </a:p>
          <a:p>
            <a:r>
              <a:rPr lang="en-US"/>
              <a:t>Should store 0x804866b on calling </a:t>
            </a:r>
            <a:r>
              <a:rPr lang="en-US" err="1"/>
              <a:t>receive_input</a:t>
            </a:r>
            <a:r>
              <a:rPr lang="en-US"/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810620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9116329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Saved 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9288404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Saved EBP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3D6C9C5-624D-174A-BB35-40A3FE5D3E1F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10270192" y="197918"/>
            <a:ext cx="1074308" cy="1532331"/>
          </a:xfrm>
          <a:prstGeom prst="curvedConnector3">
            <a:avLst>
              <a:gd name="adj1" fmla="val -57052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3655888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Return </a:t>
            </a:r>
            <a:r>
              <a:rPr lang="en-US" err="1">
                <a:solidFill>
                  <a:schemeClr val="tx1"/>
                </a:solidFill>
              </a:rPr>
              <a:t>Addr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0x804866b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246240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0x65656565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0278597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r>
              <a:rPr lang="en-US"/>
              <a:t>Overwrites the return address!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0x65656565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5734079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r>
              <a:rPr lang="en-US"/>
              <a:t>Overwrites the return address!</a:t>
            </a:r>
          </a:p>
          <a:p>
            <a:endParaRPr lang="en-US"/>
          </a:p>
          <a:p>
            <a:r>
              <a:rPr lang="en-US"/>
              <a:t>Can you set that as the address of</a:t>
            </a:r>
          </a:p>
          <a:p>
            <a:pPr lvl="1"/>
            <a:r>
              <a:rPr lang="en-US" err="1"/>
              <a:t>get_a_shell</a:t>
            </a:r>
            <a:r>
              <a:rPr lang="en-US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0x65656565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162772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88C5-3E3F-F148-A196-5C61CEA1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675"/>
          </a:xfrm>
        </p:spPr>
        <p:txBody>
          <a:bodyPr/>
          <a:lstStyle/>
          <a:p>
            <a:r>
              <a:rPr lang="en-US"/>
              <a:t>Function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8862-AA13-C147-B58C-A1B379D7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430"/>
            <a:ext cx="10515600" cy="5258170"/>
          </a:xfrm>
        </p:spPr>
        <p:txBody>
          <a:bodyPr>
            <a:normAutofit/>
          </a:bodyPr>
          <a:lstStyle/>
          <a:p>
            <a:r>
              <a:rPr lang="en-US" i="1"/>
              <a:t>Function </a:t>
            </a:r>
            <a:r>
              <a:rPr lang="en-US"/>
              <a:t>is the only language primitive with CPU-level support</a:t>
            </a:r>
          </a:p>
          <a:p>
            <a:pPr lvl="1"/>
            <a:r>
              <a:rPr lang="en-US" i="1"/>
              <a:t>Turing machine </a:t>
            </a:r>
            <a:r>
              <a:rPr lang="en-US"/>
              <a:t>does not require the function</a:t>
            </a:r>
          </a:p>
          <a:p>
            <a:endParaRPr lang="en-US"/>
          </a:p>
          <a:p>
            <a:r>
              <a:rPr lang="en-US"/>
              <a:t>Lambda calculus works on functions</a:t>
            </a:r>
          </a:p>
          <a:p>
            <a:pPr lvl="1"/>
            <a:r>
              <a:rPr lang="en-US"/>
              <a:t>Church – Turing theorem </a:t>
            </a:r>
          </a:p>
          <a:p>
            <a:pPr marL="914400" lvl="2" indent="0">
              <a:buNone/>
            </a:pPr>
            <a:r>
              <a:rPr lang="en-US">
                <a:sym typeface="Wingdings" pitchFamily="2" charset="2"/>
              </a:rPr>
              <a:t> Turing machine == Lambda calculus (equally capable)</a:t>
            </a:r>
          </a:p>
          <a:p>
            <a:pPr marL="914400" lvl="2" indent="0">
              <a:buNone/>
            </a:pPr>
            <a:r>
              <a:rPr lang="en-US">
                <a:sym typeface="Wingdings" pitchFamily="2" charset="2"/>
              </a:rPr>
              <a:t> Java program == Scala program (equally capable)</a:t>
            </a:r>
          </a:p>
          <a:p>
            <a:pPr lvl="1"/>
            <a:r>
              <a:rPr lang="en-US">
                <a:sym typeface="Wingdings" pitchFamily="2" charset="2"/>
              </a:rPr>
              <a:t>Function promoted to first-class citizen</a:t>
            </a:r>
          </a:p>
          <a:p>
            <a:pPr lvl="1"/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Function helps programmers</a:t>
            </a:r>
          </a:p>
          <a:p>
            <a:pPr lvl="1"/>
            <a:r>
              <a:rPr lang="en-US">
                <a:sym typeface="Wingdings" pitchFamily="2" charset="2"/>
              </a:rPr>
              <a:t>Modularize code and define logical building blocks</a:t>
            </a:r>
          </a:p>
          <a:p>
            <a:pPr lvl="1"/>
            <a:r>
              <a:rPr lang="en-US">
                <a:sym typeface="Wingdings" pitchFamily="2" charset="2"/>
              </a:rPr>
              <a:t>Namespace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DE009-B09A-6B40-811A-E89DE44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4 byte buffer…</a:t>
            </a:r>
          </a:p>
          <a:p>
            <a:r>
              <a:rPr lang="en-US"/>
              <a:t>What if you type “1111aaaabbbbccccddddeeee”?</a:t>
            </a:r>
          </a:p>
          <a:p>
            <a:endParaRPr lang="en-US"/>
          </a:p>
          <a:p>
            <a:r>
              <a:rPr lang="en-US"/>
              <a:t>Overwrites the return address!</a:t>
            </a:r>
          </a:p>
          <a:p>
            <a:endParaRPr lang="en-US"/>
          </a:p>
          <a:p>
            <a:r>
              <a:rPr lang="en-US"/>
              <a:t>Can you set that as the address of</a:t>
            </a:r>
          </a:p>
          <a:p>
            <a:pPr lvl="1"/>
            <a:r>
              <a:rPr lang="en-US" err="1"/>
              <a:t>get_a_shell</a:t>
            </a:r>
            <a:r>
              <a:rPr lang="en-US"/>
              <a:t>()?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</p:spTree>
    <p:extLst>
      <p:ext uri="{BB962C8B-B14F-4D97-AF65-F5344CB8AC3E}">
        <p14:creationId xmlns:p14="http://schemas.microsoft.com/office/powerpoint/2010/main" val="23301913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1C7815-5248-B24D-9A35-865D77AF494D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FD8EEB-33EC-D549-8D96-87BDBAE99DED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3768563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FC2F22-67C5-5C42-8397-A1B642516ABF}"/>
              </a:ext>
            </a:extLst>
          </p:cNvPr>
          <p:cNvCxnSpPr/>
          <p:nvPr/>
        </p:nvCxnSpPr>
        <p:spPr>
          <a:xfrm>
            <a:off x="8178579" y="248408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7469731" y="228809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2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6913139" y="181101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90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07489" y="103663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6000296" y="617781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r>
              <a:rPr lang="en-US" b="1">
                <a:solidFill>
                  <a:srgbClr val="FF0000"/>
                </a:solidFill>
              </a:rPr>
              <a:t>: 0x64646464, INVALID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7513675" y="85197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E4BBA-BCD5-7841-907E-4D5EA8C472C5}"/>
              </a:ext>
            </a:extLst>
          </p:cNvPr>
          <p:cNvSpPr txBox="1"/>
          <p:nvPr/>
        </p:nvSpPr>
        <p:spPr>
          <a:xfrm>
            <a:off x="927652" y="4982817"/>
            <a:ext cx="250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Run </a:t>
            </a:r>
            <a:r>
              <a:rPr lang="en-US" sz="2400" b="1" err="1">
                <a:solidFill>
                  <a:srgbClr val="FF0000"/>
                </a:solidFill>
              </a:rPr>
              <a:t>get_a_shell</a:t>
            </a:r>
            <a:r>
              <a:rPr lang="en-US" sz="2400" b="1">
                <a:solidFill>
                  <a:srgbClr val="FF0000"/>
                </a:solidFill>
              </a:rPr>
              <a:t>()!</a:t>
            </a:r>
          </a:p>
        </p:txBody>
      </p:sp>
    </p:spTree>
    <p:extLst>
      <p:ext uri="{BB962C8B-B14F-4D97-AF65-F5344CB8AC3E}">
        <p14:creationId xmlns:p14="http://schemas.microsoft.com/office/powerpoint/2010/main" val="10007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Overflow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8B00A-B38E-E646-A3CF-10B278A16961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5D093-D01E-EE4A-9637-0B5464CEA80E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ACFC60-6A0F-F242-9D3C-61BB74E3788B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8DF7F-49A4-8B46-BC7A-538EA92F8E0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E5BAC-BA0F-694C-80FF-C7108E044567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781A29-8DEE-F847-BB03-3BDF1FEB8387}"/>
              </a:ext>
            </a:extLst>
          </p:cNvPr>
          <p:cNvCxnSpPr/>
          <p:nvPr/>
        </p:nvCxnSpPr>
        <p:spPr>
          <a:xfrm>
            <a:off x="8223665" y="1487975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0D1174-A0BC-6042-9A2E-A38AC03738BD}"/>
              </a:ext>
            </a:extLst>
          </p:cNvPr>
          <p:cNvSpPr txBox="1"/>
          <p:nvPr/>
        </p:nvSpPr>
        <p:spPr>
          <a:xfrm>
            <a:off x="6000296" y="617781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r>
              <a:rPr lang="en-US" b="1">
                <a:solidFill>
                  <a:srgbClr val="FF0000"/>
                </a:solidFill>
              </a:rPr>
              <a:t>: 0x64646464, INVALID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ACA7A-80AB-404E-A722-3791DF77F807}"/>
              </a:ext>
            </a:extLst>
          </p:cNvPr>
          <p:cNvSpPr txBox="1"/>
          <p:nvPr/>
        </p:nvSpPr>
        <p:spPr>
          <a:xfrm>
            <a:off x="7633252" y="13252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Points to somewhere up…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3F641E-BFDA-BA40-9A41-52756E19237A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CBA172-E8FE-CA4F-964F-6DAE9C2DEA3A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9DF015-9155-8042-BAA1-10775AC8774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0DF00B-8B8B-B842-972E-1C33616B6D32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F48D5-A2A4-284D-B7ED-83E3E28181BF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09AFC-7673-8147-845C-6A5D379988FC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2B7A14-0719-0A45-8571-8C2447945879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54CD9F-9F17-F04D-B0BB-40F539635005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C0803-483C-EB4B-AFC9-EA6130D7211F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4ECAB7-C012-BF44-8FCB-7CA9B2877FBD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561B3A-5F2E-1F44-A53A-E8583AD9926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1D9ABF-B47B-864E-90C3-E867172D7F5B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36112BF-01D9-9F4E-96A3-F1BF0E05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Function return of </a:t>
            </a:r>
            <a:r>
              <a:rPr lang="en-US" err="1"/>
              <a:t>receive_input</a:t>
            </a:r>
            <a:endParaRPr lang="en-US"/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    $0x54,%esp</a:t>
            </a: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  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A6D3C9-DD27-934D-B825-CC991869292B}"/>
              </a:ext>
            </a:extLst>
          </p:cNvPr>
          <p:cNvSpPr txBox="1"/>
          <p:nvPr/>
        </p:nvSpPr>
        <p:spPr>
          <a:xfrm>
            <a:off x="7529851" y="13033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2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8E6D-50E5-3E1B-9BAC-64FBAB14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0BAF2-967D-40A7-64B0-BFE924E8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90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register</a:t>
            </a:r>
          </a:p>
          <a:p>
            <a:pPr lvl="1"/>
            <a:r>
              <a:rPr lang="en-US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points to one end of a function’s stack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/>
              <a:t>points to the other end of a function’s stack</a:t>
            </a:r>
          </a:p>
          <a:p>
            <a:pPr lvl="1"/>
            <a:endParaRPr lang="en-US"/>
          </a:p>
          <a:p>
            <a:r>
              <a:rPr lang="en-US"/>
              <a:t>A function’s Stack Frame</a:t>
            </a:r>
          </a:p>
          <a:p>
            <a:pPr lvl="1"/>
            <a:r>
              <a:rPr lang="en-US"/>
              <a:t>Starts with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Ends with </a:t>
            </a:r>
            <a:r>
              <a:rPr lang="en-US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000C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>
              <a:solidFill>
                <a:srgbClr val="000C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3858C-3469-3940-B4EF-4626E5B1CB67}"/>
              </a:ext>
            </a:extLst>
          </p:cNvPr>
          <p:cNvSpPr/>
          <p:nvPr/>
        </p:nvSpPr>
        <p:spPr>
          <a:xfrm>
            <a:off x="9587712" y="150409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Saved %</a:t>
            </a:r>
            <a:r>
              <a:rPr lang="en-US" b="1" err="1">
                <a:solidFill>
                  <a:schemeClr val="bg1"/>
                </a:solidFill>
              </a:rPr>
              <a:t>ebp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04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marL="914400" lvl="2" indent="0">
              <a:buNone/>
            </a:pPr>
            <a:r>
              <a:rPr lang="en-US"/>
              <a:t>say  </a:t>
            </a:r>
            <a:r>
              <a:rPr lang="en-US">
                <a:latin typeface="Consolas" panose="020B0609020204030204" pitchFamily="49" charset="0"/>
              </a:rPr>
              <a:t>4(%</a:t>
            </a:r>
            <a:r>
              <a:rPr lang="en-US" err="1">
                <a:latin typeface="Consolas" panose="020B0609020204030204" pitchFamily="49" charset="0"/>
              </a:rPr>
              <a:t>ebp</a:t>
            </a:r>
            <a:r>
              <a:rPr lang="en-US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3858C-3469-3940-B4EF-4626E5B1CB67}"/>
              </a:ext>
            </a:extLst>
          </p:cNvPr>
          <p:cNvSpPr/>
          <p:nvPr/>
        </p:nvSpPr>
        <p:spPr>
          <a:xfrm>
            <a:off x="9587712" y="150409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Saved %</a:t>
            </a:r>
            <a:r>
              <a:rPr lang="en-US" b="1" err="1">
                <a:solidFill>
                  <a:schemeClr val="bg1"/>
                </a:solidFill>
              </a:rPr>
              <a:t>ebp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63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127374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2AFC-2452-D043-94F5-3A74FFAA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Wingdings" pitchFamily="2" charset="2"/>
              </a:rPr>
              <a:t>Function Support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0AEE1-A9B9-C44D-A2DF-D0EBAD7B2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Pointer registers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ebp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rbp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>
                <a:sym typeface="Wingdings" pitchFamily="2" charset="2"/>
              </a:rPr>
              <a:t>stack base pointer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esp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rsp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>
                <a:sym typeface="Wingdings" pitchFamily="2" charset="2"/>
              </a:rPr>
              <a:t>stack pointer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Instructions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push, pop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>
                <a:cs typeface="Courier New" panose="02070309020205020404" pitchFamily="49" charset="0"/>
                <a:sym typeface="Wingdings" pitchFamily="2" charset="2"/>
              </a:rPr>
              <a:t> stack operation support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call, ret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>
                <a:cs typeface="Courier New" panose="02070309020205020404" pitchFamily="49" charset="0"/>
                <a:sym typeface="Wingdings" pitchFamily="2" charset="2"/>
              </a:rPr>
              <a:t> function call support</a:t>
            </a:r>
          </a:p>
          <a:p>
            <a:pPr marL="457200" lvl="1" indent="0">
              <a:buNone/>
            </a:pP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enter,leave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</a:t>
            </a:r>
            <a:r>
              <a:rPr lang="en-US">
                <a:cs typeface="Courier New" panose="02070309020205020404" pitchFamily="49" charset="0"/>
                <a:sym typeface="Wingdings" pitchFamily="2" charset="2"/>
              </a:rPr>
              <a:t> stack frame management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DEB24-B15A-9245-8166-B9EDC765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40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</a:t>
            </a:r>
            <a:r>
              <a:rPr lang="en-US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9760117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36C98E-ED93-3C46-80DB-E8E87E5FB4E2}"/>
              </a:ext>
            </a:extLst>
          </p:cNvPr>
          <p:cNvCxnSpPr/>
          <p:nvPr/>
        </p:nvCxnSpPr>
        <p:spPr>
          <a:xfrm>
            <a:off x="8178579" y="548235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469731" y="52863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E5A4B67-3C8B-7040-B249-96CAA92B182F}"/>
                  </a:ext>
                </a:extLst>
              </p14:cNvPr>
              <p14:cNvContentPartPr/>
              <p14:nvPr/>
            </p14:nvContentPartPr>
            <p14:xfrm>
              <a:off x="9489960" y="853920"/>
              <a:ext cx="2022480" cy="668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E5A4B67-3C8B-7040-B249-96CAA92B18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0600" y="844560"/>
                <a:ext cx="2041200" cy="6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78223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6821003" y="18018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37891530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…</a:t>
            </a:r>
          </a:p>
          <a:p>
            <a:pPr lvl="1"/>
            <a:r>
              <a:rPr lang="en-US"/>
              <a:t>Can overwrite </a:t>
            </a:r>
            <a:r>
              <a:rPr lang="en-US">
                <a:solidFill>
                  <a:srgbClr val="FF0000"/>
                </a:solidFill>
              </a:rPr>
              <a:t>saved %</a:t>
            </a:r>
            <a:r>
              <a:rPr lang="en-US" err="1">
                <a:solidFill>
                  <a:srgbClr val="FF0000"/>
                </a:solidFill>
              </a:rPr>
              <a:t>ebp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/>
              <a:t>But </a:t>
            </a:r>
            <a:r>
              <a:rPr lang="en-US">
                <a:solidFill>
                  <a:srgbClr val="000CFF"/>
                </a:solidFill>
              </a:rPr>
              <a:t>cannot overwrite </a:t>
            </a:r>
            <a:r>
              <a:rPr lang="en-US"/>
              <a:t>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8223665" y="197830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7497791" y="181361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6821003" y="180180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</p:spTree>
    <p:extLst>
      <p:ext uri="{BB962C8B-B14F-4D97-AF65-F5344CB8AC3E}">
        <p14:creationId xmlns:p14="http://schemas.microsoft.com/office/powerpoint/2010/main" val="1064459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can…</a:t>
            </a:r>
          </a:p>
          <a:p>
            <a:pPr lvl="1"/>
            <a:r>
              <a:rPr lang="en-US"/>
              <a:t>Overwrite saved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/>
              <a:t>But cannot overwrite 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1297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49725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052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if an attacker can…</a:t>
            </a:r>
          </a:p>
          <a:p>
            <a:pPr lvl="1"/>
            <a:r>
              <a:rPr lang="en-US"/>
              <a:t>Overwrite saved %</a:t>
            </a:r>
            <a:r>
              <a:rPr lang="en-US" err="1"/>
              <a:t>ebp</a:t>
            </a:r>
            <a:endParaRPr lang="en-US"/>
          </a:p>
          <a:p>
            <a:pPr lvl="1"/>
            <a:r>
              <a:rPr lang="en-US"/>
              <a:t>But cannot overwrite 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129752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49725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402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What if an attacker can…</a:t>
            </a:r>
          </a:p>
          <a:p>
            <a:pPr lvl="1"/>
            <a:r>
              <a:rPr lang="en-US"/>
              <a:t>Overwrite saved %</a:t>
            </a:r>
            <a:r>
              <a:rPr lang="en-US" err="1"/>
              <a:t>ebp</a:t>
            </a:r>
            <a:endParaRPr lang="en-US"/>
          </a:p>
          <a:p>
            <a:pPr lvl="1"/>
            <a:r>
              <a:rPr lang="en-US"/>
              <a:t>But cannot overwrite return address?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Function epilogue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Return to the correct 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RET_ADDR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Is it problematic????</a:t>
            </a:r>
          </a:p>
          <a:p>
            <a:pPr lvl="1"/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D3E752-2252-9A43-B380-42C5BEAFBB68}"/>
                  </a:ext>
                </a:extLst>
              </p14:cNvPr>
              <p14:cNvContentPartPr/>
              <p14:nvPr/>
            </p14:nvContentPartPr>
            <p14:xfrm>
              <a:off x="10164600" y="1885680"/>
              <a:ext cx="591840" cy="16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D3E752-2252-9A43-B380-42C5BEAFBB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5240" y="1876320"/>
                <a:ext cx="61056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8372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We just ran leave-ret in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There will be another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What will happen if that runs???</a:t>
            </a:r>
          </a:p>
          <a:p>
            <a:pPr lvl="1"/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25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7380697" y="81174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82870F9-7138-2145-AEE0-311D001A9434}"/>
              </a:ext>
            </a:extLst>
          </p:cNvPr>
          <p:cNvCxnSpPr/>
          <p:nvPr/>
        </p:nvCxnSpPr>
        <p:spPr>
          <a:xfrm>
            <a:off x="8145225" y="1011473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2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586D-A0E3-8C3D-C2CB-46190B92E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996C-D5D8-6B2C-8E13-8740CEA3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Wingdings" pitchFamily="2" charset="2"/>
              </a:rPr>
              <a:t>Function Support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A636-17D7-2FE6-8CFB-4DAF5274E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Pointer registers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ebp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rbp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>
                <a:sym typeface="Wingdings" pitchFamily="2" charset="2"/>
              </a:rPr>
              <a:t>stack base pointer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esp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 (or %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rsp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): </a:t>
            </a:r>
            <a:r>
              <a:rPr lang="en-US">
                <a:sym typeface="Wingdings" pitchFamily="2" charset="2"/>
              </a:rPr>
              <a:t>stack pointer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Instructions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push, pop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>
                <a:cs typeface="Courier New" panose="02070309020205020404" pitchFamily="49" charset="0"/>
                <a:sym typeface="Wingdings" pitchFamily="2" charset="2"/>
              </a:rPr>
              <a:t> stack operation support</a:t>
            </a:r>
          </a:p>
          <a:p>
            <a:pPr marL="457200" lvl="1" indent="0">
              <a:buNone/>
            </a:pP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call, ret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	</a:t>
            </a:r>
            <a:r>
              <a:rPr lang="en-US">
                <a:cs typeface="Courier New" panose="02070309020205020404" pitchFamily="49" charset="0"/>
                <a:sym typeface="Wingdings" pitchFamily="2" charset="2"/>
              </a:rPr>
              <a:t> function call support</a:t>
            </a:r>
          </a:p>
          <a:p>
            <a:pPr marL="457200" lvl="1" indent="0">
              <a:buNone/>
            </a:pPr>
            <a:r>
              <a:rPr lang="en-US" u="sng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enter</a:t>
            </a:r>
            <a:r>
              <a:rPr lang="en-US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,</a:t>
            </a:r>
            <a:r>
              <a:rPr lang="en-US" u="sng" err="1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leave</a:t>
            </a:r>
            <a:r>
              <a:rPr lang="en-US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	</a:t>
            </a:r>
            <a:r>
              <a:rPr lang="en-US">
                <a:cs typeface="Courier New" panose="02070309020205020404" pitchFamily="49" charset="0"/>
                <a:sym typeface="Wingdings" pitchFamily="2" charset="2"/>
              </a:rPr>
              <a:t> stack frame management</a:t>
            </a:r>
          </a:p>
          <a:p>
            <a:pPr lvl="1"/>
            <a:endParaRPr lang="en-US">
              <a:sym typeface="Wingdings" pitchFamily="2" charset="2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B4C08-559D-03BF-12DA-3614AF44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</a:t>
            </a:fld>
            <a:endParaRPr lang="en-US"/>
          </a:p>
        </p:txBody>
      </p:sp>
      <p:sp>
        <p:nvSpPr>
          <p:cNvPr id="6" name="Line Callout 2 (Accent Bar) 5">
            <a:extLst>
              <a:ext uri="{FF2B5EF4-FFF2-40B4-BE49-F238E27FC236}">
                <a16:creationId xmlns:a16="http://schemas.microsoft.com/office/drawing/2014/main" id="{F1602701-00C5-C55D-3D80-39929CB75E0D}"/>
              </a:ext>
            </a:extLst>
          </p:cNvPr>
          <p:cNvSpPr/>
          <p:nvPr/>
        </p:nvSpPr>
        <p:spPr>
          <a:xfrm flipH="1">
            <a:off x="133223" y="5808264"/>
            <a:ext cx="1768243" cy="76498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977"/>
              <a:gd name="adj6" fmla="val -168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push %</a:t>
            </a:r>
            <a:r>
              <a:rPr lang="en-US" err="1"/>
              <a:t>ebp</a:t>
            </a:r>
            <a:r>
              <a:rPr lang="en-US"/>
              <a:t> </a:t>
            </a:r>
          </a:p>
          <a:p>
            <a:r>
              <a:rPr lang="en-US"/>
              <a:t>mov %</a:t>
            </a:r>
            <a:r>
              <a:rPr lang="en-US" err="1"/>
              <a:t>esp</a:t>
            </a:r>
            <a:r>
              <a:rPr lang="en-US"/>
              <a:t>, %</a:t>
            </a:r>
            <a:r>
              <a:rPr lang="en-US" err="1"/>
              <a:t>ebp</a:t>
            </a:r>
            <a:endParaRPr lang="en-US"/>
          </a:p>
        </p:txBody>
      </p:sp>
      <p:sp>
        <p:nvSpPr>
          <p:cNvPr id="7" name="Line Callout 2 (Accent Bar) 6">
            <a:extLst>
              <a:ext uri="{FF2B5EF4-FFF2-40B4-BE49-F238E27FC236}">
                <a16:creationId xmlns:a16="http://schemas.microsoft.com/office/drawing/2014/main" id="{799384D3-E2A6-7F20-61EF-C4FEE0753E13}"/>
              </a:ext>
            </a:extLst>
          </p:cNvPr>
          <p:cNvSpPr/>
          <p:nvPr/>
        </p:nvSpPr>
        <p:spPr>
          <a:xfrm>
            <a:off x="3291994" y="5833816"/>
            <a:ext cx="1894400" cy="76498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7977"/>
              <a:gd name="adj6" fmla="val -168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mov %</a:t>
            </a:r>
            <a:r>
              <a:rPr lang="en-US" err="1"/>
              <a:t>ebp</a:t>
            </a:r>
            <a:r>
              <a:rPr lang="en-US"/>
              <a:t>, %</a:t>
            </a:r>
            <a:r>
              <a:rPr lang="en-US" err="1"/>
              <a:t>esp</a:t>
            </a:r>
            <a:endParaRPr lang="en-US"/>
          </a:p>
          <a:p>
            <a:r>
              <a:rPr lang="en-US"/>
              <a:t>pop %</a:t>
            </a:r>
            <a:r>
              <a:rPr lang="en-US" err="1"/>
              <a:t>ebp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56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4710364" y="1129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</p:spTree>
    <p:extLst>
      <p:ext uri="{BB962C8B-B14F-4D97-AF65-F5344CB8AC3E}">
        <p14:creationId xmlns:p14="http://schemas.microsoft.com/office/powerpoint/2010/main" val="23010545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8A2B-351A-C94F-BAC6-F844C6745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Pointer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CFA4A-20D8-7E4C-8873-217F4305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/>
              <a:t>Call chain (in bof-level5)</a:t>
            </a:r>
          </a:p>
          <a:p>
            <a:pPr lvl="1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main() -&gt; run() -&gt;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receive_input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leave-ret in run()</a:t>
            </a: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</a:p>
          <a:p>
            <a:pPr marL="914400" lvl="2" indent="0">
              <a:buNone/>
            </a:pP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DF894-29DE-0140-A851-103749BAF258}"/>
              </a:ext>
            </a:extLst>
          </p:cNvPr>
          <p:cNvSpPr/>
          <p:nvPr/>
        </p:nvSpPr>
        <p:spPr>
          <a:xfrm>
            <a:off x="9596727" y="49816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NO ARG…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9FE42D-56C7-3A4D-BAF8-8B1167B09755}"/>
              </a:ext>
            </a:extLst>
          </p:cNvPr>
          <p:cNvSpPr/>
          <p:nvPr/>
        </p:nvSpPr>
        <p:spPr>
          <a:xfrm>
            <a:off x="9578475" y="98711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FBADBE-E195-C142-B152-025709666C26}"/>
              </a:ext>
            </a:extLst>
          </p:cNvPr>
          <p:cNvSpPr/>
          <p:nvPr/>
        </p:nvSpPr>
        <p:spPr>
          <a:xfrm>
            <a:off x="9587577" y="148812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98E52-AA52-DC4E-8E28-166714A6A511}"/>
              </a:ext>
            </a:extLst>
          </p:cNvPr>
          <p:cNvSpPr/>
          <p:nvPr/>
        </p:nvSpPr>
        <p:spPr>
          <a:xfrm>
            <a:off x="9575223" y="9906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>
                <a:solidFill>
                  <a:srgbClr val="FF0000"/>
                </a:solidFill>
              </a:rPr>
              <a:t>get_a_shell</a:t>
            </a:r>
            <a:r>
              <a:rPr lang="en-US" b="1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721525-2EDE-9142-8531-63EAE0097356}"/>
              </a:ext>
            </a:extLst>
          </p:cNvPr>
          <p:cNvSpPr/>
          <p:nvPr/>
        </p:nvSpPr>
        <p:spPr>
          <a:xfrm>
            <a:off x="9579851" y="148219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0x64646464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C6F31C-D95D-A34C-B065-C8192EE2833D}"/>
              </a:ext>
            </a:extLst>
          </p:cNvPr>
          <p:cNvCxnSpPr/>
          <p:nvPr/>
        </p:nvCxnSpPr>
        <p:spPr>
          <a:xfrm>
            <a:off x="6094828" y="32095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9DA6F8-21A1-534F-80E7-E18FD3E125C3}"/>
              </a:ext>
            </a:extLst>
          </p:cNvPr>
          <p:cNvSpPr txBox="1"/>
          <p:nvPr/>
        </p:nvSpPr>
        <p:spPr>
          <a:xfrm>
            <a:off x="5387152" y="112991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%</a:t>
            </a:r>
            <a:r>
              <a:rPr lang="en-US" b="1" err="1">
                <a:solidFill>
                  <a:srgbClr val="FF0000"/>
                </a:solidFill>
              </a:rPr>
              <a:t>ebp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CF55F6-3F77-6542-90F9-B6D633877163}"/>
              </a:ext>
            </a:extLst>
          </p:cNvPr>
          <p:cNvSpPr txBox="1"/>
          <p:nvPr/>
        </p:nvSpPr>
        <p:spPr>
          <a:xfrm>
            <a:off x="4710364" y="11299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%</a:t>
            </a:r>
            <a:r>
              <a:rPr lang="en-US" b="1" err="1">
                <a:solidFill>
                  <a:srgbClr val="000CFF"/>
                </a:solidFill>
              </a:rPr>
              <a:t>esp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D0D4D5-D13D-204D-9BF6-7635AE59366C}"/>
              </a:ext>
            </a:extLst>
          </p:cNvPr>
          <p:cNvSpPr/>
          <p:nvPr/>
        </p:nvSpPr>
        <p:spPr>
          <a:xfrm>
            <a:off x="9596633" y="198647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0x63636363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7FC3AD-5FCE-0441-A9DF-E69B927130B5}"/>
              </a:ext>
            </a:extLst>
          </p:cNvPr>
          <p:cNvSpPr/>
          <p:nvPr/>
        </p:nvSpPr>
        <p:spPr>
          <a:xfrm>
            <a:off x="9596632" y="24825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68155-4AB5-6E4D-8AD2-FC1ECA84C225}"/>
              </a:ext>
            </a:extLst>
          </p:cNvPr>
          <p:cNvSpPr/>
          <p:nvPr/>
        </p:nvSpPr>
        <p:spPr>
          <a:xfrm>
            <a:off x="9596632" y="299071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FFBF3B-4898-544F-80D1-65F12DE7CE7C}"/>
              </a:ext>
            </a:extLst>
          </p:cNvPr>
          <p:cNvSpPr/>
          <p:nvPr/>
        </p:nvSpPr>
        <p:spPr>
          <a:xfrm>
            <a:off x="9596631" y="349989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7FC23-6160-CD4A-8084-768D56ED8E93}"/>
              </a:ext>
            </a:extLst>
          </p:cNvPr>
          <p:cNvSpPr/>
          <p:nvPr/>
        </p:nvSpPr>
        <p:spPr>
          <a:xfrm>
            <a:off x="9596631" y="400645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19502-84FE-764C-9F35-CB636D2D9B9E}"/>
              </a:ext>
            </a:extLst>
          </p:cNvPr>
          <p:cNvSpPr/>
          <p:nvPr/>
        </p:nvSpPr>
        <p:spPr>
          <a:xfrm>
            <a:off x="9596631" y="450637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D766A-958F-9E4B-82D3-2417085487C3}"/>
              </a:ext>
            </a:extLst>
          </p:cNvPr>
          <p:cNvSpPr/>
          <p:nvPr/>
        </p:nvSpPr>
        <p:spPr>
          <a:xfrm>
            <a:off x="9596630" y="500248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7B7F2F-537F-C14D-B67E-DD56E3D91ADF}"/>
              </a:ext>
            </a:extLst>
          </p:cNvPr>
          <p:cNvSpPr/>
          <p:nvPr/>
        </p:nvSpPr>
        <p:spPr>
          <a:xfrm>
            <a:off x="9600989" y="249623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0x62626262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AC63E3-ADCE-6B42-B212-A7AD1358DBB6}"/>
              </a:ext>
            </a:extLst>
          </p:cNvPr>
          <p:cNvSpPr/>
          <p:nvPr/>
        </p:nvSpPr>
        <p:spPr>
          <a:xfrm>
            <a:off x="9595070" y="299462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0x61616161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42A6B-F76A-484D-B52D-20D4170AF95A}"/>
              </a:ext>
            </a:extLst>
          </p:cNvPr>
          <p:cNvSpPr/>
          <p:nvPr/>
        </p:nvSpPr>
        <p:spPr>
          <a:xfrm>
            <a:off x="9602000" y="500233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ARG1: 41414141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B5C527-DDBC-4343-AEEE-B0CB1AFB2CEA}"/>
              </a:ext>
            </a:extLst>
          </p:cNvPr>
          <p:cNvSpPr/>
          <p:nvPr/>
        </p:nvSpPr>
        <p:spPr>
          <a:xfrm>
            <a:off x="9602000" y="35066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0x31313131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4F8CA-3018-CA49-8C12-7DAEAC7203AD}"/>
              </a:ext>
            </a:extLst>
          </p:cNvPr>
          <p:cNvSpPr txBox="1"/>
          <p:nvPr/>
        </p:nvSpPr>
        <p:spPr>
          <a:xfrm>
            <a:off x="7594039" y="3669983"/>
            <a:ext cx="19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Buffer at ebp-0x10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151B9C-8951-044B-9537-FF0A224D9DDA}"/>
              </a:ext>
            </a:extLst>
          </p:cNvPr>
          <p:cNvSpPr/>
          <p:nvPr/>
        </p:nvSpPr>
        <p:spPr>
          <a:xfrm>
            <a:off x="9595070" y="1001142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RET_ADDR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6B8E-1E74-CC42-A965-296206DE54AC}"/>
              </a:ext>
            </a:extLst>
          </p:cNvPr>
          <p:cNvSpPr txBox="1"/>
          <p:nvPr/>
        </p:nvSpPr>
        <p:spPr>
          <a:xfrm>
            <a:off x="7475030" y="124899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0x64646464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31370-B597-9046-8B22-BAD641F5A9EB}"/>
              </a:ext>
            </a:extLst>
          </p:cNvPr>
          <p:cNvSpPr txBox="1"/>
          <p:nvPr/>
        </p:nvSpPr>
        <p:spPr>
          <a:xfrm>
            <a:off x="4240116" y="5223525"/>
            <a:ext cx="4057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0x64646464</a:t>
            </a:r>
          </a:p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pop 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-&gt;</a:t>
            </a:r>
          </a:p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400" b="1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sz="24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	add $4, %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sz="2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1178A0-5500-364F-81EB-47006E4D9BB3}"/>
              </a:ext>
            </a:extLst>
          </p:cNvPr>
          <p:cNvSpPr txBox="1"/>
          <p:nvPr/>
        </p:nvSpPr>
        <p:spPr>
          <a:xfrm>
            <a:off x="5491099" y="4854193"/>
            <a:ext cx="299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CFF"/>
                </a:solidFill>
              </a:rPr>
              <a:t>Invalid Address 0x64646464!!</a:t>
            </a:r>
          </a:p>
        </p:txBody>
      </p:sp>
    </p:spTree>
    <p:extLst>
      <p:ext uri="{BB962C8B-B14F-4D97-AF65-F5344CB8AC3E}">
        <p14:creationId xmlns:p14="http://schemas.microsoft.com/office/powerpoint/2010/main" val="27950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1690-7352-3645-B484-33BA63EE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29325"/>
            <a:ext cx="7840800" cy="815675"/>
          </a:xfrm>
        </p:spPr>
        <p:txBody>
          <a:bodyPr>
            <a:normAutofit/>
          </a:bodyPr>
          <a:lstStyle/>
          <a:p>
            <a:r>
              <a:rPr lang="en-US"/>
              <a:t>Program Memory Layout (IA32)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EC861-9032-7748-973B-A43DFBD3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D1DAE-6A07-5B40-87B4-2D9FE66F8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72" y="2967333"/>
            <a:ext cx="4890351" cy="3855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F8E213-69C0-C440-855B-DC2FDB3E4CD7}"/>
              </a:ext>
            </a:extLst>
          </p:cNvPr>
          <p:cNvSpPr/>
          <p:nvPr/>
        </p:nvSpPr>
        <p:spPr>
          <a:xfrm>
            <a:off x="1133482" y="5896800"/>
            <a:ext cx="1764649" cy="2848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2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environ, </a:t>
            </a:r>
            <a:r>
              <a:rPr lang="en-US" sz="12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auxv</a:t>
            </a:r>
            <a:endParaRPr lang="en-US" sz="12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5D0D77-D839-9E4E-8A27-7B313C603115}"/>
              </a:ext>
            </a:extLst>
          </p:cNvPr>
          <p:cNvSpPr/>
          <p:nvPr/>
        </p:nvSpPr>
        <p:spPr>
          <a:xfrm>
            <a:off x="1139386" y="3468588"/>
            <a:ext cx="1764649" cy="2182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A1F584-393C-5C4B-AC61-63E5411FD310}"/>
              </a:ext>
            </a:extLst>
          </p:cNvPr>
          <p:cNvSpPr/>
          <p:nvPr/>
        </p:nvSpPr>
        <p:spPr>
          <a:xfrm>
            <a:off x="1129581" y="3109759"/>
            <a:ext cx="1764649" cy="11379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FB169F-F42E-5941-B093-1FD9ECA338CB}"/>
              </a:ext>
            </a:extLst>
          </p:cNvPr>
          <p:cNvSpPr/>
          <p:nvPr/>
        </p:nvSpPr>
        <p:spPr>
          <a:xfrm>
            <a:off x="1117359" y="1892078"/>
            <a:ext cx="1764649" cy="354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829989-3C77-614A-9D04-3377A529396B}"/>
              </a:ext>
            </a:extLst>
          </p:cNvPr>
          <p:cNvSpPr/>
          <p:nvPr/>
        </p:nvSpPr>
        <p:spPr>
          <a:xfrm>
            <a:off x="1133482" y="4247696"/>
            <a:ext cx="1764649" cy="164910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E884F5-5695-4A43-BDE3-09FCE397AE23}"/>
              </a:ext>
            </a:extLst>
          </p:cNvPr>
          <p:cNvSpPr/>
          <p:nvPr/>
        </p:nvSpPr>
        <p:spPr>
          <a:xfrm>
            <a:off x="1706577" y="5577560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endParaRPr 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C02725-B060-E948-8711-5A1E13A85C3F}"/>
              </a:ext>
            </a:extLst>
          </p:cNvPr>
          <p:cNvSpPr/>
          <p:nvPr/>
        </p:nvSpPr>
        <p:spPr>
          <a:xfrm>
            <a:off x="1759460" y="3109760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Heap</a:t>
            </a:r>
            <a:endParaRPr lang="en-US" sz="1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CF934-D29A-5C48-A0A8-4EDF0B58D426}"/>
              </a:ext>
            </a:extLst>
          </p:cNvPr>
          <p:cNvSpPr/>
          <p:nvPr/>
        </p:nvSpPr>
        <p:spPr>
          <a:xfrm>
            <a:off x="1233310" y="4266296"/>
            <a:ext cx="1596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shared memory, memory mappings, and shared libraries</a:t>
            </a:r>
            <a:endParaRPr lang="en-US" sz="12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19097B-AE01-F24B-95D8-F792B487E6FC}"/>
              </a:ext>
            </a:extLst>
          </p:cNvPr>
          <p:cNvCxnSpPr>
            <a:cxnSpLocks/>
          </p:cNvCxnSpPr>
          <p:nvPr/>
        </p:nvCxnSpPr>
        <p:spPr>
          <a:xfrm>
            <a:off x="1129581" y="5180248"/>
            <a:ext cx="176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7F4084-EEEC-B943-9D88-4EC5D1AD54AA}"/>
              </a:ext>
            </a:extLst>
          </p:cNvPr>
          <p:cNvCxnSpPr>
            <a:cxnSpLocks/>
          </p:cNvCxnSpPr>
          <p:nvPr/>
        </p:nvCxnSpPr>
        <p:spPr>
          <a:xfrm>
            <a:off x="1148286" y="3458836"/>
            <a:ext cx="176464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7F29194-014E-3140-835A-6D493719520F}"/>
              </a:ext>
            </a:extLst>
          </p:cNvPr>
          <p:cNvSpPr/>
          <p:nvPr/>
        </p:nvSpPr>
        <p:spPr>
          <a:xfrm>
            <a:off x="1132185" y="2824908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Uninitialized data (</a:t>
            </a:r>
            <a:r>
              <a:rPr lang="en-US" sz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bss</a:t>
            </a: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A087D6-0D9B-244B-B6CB-EFC00443C078}"/>
              </a:ext>
            </a:extLst>
          </p:cNvPr>
          <p:cNvSpPr/>
          <p:nvPr/>
        </p:nvSpPr>
        <p:spPr>
          <a:xfrm>
            <a:off x="1133385" y="2545308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Initialized data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80DCCE-D845-A944-BA86-D15A80F42EDB}"/>
              </a:ext>
            </a:extLst>
          </p:cNvPr>
          <p:cNvSpPr/>
          <p:nvPr/>
        </p:nvSpPr>
        <p:spPr>
          <a:xfrm>
            <a:off x="1134585" y="2265708"/>
            <a:ext cx="1764649" cy="28485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(program code)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32ED93-DBA9-6E40-AF26-6B1F235919DE}"/>
              </a:ext>
            </a:extLst>
          </p:cNvPr>
          <p:cNvCxnSpPr>
            <a:cxnSpLocks/>
          </p:cNvCxnSpPr>
          <p:nvPr/>
        </p:nvCxnSpPr>
        <p:spPr>
          <a:xfrm>
            <a:off x="1130559" y="2824908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4B59F2-16FE-D84C-BA1D-402B88904532}"/>
              </a:ext>
            </a:extLst>
          </p:cNvPr>
          <p:cNvCxnSpPr>
            <a:cxnSpLocks/>
          </p:cNvCxnSpPr>
          <p:nvPr/>
        </p:nvCxnSpPr>
        <p:spPr>
          <a:xfrm>
            <a:off x="1124559" y="2566908"/>
            <a:ext cx="1764649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8D7E7D-2E5B-6F48-ADA4-E1561B949B50}"/>
              </a:ext>
            </a:extLst>
          </p:cNvPr>
          <p:cNvCxnSpPr>
            <a:cxnSpLocks/>
          </p:cNvCxnSpPr>
          <p:nvPr/>
        </p:nvCxnSpPr>
        <p:spPr>
          <a:xfrm>
            <a:off x="2892580" y="2247015"/>
            <a:ext cx="4255" cy="86274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8EED67-21A9-7C45-9DDD-B1F7BDEFC0AE}"/>
              </a:ext>
            </a:extLst>
          </p:cNvPr>
          <p:cNvCxnSpPr>
            <a:cxnSpLocks/>
          </p:cNvCxnSpPr>
          <p:nvPr/>
        </p:nvCxnSpPr>
        <p:spPr>
          <a:xfrm>
            <a:off x="1115521" y="2247015"/>
            <a:ext cx="4255" cy="86274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3AFA711-90C5-3B4D-95E1-21EEF531074A}"/>
              </a:ext>
            </a:extLst>
          </p:cNvPr>
          <p:cNvSpPr/>
          <p:nvPr/>
        </p:nvSpPr>
        <p:spPr>
          <a:xfrm>
            <a:off x="114029" y="6043150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latin typeface="Consolas" panose="020B0609020204030204" pitchFamily="49" charset="0"/>
                <a:cs typeface="Consolas" panose="020B0609020204030204" pitchFamily="49" charset="0"/>
              </a:rPr>
              <a:t>0xc00000000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B76A63-5F2F-2746-831B-E65A4FD6E23A}"/>
              </a:ext>
            </a:extLst>
          </p:cNvPr>
          <p:cNvSpPr/>
          <p:nvPr/>
        </p:nvSpPr>
        <p:spPr>
          <a:xfrm>
            <a:off x="212741" y="1746995"/>
            <a:ext cx="9541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latin typeface="Consolas" panose="020B0609020204030204" pitchFamily="49" charset="0"/>
                <a:cs typeface="Consolas" panose="020B0609020204030204" pitchFamily="49" charset="0"/>
              </a:rPr>
              <a:t>0xc0000000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280761-2A4B-8B4D-B8CA-6F59E67272FA}"/>
              </a:ext>
            </a:extLst>
          </p:cNvPr>
          <p:cNvSpPr/>
          <p:nvPr/>
        </p:nvSpPr>
        <p:spPr>
          <a:xfrm>
            <a:off x="255030" y="2122580"/>
            <a:ext cx="8771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>
                <a:latin typeface="Consolas" panose="020B0609020204030204" pitchFamily="49" charset="0"/>
                <a:cs typeface="Consolas" panose="020B0609020204030204" pitchFamily="49" charset="0"/>
              </a:rPr>
              <a:t>0x0804800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1EE123-51CB-BA42-A0C5-4AB166FEF9AF}"/>
              </a:ext>
            </a:extLst>
          </p:cNvPr>
          <p:cNvCxnSpPr>
            <a:cxnSpLocks/>
          </p:cNvCxnSpPr>
          <p:nvPr/>
        </p:nvCxnSpPr>
        <p:spPr>
          <a:xfrm>
            <a:off x="949599" y="3468588"/>
            <a:ext cx="0" cy="1353384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5E8847-FBDA-264D-B445-E3873BFA8C3F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2021711" y="5366688"/>
            <a:ext cx="0" cy="28485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8AF257E-47A6-FF41-9A82-508209DB523D}"/>
              </a:ext>
            </a:extLst>
          </p:cNvPr>
          <p:cNvCxnSpPr>
            <a:cxnSpLocks/>
            <a:endCxn id="10" idx="0"/>
          </p:cNvCxnSpPr>
          <p:nvPr/>
        </p:nvCxnSpPr>
        <p:spPr>
          <a:xfrm flipH="1" flipV="1">
            <a:off x="2021711" y="3468588"/>
            <a:ext cx="3902" cy="307777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F8617D-E2F7-BA44-87DE-8F0F78593C29}"/>
              </a:ext>
            </a:extLst>
          </p:cNvPr>
          <p:cNvCxnSpPr>
            <a:cxnSpLocks/>
          </p:cNvCxnSpPr>
          <p:nvPr/>
        </p:nvCxnSpPr>
        <p:spPr>
          <a:xfrm>
            <a:off x="2882008" y="3109758"/>
            <a:ext cx="42256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3E8828-11BA-324F-85D9-7DAC67C4375E}"/>
              </a:ext>
            </a:extLst>
          </p:cNvPr>
          <p:cNvCxnSpPr>
            <a:cxnSpLocks/>
          </p:cNvCxnSpPr>
          <p:nvPr/>
        </p:nvCxnSpPr>
        <p:spPr>
          <a:xfrm>
            <a:off x="684530" y="5885337"/>
            <a:ext cx="422568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1CA1650-2C12-FE48-BF62-9E7ECB554DDE}"/>
              </a:ext>
            </a:extLst>
          </p:cNvPr>
          <p:cNvSpPr/>
          <p:nvPr/>
        </p:nvSpPr>
        <p:spPr>
          <a:xfrm>
            <a:off x="622038" y="5423515"/>
            <a:ext cx="547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Top of stack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6C1B62-E397-F945-9860-3F5B22C5C0C1}"/>
              </a:ext>
            </a:extLst>
          </p:cNvPr>
          <p:cNvSpPr/>
          <p:nvPr/>
        </p:nvSpPr>
        <p:spPr>
          <a:xfrm rot="16200000">
            <a:off x="-30688" y="3907192"/>
            <a:ext cx="17646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virtual address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3DD259-2232-C54F-A463-BAF3565ACB4D}"/>
              </a:ext>
            </a:extLst>
          </p:cNvPr>
          <p:cNvSpPr/>
          <p:nvPr/>
        </p:nvSpPr>
        <p:spPr>
          <a:xfrm>
            <a:off x="3127805" y="2850586"/>
            <a:ext cx="64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Program break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92B530-B17A-4142-A5EF-28C8FEAC8CDF}"/>
              </a:ext>
            </a:extLst>
          </p:cNvPr>
          <p:cNvCxnSpPr>
            <a:cxnSpLocks/>
          </p:cNvCxnSpPr>
          <p:nvPr/>
        </p:nvCxnSpPr>
        <p:spPr>
          <a:xfrm>
            <a:off x="2896834" y="6181649"/>
            <a:ext cx="2762366" cy="471151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10CB8E-6BEC-AA4B-A6CE-DD89CC68BFFC}"/>
              </a:ext>
            </a:extLst>
          </p:cNvPr>
          <p:cNvCxnSpPr>
            <a:cxnSpLocks/>
          </p:cNvCxnSpPr>
          <p:nvPr/>
        </p:nvCxnSpPr>
        <p:spPr>
          <a:xfrm flipV="1">
            <a:off x="2868371" y="3032071"/>
            <a:ext cx="2790829" cy="2864728"/>
          </a:xfrm>
          <a:prstGeom prst="line">
            <a:avLst/>
          </a:prstGeom>
          <a:ln w="9525">
            <a:solidFill>
              <a:schemeClr val="tx1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AD76528-C3FA-2F40-828D-04F7ED3A1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08" y="1105942"/>
            <a:ext cx="5329633" cy="1641600"/>
          </a:xfrm>
        </p:spPr>
        <p:txBody>
          <a:bodyPr>
            <a:normAutofit lnSpcReduction="10000"/>
          </a:bodyPr>
          <a:lstStyle/>
          <a:p>
            <a:r>
              <a:rPr lang="en-US"/>
              <a:t>3 factors affect </a:t>
            </a:r>
            <a:r>
              <a:rPr lang="en-US" i="1"/>
              <a:t>stack</a:t>
            </a:r>
            <a:r>
              <a:rPr lang="en-US"/>
              <a:t> address</a:t>
            </a:r>
          </a:p>
          <a:p>
            <a:pPr lvl="1"/>
            <a:r>
              <a:rPr lang="en-US"/>
              <a:t>Command line arguments</a:t>
            </a:r>
          </a:p>
          <a:p>
            <a:pPr lvl="1"/>
            <a:r>
              <a:rPr lang="en-US"/>
              <a:t>Environment variable</a:t>
            </a:r>
          </a:p>
          <a:p>
            <a:pPr lvl="1"/>
            <a:r>
              <a:rPr lang="en-US"/>
              <a:t>Kernel version (</a:t>
            </a:r>
            <a:r>
              <a:rPr lang="en-US" err="1"/>
              <a:t>auxv</a:t>
            </a:r>
            <a:r>
              <a:rPr lang="en-US"/>
              <a:t>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ABC49E-8887-E349-8464-4FB32EF3028A}"/>
              </a:ext>
            </a:extLst>
          </p:cNvPr>
          <p:cNvSpPr/>
          <p:nvPr/>
        </p:nvSpPr>
        <p:spPr>
          <a:xfrm>
            <a:off x="668568" y="1105942"/>
            <a:ext cx="2903359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/proc/&lt;</a:t>
            </a:r>
            <a:r>
              <a:rPr lang="en-US" sz="2400" err="1">
                <a:latin typeface="Consolas" panose="020B0609020204030204" pitchFamily="49" charset="0"/>
                <a:cs typeface="Consolas" panose="020B0609020204030204" pitchFamily="49" charset="0"/>
              </a:rPr>
              <a:t>pid</a:t>
            </a:r>
            <a:r>
              <a:rPr lang="en-US" sz="2400">
                <a:latin typeface="Consolas" panose="020B0609020204030204" pitchFamily="49" charset="0"/>
                <a:cs typeface="Consolas" panose="020B0609020204030204" pitchFamily="49" charset="0"/>
              </a:rPr>
              <a:t>&gt;/maps</a:t>
            </a:r>
          </a:p>
        </p:txBody>
      </p:sp>
    </p:spTree>
    <p:extLst>
      <p:ext uri="{BB962C8B-B14F-4D97-AF65-F5344CB8AC3E}">
        <p14:creationId xmlns:p14="http://schemas.microsoft.com/office/powerpoint/2010/main" val="9953759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47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47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847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847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847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847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847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847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793568" y="141329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722806" y="1236453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6210830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210830" y="2963864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210830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210831" y="435080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210830" y="2054226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7600950" y="3957639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210830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7600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210829" y="6312959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945194" y="6531511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9358222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9051835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9124950" y="1130543"/>
            <a:ext cx="255904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9067800" y="1257569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9412288" y="4173539"/>
            <a:ext cx="552052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9028114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5334000" y="6172201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6210829" y="5017559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6210829" y="5643034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9048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9201151" y="5010151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847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847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847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847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4CD61106-7D9A-6446-AEDC-33094630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131"/>
            <a:ext cx="11353800" cy="1188742"/>
          </a:xfrm>
        </p:spPr>
        <p:txBody>
          <a:bodyPr>
            <a:normAutofit fontScale="90000"/>
          </a:bodyPr>
          <a:lstStyle/>
          <a:p>
            <a:r>
              <a:rPr lang="en-GB"/>
              <a:t>Loading Executable Object Files into Virtual Address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1DAD9-F3F4-6146-935B-D50BFBB8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29FF-03AA-4E9E-A079-183B0BB68762}" type="slidenum">
              <a:rPr lang="en-US" smtClean="0"/>
              <a:t>93</a:t>
            </a:fld>
            <a:endParaRPr lang="en-US"/>
          </a:p>
        </p:txBody>
      </p:sp>
      <p:sp>
        <p:nvSpPr>
          <p:cNvPr id="43" name="Text Box 27">
            <a:extLst>
              <a:ext uri="{FF2B5EF4-FFF2-40B4-BE49-F238E27FC236}">
                <a16:creationId xmlns:a16="http://schemas.microsoft.com/office/drawing/2014/main" id="{BCA408DA-9E61-F347-A654-26821CC1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600" y="2971890"/>
            <a:ext cx="1516459" cy="1300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0000"/>
                </a:solidFill>
                <a:latin typeface="Calibri" pitchFamily="34" charset="0"/>
                <a:ea typeface="msgothic" charset="0"/>
                <a:cs typeface="msgothic" charset="0"/>
              </a:rPr>
              <a:t>Watch Out!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>
              <a:solidFill>
                <a:srgbClr val="FF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FF0000"/>
                </a:solidFill>
                <a:latin typeface="Calibri" pitchFamily="34" charset="0"/>
                <a:ea typeface="msgothic" charset="0"/>
                <a:cs typeface="msgothic" charset="0"/>
              </a:rPr>
              <a:t>Direction Reversed!</a:t>
            </a:r>
          </a:p>
        </p:txBody>
      </p:sp>
    </p:spTree>
    <p:extLst>
      <p:ext uri="{BB962C8B-B14F-4D97-AF65-F5344CB8AC3E}">
        <p14:creationId xmlns:p14="http://schemas.microsoft.com/office/powerpoint/2010/main" val="4253950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lling Conventions">
            <a:extLst>
              <a:ext uri="{FF2B5EF4-FFF2-40B4-BE49-F238E27FC236}">
                <a16:creationId xmlns:a16="http://schemas.microsoft.com/office/drawing/2014/main" id="{A62E0754-EA82-964E-95EF-E50CB09F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37" y="50644"/>
            <a:ext cx="5729637" cy="352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1871-731C-AB42-8716-53EA0B23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431" y="3817989"/>
            <a:ext cx="5729636" cy="2318652"/>
          </a:xfrm>
        </p:spPr>
        <p:txBody>
          <a:bodyPr>
            <a:normAutofit/>
          </a:bodyPr>
          <a:lstStyle/>
          <a:p>
            <a:r>
              <a:rPr lang="en-US" sz="2400"/>
              <a:t>Relative to %</a:t>
            </a:r>
            <a:r>
              <a:rPr lang="en-US" sz="2400" err="1"/>
              <a:t>ebp</a:t>
            </a:r>
            <a:endParaRPr lang="en-US" sz="2400"/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-1234 (%</a:t>
            </a:r>
            <a:r>
              <a:rPr lang="en-US" sz="2000" err="1">
                <a:latin typeface="Consolas" panose="020B0609020204030204" pitchFamily="49" charset="0"/>
              </a:rPr>
              <a:t>ebp</a:t>
            </a:r>
            <a:r>
              <a:rPr lang="en-US" sz="2000">
                <a:latin typeface="Consolas" panose="020B0609020204030204" pitchFamily="49" charset="0"/>
              </a:rPr>
              <a:t>): local var</a:t>
            </a:r>
          </a:p>
          <a:p>
            <a:pPr marL="457200" lvl="1" indent="0">
              <a:buNone/>
            </a:pPr>
            <a:r>
              <a:rPr lang="en-US" sz="2000"/>
              <a:t>  </a:t>
            </a:r>
            <a:r>
              <a:rPr lang="en-US" sz="2000">
                <a:latin typeface="Consolas" panose="020B0609020204030204" pitchFamily="49" charset="0"/>
              </a:rPr>
              <a:t>1234 (%</a:t>
            </a:r>
            <a:r>
              <a:rPr lang="en-US" sz="2000" err="1">
                <a:latin typeface="Consolas" panose="020B0609020204030204" pitchFamily="49" charset="0"/>
              </a:rPr>
              <a:t>ebp</a:t>
            </a:r>
            <a:r>
              <a:rPr lang="en-US" sz="2000">
                <a:latin typeface="Consolas" panose="020B0609020204030204" pitchFamily="49" charset="0"/>
              </a:rPr>
              <a:t>): function </a:t>
            </a:r>
            <a:r>
              <a:rPr lang="en-US" sz="2000" err="1">
                <a:latin typeface="Consolas" panose="020B0609020204030204" pitchFamily="49" charset="0"/>
              </a:rPr>
              <a:t>args</a:t>
            </a:r>
            <a:endParaRPr lang="en-US" sz="2000">
              <a:latin typeface="Consolas" panose="020B0609020204030204" pitchFamily="49" charset="0"/>
            </a:endParaRPr>
          </a:p>
          <a:p>
            <a:r>
              <a:rPr lang="en-US" sz="2400"/>
              <a:t>Relative to %</a:t>
            </a:r>
            <a:r>
              <a:rPr lang="en-US" sz="2400" err="1"/>
              <a:t>esp</a:t>
            </a:r>
            <a:endParaRPr lang="en-US" sz="2400"/>
          </a:p>
          <a:p>
            <a:pPr marL="457200" lvl="1" indent="0">
              <a:buNone/>
            </a:pPr>
            <a:r>
              <a:rPr lang="en-US" sz="2000"/>
              <a:t>parameters to be passed to callee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FD3E-60E4-EB4D-9417-8D054E93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D7F20C-53F7-B948-96FE-573C335A0E61}"/>
              </a:ext>
            </a:extLst>
          </p:cNvPr>
          <p:cNvSpPr/>
          <p:nvPr/>
        </p:nvSpPr>
        <p:spPr>
          <a:xfrm>
            <a:off x="9241127" y="63024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0ABE08-BA4A-734E-BB81-362C6FD7D97F}"/>
              </a:ext>
            </a:extLst>
          </p:cNvPr>
          <p:cNvSpPr/>
          <p:nvPr/>
        </p:nvSpPr>
        <p:spPr>
          <a:xfrm>
            <a:off x="9222875" y="1119193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74289-DC09-F04F-A03F-D668EE821D74}"/>
              </a:ext>
            </a:extLst>
          </p:cNvPr>
          <p:cNvSpPr/>
          <p:nvPr/>
        </p:nvSpPr>
        <p:spPr>
          <a:xfrm>
            <a:off x="9231977" y="1620204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972F4-0170-D04E-AAC6-AA18300C9DDF}"/>
              </a:ext>
            </a:extLst>
          </p:cNvPr>
          <p:cNvSpPr/>
          <p:nvPr/>
        </p:nvSpPr>
        <p:spPr>
          <a:xfrm>
            <a:off x="9219623" y="112277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1D7DB-59EC-4A49-B663-C0CC7F7C8E07}"/>
              </a:ext>
            </a:extLst>
          </p:cNvPr>
          <p:cNvSpPr/>
          <p:nvPr/>
        </p:nvSpPr>
        <p:spPr>
          <a:xfrm>
            <a:off x="9224251" y="1614273"/>
            <a:ext cx="1764649" cy="49611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EBP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75AF42-BCB0-E549-9BEE-88688A9F2E90}"/>
              </a:ext>
            </a:extLst>
          </p:cNvPr>
          <p:cNvCxnSpPr/>
          <p:nvPr/>
        </p:nvCxnSpPr>
        <p:spPr>
          <a:xfrm>
            <a:off x="7868065" y="2110384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875F2B-AEFD-A94C-AC59-A60AA9C26370}"/>
              </a:ext>
            </a:extLst>
          </p:cNvPr>
          <p:cNvSpPr txBox="1"/>
          <p:nvPr/>
        </p:nvSpPr>
        <p:spPr>
          <a:xfrm>
            <a:off x="7751807" y="167766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ebp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E31C8C-0F31-5C45-9C56-19C78112814A}"/>
              </a:ext>
            </a:extLst>
          </p:cNvPr>
          <p:cNvCxnSpPr/>
          <p:nvPr/>
        </p:nvCxnSpPr>
        <p:spPr>
          <a:xfrm>
            <a:off x="7822979" y="5614436"/>
            <a:ext cx="134688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B43B2D-066F-724E-B092-5A5C6BBC4987}"/>
              </a:ext>
            </a:extLst>
          </p:cNvPr>
          <p:cNvSpPr txBox="1"/>
          <p:nvPr/>
        </p:nvSpPr>
        <p:spPr>
          <a:xfrm>
            <a:off x="7819634" y="51978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DECFD2-7C79-6C40-B56D-7BAD85C9BB70}"/>
              </a:ext>
            </a:extLst>
          </p:cNvPr>
          <p:cNvSpPr/>
          <p:nvPr/>
        </p:nvSpPr>
        <p:spPr>
          <a:xfrm>
            <a:off x="9241033" y="211855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local var0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7ADFB5-D2DE-1645-951C-CAF1404DADAF}"/>
              </a:ext>
            </a:extLst>
          </p:cNvPr>
          <p:cNvSpPr/>
          <p:nvPr/>
        </p:nvSpPr>
        <p:spPr>
          <a:xfrm>
            <a:off x="9241032" y="261466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AD289F-DA88-EE47-8D69-D361874CC3CA}"/>
              </a:ext>
            </a:extLst>
          </p:cNvPr>
          <p:cNvSpPr/>
          <p:nvPr/>
        </p:nvSpPr>
        <p:spPr>
          <a:xfrm>
            <a:off x="9241032" y="3122792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DF9C04-5DEF-7540-BE73-7B231DAC61BA}"/>
              </a:ext>
            </a:extLst>
          </p:cNvPr>
          <p:cNvSpPr/>
          <p:nvPr/>
        </p:nvSpPr>
        <p:spPr>
          <a:xfrm>
            <a:off x="9241031" y="3631978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631B73-A020-934C-964E-8260BE25946B}"/>
              </a:ext>
            </a:extLst>
          </p:cNvPr>
          <p:cNvSpPr/>
          <p:nvPr/>
        </p:nvSpPr>
        <p:spPr>
          <a:xfrm>
            <a:off x="9241031" y="4138531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B05B41-5F9F-0941-99D6-009C5D77DC57}"/>
              </a:ext>
            </a:extLst>
          </p:cNvPr>
          <p:cNvSpPr/>
          <p:nvPr/>
        </p:nvSpPr>
        <p:spPr>
          <a:xfrm>
            <a:off x="9241031" y="4638455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048A8C-763E-5A40-9A04-984F44A93C50}"/>
              </a:ext>
            </a:extLst>
          </p:cNvPr>
          <p:cNvSpPr/>
          <p:nvPr/>
        </p:nvSpPr>
        <p:spPr>
          <a:xfrm>
            <a:off x="9241030" y="5134566"/>
            <a:ext cx="1764649" cy="4961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68E25E-A88E-9848-9521-B1607AE3E4FF}"/>
              </a:ext>
            </a:extLst>
          </p:cNvPr>
          <p:cNvSpPr/>
          <p:nvPr/>
        </p:nvSpPr>
        <p:spPr>
          <a:xfrm>
            <a:off x="9245389" y="262831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CFF"/>
                </a:solidFill>
              </a:rPr>
              <a:t>local var1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82383-0C00-B64B-9738-82400B443842}"/>
              </a:ext>
            </a:extLst>
          </p:cNvPr>
          <p:cNvSpPr/>
          <p:nvPr/>
        </p:nvSpPr>
        <p:spPr>
          <a:xfrm>
            <a:off x="9246400" y="513441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ARG1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A52FB-14A5-864F-82D0-5D81C113AF74}"/>
              </a:ext>
            </a:extLst>
          </p:cNvPr>
          <p:cNvSpPr/>
          <p:nvPr/>
        </p:nvSpPr>
        <p:spPr>
          <a:xfrm>
            <a:off x="9246400" y="3149990"/>
            <a:ext cx="1764649" cy="98486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CFF"/>
              </a:solidFill>
            </a:endParaRPr>
          </a:p>
          <a:p>
            <a:pPr algn="ctr"/>
            <a:endParaRPr lang="en-US" b="1">
              <a:solidFill>
                <a:srgbClr val="000CFF"/>
              </a:solidFill>
            </a:endParaRPr>
          </a:p>
          <a:p>
            <a:pPr algn="ctr"/>
            <a:r>
              <a:rPr lang="en-US" b="1" err="1">
                <a:solidFill>
                  <a:srgbClr val="000CFF"/>
                </a:solidFill>
              </a:rPr>
              <a:t>buf</a:t>
            </a:r>
            <a:endParaRPr lang="en-US" b="1">
              <a:solidFill>
                <a:srgbClr val="000CFF"/>
              </a:solidFill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3EDB5B34-460B-6144-9100-0CD5E32BA006}"/>
              </a:ext>
            </a:extLst>
          </p:cNvPr>
          <p:cNvSpPr/>
          <p:nvPr/>
        </p:nvSpPr>
        <p:spPr>
          <a:xfrm>
            <a:off x="11125200" y="2130356"/>
            <a:ext cx="396240" cy="350017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B1A22C-81D0-5E41-BF68-C655271978B2}"/>
              </a:ext>
            </a:extLst>
          </p:cNvPr>
          <p:cNvSpPr txBox="1"/>
          <p:nvPr/>
        </p:nvSpPr>
        <p:spPr>
          <a:xfrm rot="16200000">
            <a:off x="11265105" y="4201920"/>
            <a:ext cx="74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11919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1EE2-930B-4B42-92E9-34A534B8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*nix Access Control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BED18-A9AE-2E4E-922F-4D05BDBC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49E91F-6768-A147-960E-2F95C39A7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71"/>
            <a:ext cx="10617200" cy="210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7EEDA-F9E2-714D-8BF4-2AA92B71D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56394"/>
            <a:ext cx="10604500" cy="173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366314-AE12-0245-880A-DC86FA8A5221}"/>
              </a:ext>
            </a:extLst>
          </p:cNvPr>
          <p:cNvSpPr txBox="1"/>
          <p:nvPr/>
        </p:nvSpPr>
        <p:spPr>
          <a:xfrm>
            <a:off x="838200" y="1440373"/>
            <a:ext cx="2640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onsolas" panose="020B0609020204030204" pitchFamily="49" charset="0"/>
              </a:rPr>
              <a:t>$ man </a:t>
            </a:r>
            <a:r>
              <a:rPr lang="en-US" sz="2800" err="1">
                <a:latin typeface="Consolas" panose="020B0609020204030204" pitchFamily="49" charset="0"/>
              </a:rPr>
              <a:t>acl</a:t>
            </a:r>
            <a:endParaRPr lang="en-US" sz="280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7292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994D-69DD-694E-BD46-EDA0163F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dump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728E-6005-6945-850A-776AD4A3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119"/>
            <a:ext cx="10515600" cy="4327843"/>
          </a:xfrm>
        </p:spPr>
        <p:txBody>
          <a:bodyPr/>
          <a:lstStyle/>
          <a:p>
            <a:r>
              <a:rPr lang="en-US"/>
              <a:t>Dump file containing a process's address space (memory) </a:t>
            </a:r>
          </a:p>
          <a:p>
            <a:pPr lvl="1"/>
            <a:r>
              <a:rPr lang="en-US"/>
              <a:t>For the process terminates unexpectedly</a:t>
            </a:r>
          </a:p>
          <a:p>
            <a:pPr lvl="1"/>
            <a:r>
              <a:rPr lang="en-US"/>
              <a:t>use </a:t>
            </a:r>
            <a:r>
              <a:rPr lang="en-US" err="1"/>
              <a:t>gdb</a:t>
            </a:r>
            <a:r>
              <a:rPr lang="en-US"/>
              <a:t> (again) to open and explorer</a:t>
            </a:r>
          </a:p>
          <a:p>
            <a:endParaRPr lang="en-US"/>
          </a:p>
          <a:p>
            <a:r>
              <a:rPr lang="en-US"/>
              <a:t>Generating core</a:t>
            </a:r>
          </a:p>
          <a:p>
            <a:pPr lvl="1"/>
            <a:r>
              <a:rPr lang="en-US"/>
              <a:t>Check </a:t>
            </a:r>
            <a:r>
              <a:rPr lang="en-US" err="1"/>
              <a:t>ulimit</a:t>
            </a:r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Set core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74D25-A41B-C944-A350-8E131DD2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DBC5C-B222-6249-AE87-7B1A75092DEA}"/>
              </a:ext>
            </a:extLst>
          </p:cNvPr>
          <p:cNvSpPr/>
          <p:nvPr/>
        </p:nvSpPr>
        <p:spPr>
          <a:xfrm>
            <a:off x="3385974" y="4189214"/>
            <a:ext cx="4724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$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ulimit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-a</a:t>
            </a:r>
          </a:p>
          <a:p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$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ulimit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-S -c unlimited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6D5F0-4F3E-6343-A37D-45FEE57B0F2D}"/>
              </a:ext>
            </a:extLst>
          </p:cNvPr>
          <p:cNvSpPr/>
          <p:nvPr/>
        </p:nvSpPr>
        <p:spPr>
          <a:xfrm>
            <a:off x="1460810" y="6018390"/>
            <a:ext cx="9561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$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sudo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sysctl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-w 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kernel.core_pattern</a:t>
            </a:r>
            <a:r>
              <a:rPr lang="en-US" sz="240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=</a:t>
            </a:r>
            <a:r>
              <a:rPr lang="en-US" sz="240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core.%u.%p.%t</a:t>
            </a:r>
            <a:endParaRPr lang="en-US" sz="240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56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DF9D82-911A-164A-A437-D48C719678EF}"/>
              </a:ext>
            </a:extLst>
          </p:cNvPr>
          <p:cNvSpPr/>
          <p:nvPr/>
        </p:nvSpPr>
        <p:spPr>
          <a:xfrm>
            <a:off x="1246422" y="3091457"/>
            <a:ext cx="6347558" cy="61074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F092A-5050-9549-AEEF-23502AFB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`</a:t>
            </a:r>
            <a:r>
              <a:rPr lang="en-US" err="1"/>
              <a:t>setXXid</a:t>
            </a:r>
            <a:r>
              <a:rPr lang="en-US"/>
              <a:t>`  fails with Traced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BAB9E-3475-384F-8C05-2DC610C48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GDB attached process will not have elevated permission </a:t>
            </a:r>
          </a:p>
          <a:p>
            <a:r>
              <a:rPr lang="en-US"/>
              <a:t>You need to input payload with no process attached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(cat </a:t>
            </a:r>
            <a:r>
              <a:rPr lang="en-US" err="1">
                <a:latin typeface="Consolas" panose="020B0609020204030204" pitchFamily="49" charset="0"/>
              </a:rPr>
              <a:t>input.txt</a:t>
            </a:r>
            <a:r>
              <a:rPr lang="en-US">
                <a:latin typeface="Consolas" panose="020B0609020204030204" pitchFamily="49" charset="0"/>
              </a:rPr>
              <a:t>; cat) | ./bof-level5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BBEB7-4F50-394C-AA1D-3926AEE5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150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3133-10A7-4B41-9800-D5F64D46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a Robust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B000-35FD-F647-80B7-C58C9DEA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10385"/>
            <a:ext cx="4597400" cy="4351338"/>
          </a:xfrm>
        </p:spPr>
        <p:txBody>
          <a:bodyPr/>
          <a:lstStyle/>
          <a:p>
            <a:r>
              <a:rPr lang="en-US"/>
              <a:t>We need *A* fixed address</a:t>
            </a:r>
          </a:p>
          <a:p>
            <a:pPr lvl="1"/>
            <a:r>
              <a:rPr lang="en-US"/>
              <a:t>$EBP determined at runtime</a:t>
            </a:r>
          </a:p>
          <a:p>
            <a:pPr lvl="1"/>
            <a:endParaRPr lang="en-US"/>
          </a:p>
          <a:p>
            <a:r>
              <a:rPr lang="en-US"/>
              <a:t>How? </a:t>
            </a:r>
          </a:p>
          <a:p>
            <a:pPr lvl="1"/>
            <a:r>
              <a:rPr lang="en-US"/>
              <a:t>The stack starts on the same address ALWAYS</a:t>
            </a:r>
          </a:p>
          <a:p>
            <a:pPr lvl="2"/>
            <a:r>
              <a:rPr lang="en-US"/>
              <a:t>Across the same configuration (</a:t>
            </a:r>
            <a:r>
              <a:rPr lang="en-US" err="1"/>
              <a:t>argv</a:t>
            </a:r>
            <a:r>
              <a:rPr lang="en-US"/>
              <a:t>, env, </a:t>
            </a:r>
            <a:r>
              <a:rPr lang="en-US" err="1"/>
              <a:t>auxv</a:t>
            </a:r>
            <a:r>
              <a:rPr lang="en-US"/>
              <a:t>, kernel …)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C0B0-35D4-CF46-9989-FFCF3126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98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0CC8E-40A7-9A43-BBE1-AF6755A3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10" y="1825625"/>
            <a:ext cx="6689616" cy="44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25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2469-7BBA-3444-AB7D-1CA218F07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368"/>
            <a:ext cx="10515600" cy="953910"/>
          </a:xfrm>
        </p:spPr>
        <p:txBody>
          <a:bodyPr>
            <a:normAutofit fontScale="90000"/>
          </a:bodyPr>
          <a:lstStyle/>
          <a:p>
            <a:r>
              <a:rPr lang="en-US"/>
              <a:t>Application Binary Interface (ABI): How a Binary Runs on Computers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CE5E-2F03-E548-830B-578A4D87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A8667-E97A-D14D-8462-D784FD87328E}" type="slidenum">
              <a:rPr lang="en-US" smtClean="0"/>
              <a:t>99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0576-F953-6C4E-964A-132EF275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768"/>
            <a:ext cx="5195131" cy="327836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/>
              <a:t>A specification defining requirements for portability at binary level (i.e., executables)</a:t>
            </a:r>
          </a:p>
          <a:p>
            <a:pPr lvl="1">
              <a:spcBef>
                <a:spcPts val="1200"/>
              </a:spcBef>
            </a:pPr>
            <a:r>
              <a:rPr lang="en-US"/>
              <a:t>No recompilation or re-linking </a:t>
            </a:r>
          </a:p>
          <a:p>
            <a:pPr lvl="1">
              <a:spcBef>
                <a:spcPts val="1200"/>
              </a:spcBef>
            </a:pPr>
            <a:r>
              <a:rPr lang="en-US"/>
              <a:t>E.g., Copy your binary and run!</a:t>
            </a:r>
          </a:p>
          <a:p>
            <a:pPr lvl="1">
              <a:spcBef>
                <a:spcPts val="1200"/>
              </a:spcBef>
            </a:pPr>
            <a:r>
              <a:rPr lang="en-US"/>
              <a:t>An executable will not run under a different OS on the same machine</a:t>
            </a:r>
          </a:p>
          <a:p>
            <a:pPr>
              <a:spcBef>
                <a:spcPts val="1200"/>
              </a:spcBef>
            </a:pPr>
            <a:r>
              <a:rPr lang="en-US"/>
              <a:t>Interoperability </a:t>
            </a:r>
          </a:p>
          <a:p>
            <a:pPr marL="0" indent="0">
              <a:spcBef>
                <a:spcPts val="1200"/>
              </a:spcBef>
              <a:buNone/>
            </a:pP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1241C1-CAFE-5743-997A-1F072571462F}"/>
              </a:ext>
            </a:extLst>
          </p:cNvPr>
          <p:cNvSpPr/>
          <p:nvPr/>
        </p:nvSpPr>
        <p:spPr>
          <a:xfrm>
            <a:off x="1589688" y="5124095"/>
            <a:ext cx="12700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 Function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16EC7F-F4FE-DE42-A232-00BFA6C0593C}"/>
              </a:ext>
            </a:extLst>
          </p:cNvPr>
          <p:cNvSpPr/>
          <p:nvPr/>
        </p:nvSpPr>
        <p:spPr>
          <a:xfrm>
            <a:off x="4017290" y="5123214"/>
            <a:ext cx="12700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Assembly</a:t>
            </a:r>
          </a:p>
          <a:p>
            <a:pPr algn="ctr"/>
            <a:r>
              <a:rPr lang="en-US"/>
              <a:t>Routine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70044-6FB2-0144-8196-CA76C25E82D6}"/>
              </a:ext>
            </a:extLst>
          </p:cNvPr>
          <p:cNvCxnSpPr/>
          <p:nvPr/>
        </p:nvCxnSpPr>
        <p:spPr>
          <a:xfrm>
            <a:off x="3014133" y="5342467"/>
            <a:ext cx="6942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415F8A-B614-7147-8321-6B6340B397FE}"/>
              </a:ext>
            </a:extLst>
          </p:cNvPr>
          <p:cNvCxnSpPr>
            <a:cxnSpLocks/>
          </p:cNvCxnSpPr>
          <p:nvPr/>
        </p:nvCxnSpPr>
        <p:spPr>
          <a:xfrm flipH="1">
            <a:off x="3014133" y="5494867"/>
            <a:ext cx="69426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EC3ACA6-D03A-3244-9120-929928C8F857}"/>
              </a:ext>
            </a:extLst>
          </p:cNvPr>
          <p:cNvSpPr txBox="1"/>
          <p:nvPr/>
        </p:nvSpPr>
        <p:spPr>
          <a:xfrm>
            <a:off x="3152432" y="501386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2D117-B13C-514D-9304-498CD5A1E9BF}"/>
              </a:ext>
            </a:extLst>
          </p:cNvPr>
          <p:cNvSpPr txBox="1"/>
          <p:nvPr/>
        </p:nvSpPr>
        <p:spPr>
          <a:xfrm>
            <a:off x="3168578" y="5469467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Call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8DAAEE-A726-4B42-BE8F-925AD9F2E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69833"/>
            <a:ext cx="586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F90993-1039-BA4B-9B3F-29ADEAB58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767" y="2514600"/>
            <a:ext cx="5854700" cy="1422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4B1934-4C52-FE41-9EA4-0EF6F71DD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331" y="1248305"/>
            <a:ext cx="5867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3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7155</Words>
  <Application>Microsoft Macintosh PowerPoint</Application>
  <PresentationFormat>Widescreen</PresentationFormat>
  <Paragraphs>1893</Paragraphs>
  <Slides>101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1" baseType="lpstr">
      <vt:lpstr>Arial</vt:lpstr>
      <vt:lpstr>Calibri</vt:lpstr>
      <vt:lpstr>Calibri Light</vt:lpstr>
      <vt:lpstr>Consolas</vt:lpstr>
      <vt:lpstr>Courier New</vt:lpstr>
      <vt:lpstr>Fira Code</vt:lpstr>
      <vt:lpstr>Fira Code Light</vt:lpstr>
      <vt:lpstr>Times New Roman</vt:lpstr>
      <vt:lpstr>Wingdings</vt:lpstr>
      <vt:lpstr>Office Theme</vt:lpstr>
      <vt:lpstr>CS4459.003 Cyber Attacks &amp; Defense Lab</vt:lpstr>
      <vt:lpstr>Unit 2 Out</vt:lpstr>
      <vt:lpstr>Unit2 Challenges</vt:lpstr>
      <vt:lpstr>Unit 2: Objectives</vt:lpstr>
      <vt:lpstr>PowerPoint Presentation</vt:lpstr>
      <vt:lpstr>Function Support and Calling Convention</vt:lpstr>
      <vt:lpstr>Function Support</vt:lpstr>
      <vt:lpstr>Function Support</vt:lpstr>
      <vt:lpstr>Function Support</vt:lpstr>
      <vt:lpstr>Stack Instructions</vt:lpstr>
      <vt:lpstr>Stack Instructions</vt:lpstr>
      <vt:lpstr>Stack Instructions</vt:lpstr>
      <vt:lpstr>Stack Instructions</vt:lpstr>
      <vt:lpstr>call and ret</vt:lpstr>
      <vt:lpstr>Multiple Function Calls</vt:lpstr>
      <vt:lpstr>Calling Convention</vt:lpstr>
      <vt:lpstr>IA32 Stack Operations</vt:lpstr>
      <vt:lpstr>IA32 Stack Operations</vt:lpstr>
      <vt:lpstr>IA32: Call, ret, Function Prologue, Epilogue</vt:lpstr>
      <vt:lpstr>Calling Convention: IA32 vs. AMD64</vt:lpstr>
      <vt:lpstr>printf()</vt:lpstr>
      <vt:lpstr>AMD64 Stack Operation</vt:lpstr>
      <vt:lpstr>Calling Convention</vt:lpstr>
      <vt:lpstr>IA32 Stack Operations</vt:lpstr>
      <vt:lpstr>IA32 Stack Operations</vt:lpstr>
      <vt:lpstr>IA32: Call, ret, Function Prologue, Epilogue</vt:lpstr>
      <vt:lpstr>Calling Convention: IA32 vs. AMD64</vt:lpstr>
      <vt:lpstr>printf()</vt:lpstr>
      <vt:lpstr>AMD64 Stack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call</vt:lpstr>
      <vt:lpstr>Example – Function Return</vt:lpstr>
      <vt:lpstr>Example – Function Return</vt:lpstr>
      <vt:lpstr>Example – Function Return</vt:lpstr>
      <vt:lpstr>Example – Function Return</vt:lpstr>
      <vt:lpstr>Example – Function Return</vt:lpstr>
      <vt:lpstr>Example – Function Return</vt:lpstr>
      <vt:lpstr>Example – Function Return</vt:lpstr>
      <vt:lpstr>Example – Function Return</vt:lpstr>
      <vt:lpstr>Example – Function Return</vt:lpstr>
      <vt:lpstr>Example – Function Return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Return Address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Buffer Overflow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Frame Pointer Attack</vt:lpstr>
      <vt:lpstr>Program Memory Layout (IA32)</vt:lpstr>
      <vt:lpstr>Loading Executable Object Files into Virtual Address</vt:lpstr>
      <vt:lpstr>PowerPoint Presentation</vt:lpstr>
      <vt:lpstr>*nix Access Control </vt:lpstr>
      <vt:lpstr>Core dump</vt:lpstr>
      <vt:lpstr>`setXXid`  fails with Traced Process</vt:lpstr>
      <vt:lpstr>Writing a Robust Exploit</vt:lpstr>
      <vt:lpstr>Application Binary Interface (ABI): How a Binary Runs on Computers</vt:lpstr>
      <vt:lpstr>Application Binary Interface (ABI)</vt:lpstr>
      <vt:lpstr>Application Binary Interface (ABI)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Kangkook Jee</cp:lastModifiedBy>
  <cp:revision>1</cp:revision>
  <cp:lastPrinted>2022-01-27T20:22:18Z</cp:lastPrinted>
  <dcterms:created xsi:type="dcterms:W3CDTF">2021-01-10T22:54:41Z</dcterms:created>
  <dcterms:modified xsi:type="dcterms:W3CDTF">2024-02-01T16:29:37Z</dcterms:modified>
</cp:coreProperties>
</file>