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7" r:id="rId2"/>
    <p:sldId id="616" r:id="rId3"/>
    <p:sldId id="1653" r:id="rId4"/>
    <p:sldId id="570" r:id="rId5"/>
    <p:sldId id="598" r:id="rId6"/>
    <p:sldId id="599" r:id="rId7"/>
    <p:sldId id="572" r:id="rId8"/>
    <p:sldId id="573" r:id="rId9"/>
    <p:sldId id="512" r:id="rId10"/>
    <p:sldId id="604" r:id="rId11"/>
    <p:sldId id="600" r:id="rId12"/>
    <p:sldId id="574" r:id="rId13"/>
    <p:sldId id="597" r:id="rId14"/>
    <p:sldId id="601" r:id="rId15"/>
    <p:sldId id="588" r:id="rId16"/>
    <p:sldId id="605" r:id="rId17"/>
    <p:sldId id="587" r:id="rId18"/>
    <p:sldId id="589" r:id="rId19"/>
    <p:sldId id="590" r:id="rId20"/>
    <p:sldId id="591" r:id="rId21"/>
    <p:sldId id="602" r:id="rId22"/>
    <p:sldId id="594" r:id="rId23"/>
    <p:sldId id="595" r:id="rId24"/>
    <p:sldId id="619" r:id="rId25"/>
    <p:sldId id="606" r:id="rId26"/>
    <p:sldId id="607" r:id="rId27"/>
    <p:sldId id="608" r:id="rId28"/>
    <p:sldId id="617" r:id="rId29"/>
    <p:sldId id="618" r:id="rId30"/>
    <p:sldId id="612" r:id="rId31"/>
    <p:sldId id="592" r:id="rId32"/>
    <p:sldId id="593" r:id="rId33"/>
    <p:sldId id="609" r:id="rId34"/>
    <p:sldId id="610" r:id="rId35"/>
    <p:sldId id="596" r:id="rId36"/>
    <p:sldId id="611" r:id="rId37"/>
    <p:sldId id="613" r:id="rId38"/>
    <p:sldId id="614" r:id="rId39"/>
    <p:sldId id="620" r:id="rId40"/>
    <p:sldId id="1636" r:id="rId41"/>
    <p:sldId id="1637" r:id="rId42"/>
    <p:sldId id="1638" r:id="rId43"/>
    <p:sldId id="165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0DBB43-DB7B-D84D-AA35-5E5338705759}">
          <p14:sldIdLst>
            <p14:sldId id="257"/>
            <p14:sldId id="616"/>
            <p14:sldId id="1653"/>
            <p14:sldId id="570"/>
            <p14:sldId id="598"/>
            <p14:sldId id="599"/>
            <p14:sldId id="572"/>
            <p14:sldId id="573"/>
            <p14:sldId id="512"/>
            <p14:sldId id="604"/>
            <p14:sldId id="600"/>
            <p14:sldId id="574"/>
            <p14:sldId id="597"/>
            <p14:sldId id="601"/>
            <p14:sldId id="588"/>
          </p14:sldIdLst>
        </p14:section>
        <p14:section name="SR/AR" id="{71BC5F40-15E3-0849-9D3D-507D047E0512}">
          <p14:sldIdLst>
            <p14:sldId id="605"/>
            <p14:sldId id="587"/>
            <p14:sldId id="589"/>
            <p14:sldId id="590"/>
            <p14:sldId id="591"/>
            <p14:sldId id="602"/>
            <p14:sldId id="594"/>
            <p14:sldId id="595"/>
          </p14:sldIdLst>
        </p14:section>
        <p14:section name="One gadget" id="{5D2A61C4-6BA0-F743-8B11-E075EF1956CD}">
          <p14:sldIdLst>
            <p14:sldId id="619"/>
            <p14:sldId id="606"/>
            <p14:sldId id="607"/>
            <p14:sldId id="608"/>
            <p14:sldId id="617"/>
            <p14:sldId id="618"/>
            <p14:sldId id="612"/>
            <p14:sldId id="592"/>
            <p14:sldId id="593"/>
            <p14:sldId id="609"/>
            <p14:sldId id="610"/>
            <p14:sldId id="596"/>
            <p14:sldId id="611"/>
            <p14:sldId id="613"/>
            <p14:sldId id="614"/>
            <p14:sldId id="620"/>
            <p14:sldId id="1636"/>
            <p14:sldId id="1637"/>
            <p14:sldId id="1638"/>
            <p14:sldId id="16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0"/>
    <p:restoredTop sz="93840"/>
  </p:normalViewPr>
  <p:slideViewPr>
    <p:cSldViewPr snapToGrid="0" snapToObjects="1">
      <p:cViewPr varScale="1">
        <p:scale>
          <a:sx n="209" d="100"/>
          <a:sy n="209" d="100"/>
        </p:scale>
        <p:origin x="486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e, Kangkook" userId="52832784-bd9f-4cfd-947b-6cb8258050c1" providerId="ADAL" clId="{93A85B0B-4CA0-5D4A-AA61-03DF24DB350D}"/>
    <pc:docChg chg="custSel delSld modSld addSection modSection">
      <pc:chgData name="Jee, Kangkook" userId="52832784-bd9f-4cfd-947b-6cb8258050c1" providerId="ADAL" clId="{93A85B0B-4CA0-5D4A-AA61-03DF24DB350D}" dt="2024-04-02T19:14:28.664" v="116" actId="478"/>
      <pc:docMkLst>
        <pc:docMk/>
      </pc:docMkLst>
      <pc:sldChg chg="modSp mod">
        <pc:chgData name="Jee, Kangkook" userId="52832784-bd9f-4cfd-947b-6cb8258050c1" providerId="ADAL" clId="{93A85B0B-4CA0-5D4A-AA61-03DF24DB350D}" dt="2024-04-02T18:55:50.034" v="64" actId="20577"/>
        <pc:sldMkLst>
          <pc:docMk/>
          <pc:sldMk cId="1035216291" sldId="257"/>
        </pc:sldMkLst>
        <pc:spChg chg="mod">
          <ac:chgData name="Jee, Kangkook" userId="52832784-bd9f-4cfd-947b-6cb8258050c1" providerId="ADAL" clId="{93A85B0B-4CA0-5D4A-AA61-03DF24DB350D}" dt="2024-04-02T18:55:28.011" v="20" actId="20577"/>
          <ac:spMkLst>
            <pc:docMk/>
            <pc:sldMk cId="1035216291" sldId="257"/>
            <ac:spMk id="2" creationId="{0BA723EB-A658-6446-B7BF-6A0E47D4EF4B}"/>
          </ac:spMkLst>
        </pc:spChg>
        <pc:spChg chg="mod">
          <ac:chgData name="Jee, Kangkook" userId="52832784-bd9f-4cfd-947b-6cb8258050c1" providerId="ADAL" clId="{93A85B0B-4CA0-5D4A-AA61-03DF24DB350D}" dt="2024-04-02T18:55:50.034" v="64" actId="20577"/>
          <ac:spMkLst>
            <pc:docMk/>
            <pc:sldMk cId="1035216291" sldId="257"/>
            <ac:spMk id="3" creationId="{F99A993E-8AC1-1144-BB84-2922B377E00C}"/>
          </ac:spMkLst>
        </pc:spChg>
      </pc:sldChg>
      <pc:sldChg chg="modSp mod">
        <pc:chgData name="Jee, Kangkook" userId="52832784-bd9f-4cfd-947b-6cb8258050c1" providerId="ADAL" clId="{93A85B0B-4CA0-5D4A-AA61-03DF24DB350D}" dt="2024-04-02T18:57:57.380" v="109" actId="20577"/>
        <pc:sldMkLst>
          <pc:docMk/>
          <pc:sldMk cId="2661960068" sldId="605"/>
        </pc:sldMkLst>
        <pc:spChg chg="mod">
          <ac:chgData name="Jee, Kangkook" userId="52832784-bd9f-4cfd-947b-6cb8258050c1" providerId="ADAL" clId="{93A85B0B-4CA0-5D4A-AA61-03DF24DB350D}" dt="2024-04-02T18:57:57.380" v="109" actId="20577"/>
          <ac:spMkLst>
            <pc:docMk/>
            <pc:sldMk cId="2661960068" sldId="605"/>
            <ac:spMk id="2" creationId="{B1F5B265-A310-0242-AE01-BF05FB14D06D}"/>
          </ac:spMkLst>
        </pc:spChg>
      </pc:sldChg>
      <pc:sldChg chg="delSp mod">
        <pc:chgData name="Jee, Kangkook" userId="52832784-bd9f-4cfd-947b-6cb8258050c1" providerId="ADAL" clId="{93A85B0B-4CA0-5D4A-AA61-03DF24DB350D}" dt="2024-04-02T19:14:15.718" v="114" actId="478"/>
        <pc:sldMkLst>
          <pc:docMk/>
          <pc:sldMk cId="3451262078" sldId="607"/>
        </pc:sldMkLst>
        <pc:inkChg chg="del">
          <ac:chgData name="Jee, Kangkook" userId="52832784-bd9f-4cfd-947b-6cb8258050c1" providerId="ADAL" clId="{93A85B0B-4CA0-5D4A-AA61-03DF24DB350D}" dt="2024-04-02T19:14:15.718" v="114" actId="478"/>
          <ac:inkMkLst>
            <pc:docMk/>
            <pc:sldMk cId="3451262078" sldId="607"/>
            <ac:inkMk id="5" creationId="{C2B97D84-9328-5B46-A626-B459BBD3ABB4}"/>
          </ac:inkMkLst>
        </pc:inkChg>
      </pc:sldChg>
      <pc:sldChg chg="delSp mod">
        <pc:chgData name="Jee, Kangkook" userId="52832784-bd9f-4cfd-947b-6cb8258050c1" providerId="ADAL" clId="{93A85B0B-4CA0-5D4A-AA61-03DF24DB350D}" dt="2024-04-02T19:14:22.275" v="115" actId="478"/>
        <pc:sldMkLst>
          <pc:docMk/>
          <pc:sldMk cId="1037088870" sldId="608"/>
        </pc:sldMkLst>
        <pc:inkChg chg="del">
          <ac:chgData name="Jee, Kangkook" userId="52832784-bd9f-4cfd-947b-6cb8258050c1" providerId="ADAL" clId="{93A85B0B-4CA0-5D4A-AA61-03DF24DB350D}" dt="2024-04-02T19:14:22.275" v="115" actId="478"/>
          <ac:inkMkLst>
            <pc:docMk/>
            <pc:sldMk cId="1037088870" sldId="608"/>
            <ac:inkMk id="4" creationId="{A550B9CE-C796-0C47-8189-8BE43A8C4771}"/>
          </ac:inkMkLst>
        </pc:inkChg>
      </pc:sldChg>
      <pc:sldChg chg="modSp mod">
        <pc:chgData name="Jee, Kangkook" userId="52832784-bd9f-4cfd-947b-6cb8258050c1" providerId="ADAL" clId="{93A85B0B-4CA0-5D4A-AA61-03DF24DB350D}" dt="2024-04-02T18:56:32.079" v="102" actId="20577"/>
        <pc:sldMkLst>
          <pc:docMk/>
          <pc:sldMk cId="2127405549" sldId="616"/>
        </pc:sldMkLst>
        <pc:spChg chg="mod">
          <ac:chgData name="Jee, Kangkook" userId="52832784-bd9f-4cfd-947b-6cb8258050c1" providerId="ADAL" clId="{93A85B0B-4CA0-5D4A-AA61-03DF24DB350D}" dt="2024-04-02T18:56:32.079" v="102" actId="20577"/>
          <ac:spMkLst>
            <pc:docMk/>
            <pc:sldMk cId="2127405549" sldId="616"/>
            <ac:spMk id="3" creationId="{25BC724E-CAEC-BA41-AD88-C628BD9CD431}"/>
          </ac:spMkLst>
        </pc:spChg>
      </pc:sldChg>
      <pc:sldChg chg="delSp mod">
        <pc:chgData name="Jee, Kangkook" userId="52832784-bd9f-4cfd-947b-6cb8258050c1" providerId="ADAL" clId="{93A85B0B-4CA0-5D4A-AA61-03DF24DB350D}" dt="2024-04-02T19:14:28.664" v="116" actId="478"/>
        <pc:sldMkLst>
          <pc:docMk/>
          <pc:sldMk cId="3264392734" sldId="617"/>
        </pc:sldMkLst>
        <pc:inkChg chg="del">
          <ac:chgData name="Jee, Kangkook" userId="52832784-bd9f-4cfd-947b-6cb8258050c1" providerId="ADAL" clId="{93A85B0B-4CA0-5D4A-AA61-03DF24DB350D}" dt="2024-04-02T19:14:28.664" v="116" actId="478"/>
          <ac:inkMkLst>
            <pc:docMk/>
            <pc:sldMk cId="3264392734" sldId="617"/>
            <ac:inkMk id="3" creationId="{FD566BA9-940D-AB4C-9FBF-14C9D83750D3}"/>
          </ac:inkMkLst>
        </pc:inkChg>
      </pc:sldChg>
      <pc:sldChg chg="modSp mod">
        <pc:chgData name="Jee, Kangkook" userId="52832784-bd9f-4cfd-947b-6cb8258050c1" providerId="ADAL" clId="{93A85B0B-4CA0-5D4A-AA61-03DF24DB350D}" dt="2024-04-02T18:56:42.310" v="104" actId="20577"/>
        <pc:sldMkLst>
          <pc:docMk/>
          <pc:sldMk cId="3497348103" sldId="1653"/>
        </pc:sldMkLst>
        <pc:spChg chg="mod">
          <ac:chgData name="Jee, Kangkook" userId="52832784-bd9f-4cfd-947b-6cb8258050c1" providerId="ADAL" clId="{93A85B0B-4CA0-5D4A-AA61-03DF24DB350D}" dt="2024-04-02T18:56:42.310" v="104" actId="20577"/>
          <ac:spMkLst>
            <pc:docMk/>
            <pc:sldMk cId="3497348103" sldId="1653"/>
            <ac:spMk id="6" creationId="{4CE9F670-BC16-214D-919F-DAEC3E37F53B}"/>
          </ac:spMkLst>
        </pc:spChg>
      </pc:sldChg>
      <pc:sldChg chg="del">
        <pc:chgData name="Jee, Kangkook" userId="52832784-bd9f-4cfd-947b-6cb8258050c1" providerId="ADAL" clId="{93A85B0B-4CA0-5D4A-AA61-03DF24DB350D}" dt="2024-04-02T18:56:00.634" v="65" actId="2696"/>
        <pc:sldMkLst>
          <pc:docMk/>
          <pc:sldMk cId="3235391991" sldId="165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D7890-A311-5448-ACD6-7B14DD95F814}" type="datetimeFigureOut">
              <a:rPr lang="en-US" smtClean="0"/>
              <a:t>4/2/24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8E6B6-B72D-A840-AC94-EEBC28616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9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1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95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65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06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67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58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KJEE: let’s see GOT addressing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89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95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49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lattera</a:t>
            </a:r>
            <a:r>
              <a:rPr lang="en-US" dirty="0"/>
              <a:t>/</a:t>
            </a:r>
            <a:r>
              <a:rPr lang="en-US" dirty="0" err="1"/>
              <a:t>glibc</a:t>
            </a:r>
            <a:r>
              <a:rPr lang="en-US" dirty="0"/>
              <a:t>/blob/master/</a:t>
            </a:r>
            <a:r>
              <a:rPr lang="en-US" dirty="0" err="1"/>
              <a:t>sysdeps</a:t>
            </a:r>
            <a:r>
              <a:rPr lang="en-US" dirty="0"/>
              <a:t>/</a:t>
            </a:r>
            <a:r>
              <a:rPr lang="en-US" dirty="0" err="1"/>
              <a:t>posix</a:t>
            </a:r>
            <a:r>
              <a:rPr lang="en-US" dirty="0"/>
              <a:t>/system.c#L115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0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lattera</a:t>
            </a:r>
            <a:r>
              <a:rPr lang="en-US" dirty="0"/>
              <a:t>/</a:t>
            </a:r>
            <a:r>
              <a:rPr lang="en-US" dirty="0" err="1"/>
              <a:t>glibc</a:t>
            </a:r>
            <a:r>
              <a:rPr lang="en-US" dirty="0"/>
              <a:t>/blob/master/</a:t>
            </a:r>
            <a:r>
              <a:rPr lang="en-US" dirty="0" err="1"/>
              <a:t>sysdeps</a:t>
            </a:r>
            <a:r>
              <a:rPr lang="en-US" dirty="0"/>
              <a:t>/</a:t>
            </a:r>
            <a:r>
              <a:rPr lang="en-US" dirty="0" err="1"/>
              <a:t>posix</a:t>
            </a:r>
            <a:r>
              <a:rPr lang="en-US" dirty="0"/>
              <a:t>/system.c#L115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7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11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38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88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55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42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40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4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225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softwareengineering.stackexchange.com</a:t>
            </a:r>
            <a:r>
              <a:rPr lang="en-US" dirty="0"/>
              <a:t>/questions/140925/why-was-</a:t>
            </a:r>
            <a:r>
              <a:rPr lang="en-US" dirty="0" err="1"/>
              <a:t>tanenbaum</a:t>
            </a:r>
            <a:r>
              <a:rPr lang="en-US" dirty="0"/>
              <a:t>-wrong-in-the-</a:t>
            </a:r>
            <a:r>
              <a:rPr lang="en-US" dirty="0" err="1"/>
              <a:t>tanenbaum</a:t>
            </a:r>
            <a:r>
              <a:rPr lang="en-US" dirty="0"/>
              <a:t>-</a:t>
            </a:r>
            <a:r>
              <a:rPr lang="en-US" dirty="0" err="1"/>
              <a:t>torvalds</a:t>
            </a:r>
            <a:r>
              <a:rPr lang="en-US" dirty="0"/>
              <a:t>-debates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CDBD7-6B05-C04B-8887-50A24092650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94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softwareengineering.stackexchange.com</a:t>
            </a:r>
            <a:r>
              <a:rPr lang="en-US" dirty="0"/>
              <a:t>/questions/140925/why-was-</a:t>
            </a:r>
            <a:r>
              <a:rPr lang="en-US" dirty="0" err="1"/>
              <a:t>tanenbaum</a:t>
            </a:r>
            <a:r>
              <a:rPr lang="en-US" dirty="0"/>
              <a:t>-wrong-in-the-</a:t>
            </a:r>
            <a:r>
              <a:rPr lang="en-US" dirty="0" err="1"/>
              <a:t>tanenbaum</a:t>
            </a:r>
            <a:r>
              <a:rPr lang="en-US" dirty="0"/>
              <a:t>-</a:t>
            </a:r>
            <a:r>
              <a:rPr lang="en-US" dirty="0" err="1"/>
              <a:t>torvalds</a:t>
            </a:r>
            <a:r>
              <a:rPr lang="en-US" dirty="0"/>
              <a:t>-debates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CDBD7-6B05-C04B-8887-50A24092650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6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64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64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56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KJEE: checkmark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96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95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KJEE: we may want to visualize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73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7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4E66A-BD3D-D441-ACE9-7A76CD9E4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6382C-B94B-534B-B140-327E2BEC0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063D9-AFED-1047-BC6C-9F7B984E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7A59-74C3-7947-B455-C8FCB56FC92A}" type="datetime1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6C742-7D5B-3045-B269-A2D187AA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070D7-6A92-EB48-AEDE-6B5925CA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6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7FE9-9138-5146-AB07-02B6DFD0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D25F2-A76E-754C-9138-03D0452DF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7A763-C8F4-4C45-AF17-F9AABAE3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803E-5C2F-7D4E-A9F1-EB667BCD487B}" type="datetime1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6C667-1B8C-7640-8B11-1FB69BD4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57D9C-11F8-9643-A81F-9BB1DE43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9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7D83C-3D11-CB41-946B-2C8D62C48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79489-F77B-4C4C-95F7-F980B9BEE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CCE8D-5E8F-F94D-B553-930F9546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CEB5-20EB-5846-B41B-963BD3E19B7A}" type="datetime1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6FF9-D6BC-2D4A-9D99-22E30294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7D514-23F9-9F44-8D3F-225E6EAD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3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3877-0B95-164A-AFBF-B8290EF3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1CA95-5F3C-7C47-8A2B-633C27C43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E931A-95C9-8A4C-8560-0518F5B2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55E0-DC0E-FC48-8614-DCA1E28B4BC9}" type="datetime1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958D6-2C6B-304D-A0FC-306A5CA4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2B642-A7BB-FE49-9AFC-05460EBE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74132-A5E8-9E41-931F-54EADD7E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5C514-5BA4-5443-BC32-A21E17223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42B12-C363-BA47-92C8-80622F87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4333-F2EC-7943-AFEF-50D608B89F70}" type="datetime1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8E7AB-A4AB-8942-9A96-6DCC8DB6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9FCC3-8DC9-EB40-996F-0D967E94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7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205F-2C98-0947-85CA-03FD884E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CB37F-0952-824C-8C06-D9A1C0906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713FE-E201-7241-A044-BEFD00D1C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88523-02C5-F743-A1B8-86AAC705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CA3C-D94D-9B4E-809D-6E7C61603A3A}" type="datetime1">
              <a:rPr lang="en-US" smtClean="0"/>
              <a:t>4/2/24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CDC2A-BEAE-8746-B658-4A24B2D8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E6523-7171-5D47-AB30-CF02E67E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2652-EA00-2848-A743-86BCFD77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3C18B-C9AA-E049-8074-2F1C08291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57BF0-BBAA-3647-AE3D-D8EBCA808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796BF-9A84-F64C-A810-FDD5A2ACE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66974-51F8-F54B-BBC8-999A319D8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E286B7-26EB-514E-8015-2F92F94C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1783-574F-2245-A7FC-6A5FDE934EA2}" type="datetime1">
              <a:rPr lang="en-US" smtClean="0"/>
              <a:t>4/2/24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7E8A7B-7CB4-F34C-AD44-363D242E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FFD52-35A9-054F-BD09-8B8F9040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5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3EAF-F887-9E43-81EA-41250DD2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102A1-CE22-9344-A0F4-96FC779C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730E-AAFF-2541-88EA-C40FAC4581EB}" type="datetime1">
              <a:rPr lang="en-US" smtClean="0"/>
              <a:t>4/2/24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88DED-FD14-5A43-A23C-8D9F8A36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96563-C578-0142-91A5-07883C69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01FA23-6BC6-1A43-AA60-1EE091C4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A9CC-A48F-7345-92ED-DBC0BE789712}" type="datetime1">
              <a:rPr lang="en-US" smtClean="0"/>
              <a:t>4/2/24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D30AF-449F-E348-80EE-95CD120A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0CBBD-4DD0-6B4B-A968-F874C13F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6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79139-8106-E64E-A5D1-B993873D0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00122-9061-254A-9C1B-648873FE6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173A6-5BCF-D142-B28A-C897C55BA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A085B-99EF-D94A-ABDF-879F0BDC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EC43-94C1-7342-AC80-62F591DC636C}" type="datetime1">
              <a:rPr lang="en-US" smtClean="0"/>
              <a:t>4/2/24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EE0D3-C990-E746-A6A8-FE939998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4C3A2-F394-F44C-86D2-D48D07FE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6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1CCA-3D69-AD45-B015-42E0777B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719E2-DD78-FD4E-85FF-7DB6898D4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B07FB-5F64-F84E-87F8-8E4E29C1B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9ECA1-BDD3-D442-8527-52DA5E08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43F0-5FC0-214C-96FB-24B162C4C63E}" type="datetime1">
              <a:rPr lang="en-US" smtClean="0"/>
              <a:t>4/2/24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6FF47-E426-A34E-8BDD-5B6B3021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CBBFF-5893-B747-8682-C938FA12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3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E91D3-6461-E04E-B200-01E1A0CF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F11F7-F8FD-774C-BA9D-B4A1ED1B1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1EA96-44C5-0246-8B80-B71434192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63177-328E-FA4F-86C9-13CED0611584}" type="datetime1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A653E-0E50-8C46-AD18-54F7E393B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77A66-F0BE-3745-99EC-FF2FFBA31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4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23EB-A658-6446-B7BF-6A0E47D4EF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CS4459.001</a:t>
            </a:r>
            <a:br>
              <a:rPr lang="en-US" dirty="0"/>
            </a:br>
            <a:r>
              <a:rPr lang="en-US" dirty="0"/>
              <a:t>Cyber Attacks &amp; Defense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A993E-8AC1-1144-BB84-2922B377E0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Arbitrary Read / Write and Format String Vulnerability</a:t>
            </a:r>
          </a:p>
          <a:p>
            <a:r>
              <a:rPr lang="en-US" dirty="0"/>
              <a:t>Apr 2,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1D17-E154-AB45-B0CB-3D537B18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16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300D5-6E9F-4347-A014-813DDBEE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0475"/>
          </a:xfrm>
        </p:spPr>
        <p:txBody>
          <a:bodyPr/>
          <a:lstStyle/>
          <a:p>
            <a:r>
              <a:rPr lang="en-US" dirty="0"/>
              <a:t>Sequential Read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C15D-80BD-374C-AE85-B7FF37E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194" y="1625612"/>
            <a:ext cx="7233000" cy="2375542"/>
          </a:xfrm>
        </p:spPr>
        <p:txBody>
          <a:bodyPr/>
          <a:lstStyle/>
          <a:p>
            <a:r>
              <a:rPr lang="en-US" dirty="0"/>
              <a:t>ASLR-3</a:t>
            </a:r>
          </a:p>
          <a:p>
            <a:pPr lvl="1"/>
            <a:r>
              <a:rPr lang="en-US" dirty="0"/>
              <a:t>Leak addresses via </a:t>
            </a:r>
            <a:r>
              <a:rPr lang="en-US" i="1" dirty="0"/>
              <a:t>sequential leaks </a:t>
            </a:r>
            <a:r>
              <a:rPr lang="en-US" dirty="0"/>
              <a:t>from one point of the stack</a:t>
            </a:r>
          </a:p>
          <a:p>
            <a:pPr lvl="1"/>
            <a:r>
              <a:rPr lang="en-US" dirty="0"/>
              <a:t>We do not know ‘A’, but can specify ‘N’</a:t>
            </a:r>
          </a:p>
          <a:p>
            <a:pPr lvl="1"/>
            <a:r>
              <a:rPr lang="en-US" dirty="0"/>
              <a:t>Sometimes this is more powerful than arbitrary read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87539-0D2E-6944-B3C6-2C8EACF71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532" y="1563246"/>
            <a:ext cx="3538232" cy="25002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0E5315-49A2-1348-99B0-55419A26B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249" y="4201167"/>
            <a:ext cx="7708450" cy="237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0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DB2D-39A0-B24B-83A0-01169A13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Stack-Cookie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74FB7-01DE-D641-BE8E-FC682831F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49800" cy="435133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i="1" dirty="0"/>
              <a:t>cookie</a:t>
            </a:r>
            <a:r>
              <a:rPr lang="en-US" dirty="0"/>
              <a:t> value is on the stack</a:t>
            </a:r>
          </a:p>
          <a:p>
            <a:endParaRPr lang="en-US" dirty="0"/>
          </a:p>
          <a:p>
            <a:r>
              <a:rPr lang="en-US" dirty="0"/>
              <a:t>Arbitrary Read</a:t>
            </a:r>
          </a:p>
          <a:p>
            <a:pPr lvl="1"/>
            <a:r>
              <a:rPr lang="en-US" dirty="0"/>
              <a:t>Read where?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The address that the cookie is stored!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Then launch buffer overflow attack</a:t>
            </a:r>
          </a:p>
          <a:p>
            <a:endParaRPr lang="en-US" dirty="0"/>
          </a:p>
          <a:p>
            <a:r>
              <a:rPr lang="en-US" dirty="0"/>
              <a:t>You should know the address of the stack..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07F001-EE05-F848-BADD-4C7F1ABF3F59}"/>
              </a:ext>
            </a:extLst>
          </p:cNvPr>
          <p:cNvSpPr/>
          <p:nvPr/>
        </p:nvSpPr>
        <p:spPr>
          <a:xfrm>
            <a:off x="9268305" y="3424212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COOKIE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1BE835-F2BC-D640-8593-EBE7DA05C986}"/>
              </a:ext>
            </a:extLst>
          </p:cNvPr>
          <p:cNvSpPr/>
          <p:nvPr/>
        </p:nvSpPr>
        <p:spPr>
          <a:xfrm>
            <a:off x="9268307" y="392000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19A89-4745-6442-B318-9D636CF2E911}"/>
              </a:ext>
            </a:extLst>
          </p:cNvPr>
          <p:cNvSpPr/>
          <p:nvPr/>
        </p:nvSpPr>
        <p:spPr>
          <a:xfrm>
            <a:off x="9268308" y="441674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1E2199-3106-8345-8CB0-E2C509AFE6D2}"/>
              </a:ext>
            </a:extLst>
          </p:cNvPr>
          <p:cNvSpPr/>
          <p:nvPr/>
        </p:nvSpPr>
        <p:spPr>
          <a:xfrm>
            <a:off x="9268309" y="491159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85B45B-8C6D-484E-A0C1-A32012FD51AF}"/>
              </a:ext>
            </a:extLst>
          </p:cNvPr>
          <p:cNvSpPr/>
          <p:nvPr/>
        </p:nvSpPr>
        <p:spPr>
          <a:xfrm>
            <a:off x="9268301" y="2927470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EA5D5A-91B6-8A43-80E9-ECDBB675319A}"/>
              </a:ext>
            </a:extLst>
          </p:cNvPr>
          <p:cNvSpPr/>
          <p:nvPr/>
        </p:nvSpPr>
        <p:spPr>
          <a:xfrm>
            <a:off x="9268301" y="2431044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F7BC029F-F565-5742-A0E5-ADF33EA5D90D}"/>
              </a:ext>
            </a:extLst>
          </p:cNvPr>
          <p:cNvSpPr/>
          <p:nvPr/>
        </p:nvSpPr>
        <p:spPr>
          <a:xfrm>
            <a:off x="8458201" y="3483820"/>
            <a:ext cx="657225" cy="376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A12E71E1-44BA-E547-9F8D-D840C4BEE12A}"/>
              </a:ext>
            </a:extLst>
          </p:cNvPr>
          <p:cNvCxnSpPr/>
          <p:nvPr/>
        </p:nvCxnSpPr>
        <p:spPr>
          <a:xfrm rot="10800000">
            <a:off x="8967537" y="2679099"/>
            <a:ext cx="300772" cy="2480554"/>
          </a:xfrm>
          <a:prstGeom prst="bentConnector2">
            <a:avLst/>
          </a:prstGeom>
          <a:ln w="4127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6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3EAE-B1E6-974E-9A54-52D936F63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ASLR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BEE7F-E3A4-4C47-BA50-ADC704C0D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Arbitrary Read</a:t>
            </a:r>
          </a:p>
          <a:p>
            <a:pPr lvl="1"/>
            <a:r>
              <a:rPr lang="en-US" dirty="0"/>
              <a:t>Read anywhere if you know the address…</a:t>
            </a:r>
          </a:p>
          <a:p>
            <a:r>
              <a:rPr lang="en-US" dirty="0"/>
              <a:t>Read where?</a:t>
            </a:r>
          </a:p>
          <a:p>
            <a:pPr lvl="1"/>
            <a:r>
              <a:rPr lang="en-US" dirty="0"/>
              <a:t>Non-PIE: Code section is fixed </a:t>
            </a:r>
            <a:r>
              <a:rPr lang="en-US" dirty="0">
                <a:latin typeface="Consolas" panose="020B0609020204030204" pitchFamily="49" charset="0"/>
              </a:rPr>
              <a:t>0x8048000 </a:t>
            </a:r>
            <a:r>
              <a:rPr lang="en-US" dirty="0"/>
              <a:t>~ </a:t>
            </a:r>
            <a:r>
              <a:rPr lang="en-US" dirty="0">
                <a:latin typeface="Consolas" panose="020B0609020204030204" pitchFamily="49" charset="0"/>
              </a:rPr>
              <a:t>0x804a000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0x401000 </a:t>
            </a:r>
            <a:r>
              <a:rPr lang="en-US" dirty="0"/>
              <a:t>~ and </a:t>
            </a:r>
            <a:r>
              <a:rPr lang="en-US" dirty="0">
                <a:latin typeface="Consolas" panose="020B0609020204030204" pitchFamily="49" charset="0"/>
              </a:rPr>
              <a:t>0x601000</a:t>
            </a:r>
            <a:r>
              <a:rPr lang="en-US" dirty="0"/>
              <a:t> in 64 bit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Stack – random</a:t>
            </a:r>
          </a:p>
          <a:p>
            <a:pPr lvl="1"/>
            <a:r>
              <a:rPr lang="en-US" dirty="0"/>
              <a:t>Library – random</a:t>
            </a:r>
          </a:p>
          <a:p>
            <a:pPr lvl="1"/>
            <a:r>
              <a:rPr lang="en-US" dirty="0"/>
              <a:t>Heap – random</a:t>
            </a:r>
          </a:p>
          <a:p>
            <a:endParaRPr lang="en-US" dirty="0"/>
          </a:p>
          <a:p>
            <a:r>
              <a:rPr lang="en-US" dirty="0"/>
              <a:t>Code/data sections are the only fixed locations</a:t>
            </a:r>
          </a:p>
        </p:txBody>
      </p:sp>
    </p:spTree>
    <p:extLst>
      <p:ext uri="{BB962C8B-B14F-4D97-AF65-F5344CB8AC3E}">
        <p14:creationId xmlns:p14="http://schemas.microsoft.com/office/powerpoint/2010/main" val="104915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C9933-3BD0-3744-B23F-42F89F8E6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ASLR + DEP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055F-8650-8748-9C4F-6B171AE0D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GOT stores address of </a:t>
            </a:r>
            <a:r>
              <a:rPr lang="en-US" dirty="0" err="1">
                <a:latin typeface="Consolas" panose="020B0609020204030204" pitchFamily="49" charset="0"/>
              </a:rPr>
              <a:t>libc</a:t>
            </a:r>
            <a:r>
              <a:rPr lang="en-US" dirty="0"/>
              <a:t> functions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altLang="ko-KR" dirty="0">
                <a:latin typeface="Consolas" panose="020B060902020403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</a:rPr>
              <a:t>, puts</a:t>
            </a:r>
            <a:r>
              <a:rPr lang="en-US" altLang="ko-KR" dirty="0">
                <a:latin typeface="Consolas" panose="020B060902020403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</a:rPr>
              <a:t>, read</a:t>
            </a:r>
            <a:r>
              <a:rPr lang="en-US" altLang="ko-KR" dirty="0">
                <a:latin typeface="Consolas" panose="020B060902020403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/>
              <a:t>etc.</a:t>
            </a:r>
          </a:p>
          <a:p>
            <a:endParaRPr lang="en-US" dirty="0"/>
          </a:p>
        </p:txBody>
      </p:sp>
      <p:pic>
        <p:nvPicPr>
          <p:cNvPr id="5" name="Picture 4" descr="A close up of text on a white background&#13;&#10;&#13;&#10;Description automatically generated">
            <a:extLst>
              <a:ext uri="{FF2B5EF4-FFF2-40B4-BE49-F238E27FC236}">
                <a16:creationId xmlns:a16="http://schemas.microsoft.com/office/drawing/2014/main" id="{FB8B0AF1-E4B5-3845-8171-814D75539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39908"/>
            <a:ext cx="10213224" cy="3171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2943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C9933-3BD0-3744-B23F-42F89F8E6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ASLR + DEP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055F-8650-8748-9C4F-6B171AE0D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88775"/>
          </a:xfrm>
        </p:spPr>
        <p:txBody>
          <a:bodyPr>
            <a:normAutofit/>
          </a:bodyPr>
          <a:lstStyle/>
          <a:p>
            <a:r>
              <a:rPr lang="en-US" sz="2400" dirty="0"/>
              <a:t>Read a value from GOT</a:t>
            </a:r>
          </a:p>
          <a:p>
            <a:pPr lvl="1"/>
            <a:r>
              <a:rPr lang="en-US" sz="2000" dirty="0"/>
              <a:t>Can get the address of </a:t>
            </a:r>
            <a:r>
              <a:rPr lang="en-US" sz="2000" dirty="0">
                <a:latin typeface="Consolas" panose="020B0609020204030204" pitchFamily="49" charset="0"/>
              </a:rPr>
              <a:t>puts()</a:t>
            </a:r>
          </a:p>
          <a:p>
            <a:endParaRPr lang="en-US" sz="2400" dirty="0"/>
          </a:p>
          <a:p>
            <a:r>
              <a:rPr lang="en-US" sz="2400" dirty="0"/>
              <a:t>Can you calculate the addresses of </a:t>
            </a:r>
            <a:r>
              <a:rPr lang="en-US" sz="2400" dirty="0" err="1">
                <a:latin typeface="Consolas" panose="020B0609020204030204" pitchFamily="49" charset="0"/>
              </a:rPr>
              <a:t>execve</a:t>
            </a:r>
            <a:r>
              <a:rPr lang="en-US" sz="2400" dirty="0">
                <a:latin typeface="Consolas" panose="020B0609020204030204" pitchFamily="49" charset="0"/>
              </a:rPr>
              <a:t>() or system()</a:t>
            </a:r>
            <a:r>
              <a:rPr lang="en-US" sz="2400" dirty="0"/>
              <a:t> from puts?</a:t>
            </a:r>
          </a:p>
          <a:p>
            <a:endParaRPr lang="en-US" sz="2400" dirty="0"/>
          </a:p>
          <a:p>
            <a:r>
              <a:rPr lang="en-US" sz="2400" dirty="0"/>
              <a:t>Yes</a:t>
            </a:r>
          </a:p>
          <a:p>
            <a:pPr lvl="1"/>
            <a:r>
              <a:rPr lang="en-US" sz="2000" dirty="0"/>
              <a:t>Load </a:t>
            </a:r>
            <a:r>
              <a:rPr lang="en-US" sz="2000" i="1" dirty="0" err="1"/>
              <a:t>libc</a:t>
            </a:r>
            <a:r>
              <a:rPr lang="en-US" sz="2000" dirty="0"/>
              <a:t> and find offsets, diff, and calculate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5169A-0721-D646-81EA-E6F8BE647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170750"/>
            <a:ext cx="9417837" cy="10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42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97BA-0861-1948-BA2E-A68076BBC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Attacking Global Offset Table</a:t>
            </a:r>
            <a:r>
              <a:rPr lang="ko-KR" altLang="en-US" dirty="0"/>
              <a:t> </a:t>
            </a:r>
            <a:r>
              <a:rPr lang="en-US" altLang="ko-KR" dirty="0"/>
              <a:t>(GOT)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D29D5-AA0F-4C42-95D4-2D6AEB12B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the address in </a:t>
            </a:r>
            <a:r>
              <a:rPr lang="en-US" dirty="0">
                <a:latin typeface="Consolas" panose="020B0609020204030204" pitchFamily="49" charset="0"/>
              </a:rPr>
              <a:t>GOT</a:t>
            </a:r>
          </a:p>
          <a:p>
            <a:endParaRPr lang="en-US" dirty="0"/>
          </a:p>
          <a:p>
            <a:r>
              <a:rPr lang="en-US" dirty="0"/>
              <a:t>Leak the address of puts()</a:t>
            </a:r>
          </a:p>
          <a:p>
            <a:endParaRPr lang="en-US" dirty="0"/>
          </a:p>
          <a:p>
            <a:r>
              <a:rPr lang="en-US" dirty="0"/>
              <a:t>Calculate the address of </a:t>
            </a: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or </a:t>
            </a:r>
            <a:r>
              <a:rPr lang="en-US" dirty="0">
                <a:latin typeface="Consolas" panose="020B0609020204030204" pitchFamily="49" charset="0"/>
              </a:rPr>
              <a:t>system() </a:t>
            </a:r>
            <a:r>
              <a:rPr lang="en-US" dirty="0"/>
              <a:t>from the offset</a:t>
            </a:r>
          </a:p>
        </p:txBody>
      </p:sp>
    </p:spTree>
    <p:extLst>
      <p:ext uri="{BB962C8B-B14F-4D97-AF65-F5344CB8AC3E}">
        <p14:creationId xmlns:p14="http://schemas.microsoft.com/office/powerpoint/2010/main" val="4251646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5B265-A310-0242-AE01-BF05FB14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 Unit6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A25DA-4669-C64C-BF72-F99ABAAFC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sr-1</a:t>
            </a:r>
          </a:p>
          <a:p>
            <a:pPr lvl="1"/>
            <a:r>
              <a:rPr lang="en-US" dirty="0"/>
              <a:t>The program will perform a </a:t>
            </a:r>
            <a:r>
              <a:rPr lang="en-US" i="1" dirty="0"/>
              <a:t>sequential read </a:t>
            </a:r>
            <a:r>
              <a:rPr lang="en-US" dirty="0"/>
              <a:t>from the stack for you</a:t>
            </a:r>
          </a:p>
          <a:p>
            <a:pPr lvl="1"/>
            <a:r>
              <a:rPr lang="en-US" dirty="0"/>
              <a:t>Read addresses from the leak and exploit the vulnerability!</a:t>
            </a:r>
          </a:p>
          <a:p>
            <a:r>
              <a:rPr lang="en-US" b="1" dirty="0"/>
              <a:t>ar-2</a:t>
            </a:r>
          </a:p>
          <a:p>
            <a:pPr lvl="1"/>
            <a:r>
              <a:rPr lang="en-US" dirty="0"/>
              <a:t>You may perform </a:t>
            </a:r>
            <a:r>
              <a:rPr lang="en-US" i="1" dirty="0"/>
              <a:t>arbitrary read</a:t>
            </a:r>
          </a:p>
          <a:p>
            <a:pPr lvl="2"/>
            <a:r>
              <a:rPr lang="en-US" dirty="0"/>
              <a:t>Can specify where to read and how many bytes to read</a:t>
            </a:r>
          </a:p>
          <a:p>
            <a:pPr lvl="1"/>
            <a:r>
              <a:rPr lang="en-US" dirty="0"/>
              <a:t>Read GOT of some functions to get the address of that function in </a:t>
            </a:r>
            <a:r>
              <a:rPr lang="en-US" dirty="0" err="1"/>
              <a:t>libc</a:t>
            </a:r>
            <a:endParaRPr lang="en-US" dirty="0"/>
          </a:p>
          <a:p>
            <a:pPr lvl="1"/>
            <a:r>
              <a:rPr lang="en-US" dirty="0"/>
              <a:t>Call </a:t>
            </a:r>
            <a:r>
              <a:rPr lang="en-US" dirty="0">
                <a:latin typeface="Consolas" panose="020B0609020204030204" pitchFamily="49" charset="0"/>
              </a:rPr>
              <a:t>system</a:t>
            </a:r>
            <a:r>
              <a:rPr lang="en-US" altLang="ko-KR" dirty="0">
                <a:latin typeface="Consolas" panose="020B0609020204030204" pitchFamily="49" charset="0"/>
              </a:rPr>
              <a:t>()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altLang="ko-KR" dirty="0">
                <a:latin typeface="Consolas" panose="020B060902020403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/>
              <a:t>whatever you want!</a:t>
            </a:r>
          </a:p>
        </p:txBody>
      </p:sp>
    </p:spTree>
    <p:extLst>
      <p:ext uri="{BB962C8B-B14F-4D97-AF65-F5344CB8AC3E}">
        <p14:creationId xmlns:p14="http://schemas.microsoft.com/office/powerpoint/2010/main" val="2661960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DCE8-11F5-F749-AE50-71E5E19D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0075"/>
          </a:xfrm>
        </p:spPr>
        <p:txBody>
          <a:bodyPr/>
          <a:lstStyle/>
          <a:p>
            <a:r>
              <a:rPr lang="en-US" dirty="0"/>
              <a:t>Attack Primitives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1EC9D-9D36-064A-91DC-154D0271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Arbitrary Write</a:t>
            </a:r>
            <a:r>
              <a:rPr lang="ko-KR" altLang="en-US" dirty="0"/>
              <a:t> </a:t>
            </a:r>
            <a:r>
              <a:rPr lang="en-US" altLang="ko-KR" dirty="0"/>
              <a:t>(AR)</a:t>
            </a:r>
            <a:endParaRPr lang="en-US" dirty="0"/>
          </a:p>
          <a:p>
            <a:pPr lvl="1"/>
            <a:r>
              <a:rPr lang="en-US" dirty="0"/>
              <a:t>Write on any address, any number of bytes</a:t>
            </a:r>
          </a:p>
          <a:p>
            <a:pPr lvl="1"/>
            <a:r>
              <a:rPr lang="en-US" dirty="0"/>
              <a:t>The attacker must know the address</a:t>
            </a:r>
          </a:p>
          <a:p>
            <a:pPr lvl="1"/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Write 100 bytes of data to </a:t>
            </a:r>
            <a:r>
              <a:rPr lang="en-US" dirty="0">
                <a:latin typeface="Consolas" panose="020B0609020204030204" pitchFamily="49" charset="0"/>
              </a:rPr>
              <a:t>0xffffd100</a:t>
            </a:r>
            <a:r>
              <a:rPr lang="en-US" dirty="0"/>
              <a:t> (somewhere in the stack)</a:t>
            </a:r>
          </a:p>
          <a:p>
            <a:pPr lvl="1"/>
            <a:r>
              <a:rPr lang="en-US" dirty="0"/>
              <a:t>Write 100 bytes of data to </a:t>
            </a:r>
            <a:r>
              <a:rPr lang="en-US" dirty="0">
                <a:latin typeface="Consolas" panose="020B0609020204030204" pitchFamily="49" charset="0"/>
              </a:rPr>
              <a:t>0x8048500</a:t>
            </a:r>
            <a:r>
              <a:rPr lang="en-US" dirty="0"/>
              <a:t> (somewhere in the code section)</a:t>
            </a:r>
          </a:p>
          <a:p>
            <a:pPr lvl="1"/>
            <a:endParaRPr lang="en-US" dirty="0"/>
          </a:p>
          <a:p>
            <a:r>
              <a:rPr lang="en-US" dirty="0"/>
              <a:t>Can achieve Control Flow Hijacking</a:t>
            </a:r>
          </a:p>
          <a:p>
            <a:pPr lvl="1"/>
            <a:r>
              <a:rPr lang="en-US" dirty="0"/>
              <a:t>Overwrite return address</a:t>
            </a:r>
          </a:p>
          <a:p>
            <a:pPr lvl="1"/>
            <a:r>
              <a:rPr lang="en-US" dirty="0"/>
              <a:t>Overwrite frame pointer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Overwriting GOT</a:t>
            </a:r>
          </a:p>
        </p:txBody>
      </p:sp>
    </p:spTree>
    <p:extLst>
      <p:ext uri="{BB962C8B-B14F-4D97-AF65-F5344CB8AC3E}">
        <p14:creationId xmlns:p14="http://schemas.microsoft.com/office/powerpoint/2010/main" val="2682566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97BA-0861-1948-BA2E-A68076BBC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Attacking Global Offset Table</a:t>
            </a:r>
            <a:r>
              <a:rPr lang="ko-KR" altLang="en-US" dirty="0"/>
              <a:t> </a:t>
            </a:r>
            <a:r>
              <a:rPr lang="en-US" altLang="ko-KR" dirty="0"/>
              <a:t>(GOT)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D29D5-AA0F-4C42-95D4-2D6AEB12B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 Outline</a:t>
            </a:r>
          </a:p>
          <a:p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Read the address in </a:t>
            </a:r>
            <a:r>
              <a:rPr lang="en-US" dirty="0">
                <a:latin typeface="Consolas" panose="020B0609020204030204" pitchFamily="49" charset="0"/>
              </a:rPr>
              <a:t>GOT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Leak the address of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Calculate the address of system() from the offset</a:t>
            </a:r>
            <a:br>
              <a:rPr lang="en-US" dirty="0"/>
            </a:b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Write that address </a:t>
            </a:r>
            <a:r>
              <a:rPr lang="en-US" dirty="0">
                <a:latin typeface="Consolas" panose="020B0609020204030204" pitchFamily="49" charset="0"/>
              </a:rPr>
              <a:t>system() </a:t>
            </a:r>
            <a:r>
              <a:rPr lang="en-US" dirty="0"/>
              <a:t>to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’s GOT</a:t>
            </a:r>
          </a:p>
          <a:p>
            <a:pPr lvl="2"/>
            <a:r>
              <a:rPr lang="en-US" dirty="0"/>
              <a:t>What will happen a program calls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102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ACEC-3B4B-7A44-A606-A6406573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ELF, PLT, GOT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5F397-5EA5-1F4C-8B44-475DC591A6C8}"/>
              </a:ext>
            </a:extLst>
          </p:cNvPr>
          <p:cNvSpPr/>
          <p:nvPr/>
        </p:nvSpPr>
        <p:spPr>
          <a:xfrm>
            <a:off x="6095999" y="4674828"/>
            <a:ext cx="1764649" cy="18470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GOT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255588-7563-C742-A265-2E458897E40B}"/>
              </a:ext>
            </a:extLst>
          </p:cNvPr>
          <p:cNvSpPr/>
          <p:nvPr/>
        </p:nvSpPr>
        <p:spPr>
          <a:xfrm>
            <a:off x="6095997" y="3001643"/>
            <a:ext cx="1764649" cy="14024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Program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F67BC0-88EC-1B42-AA0D-18EF1A93D195}"/>
              </a:ext>
            </a:extLst>
          </p:cNvPr>
          <p:cNvSpPr/>
          <p:nvPr/>
        </p:nvSpPr>
        <p:spPr>
          <a:xfrm>
            <a:off x="6096000" y="688126"/>
            <a:ext cx="1764649" cy="200512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PLT</a:t>
            </a:r>
          </a:p>
          <a:p>
            <a:endParaRPr lang="en-US" sz="2400" dirty="0"/>
          </a:p>
          <a:p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28E53B-E3D4-AD49-B01F-FC662B8FF868}"/>
              </a:ext>
            </a:extLst>
          </p:cNvPr>
          <p:cNvSpPr/>
          <p:nvPr/>
        </p:nvSpPr>
        <p:spPr>
          <a:xfrm>
            <a:off x="6134102" y="111948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980AA0-850D-894E-A74F-7CDDBFEA68AA}"/>
              </a:ext>
            </a:extLst>
          </p:cNvPr>
          <p:cNvSpPr/>
          <p:nvPr/>
        </p:nvSpPr>
        <p:spPr>
          <a:xfrm>
            <a:off x="6134102" y="1599442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strcpy</a:t>
            </a:r>
            <a:r>
              <a:rPr lang="en-US" dirty="0"/>
              <a:t>()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343374-5620-CF44-9274-955F562CD1FC}"/>
              </a:ext>
            </a:extLst>
          </p:cNvPr>
          <p:cNvSpPr/>
          <p:nvPr/>
        </p:nvSpPr>
        <p:spPr>
          <a:xfrm>
            <a:off x="6134101" y="205025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A5336-CDAE-CD4C-BF41-00F72FD7D738}"/>
              </a:ext>
            </a:extLst>
          </p:cNvPr>
          <p:cNvSpPr/>
          <p:nvPr/>
        </p:nvSpPr>
        <p:spPr>
          <a:xfrm>
            <a:off x="6207679" y="5134956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libc_printf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EE2935-86D2-8F4A-B59A-114AA1423CC7}"/>
              </a:ext>
            </a:extLst>
          </p:cNvPr>
          <p:cNvSpPr/>
          <p:nvPr/>
        </p:nvSpPr>
        <p:spPr>
          <a:xfrm>
            <a:off x="6217204" y="5558819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libc_strcpy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84D638-191D-9D4A-B75A-D2D6A4FF880A}"/>
              </a:ext>
            </a:extLst>
          </p:cNvPr>
          <p:cNvSpPr/>
          <p:nvPr/>
        </p:nvSpPr>
        <p:spPr>
          <a:xfrm>
            <a:off x="6217204" y="5990145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libc_read</a:t>
            </a:r>
            <a:endParaRPr lang="en-US" dirty="0"/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3CFF3A85-F1A0-6240-850D-776DCB9D92B9}"/>
              </a:ext>
            </a:extLst>
          </p:cNvPr>
          <p:cNvCxnSpPr>
            <a:stCxn id="8" idx="1"/>
            <a:endCxn id="12" idx="1"/>
          </p:cNvCxnSpPr>
          <p:nvPr/>
        </p:nvCxnSpPr>
        <p:spPr>
          <a:xfrm rot="10800000" flipH="1">
            <a:off x="6095996" y="1355444"/>
            <a:ext cx="38105" cy="2347438"/>
          </a:xfrm>
          <a:prstGeom prst="bentConnector3">
            <a:avLst>
              <a:gd name="adj1" fmla="val -599921"/>
            </a:avLst>
          </a:prstGeom>
          <a:ln w="50800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8103B977-86FA-F54B-ACEF-45AF3D88C579}"/>
              </a:ext>
            </a:extLst>
          </p:cNvPr>
          <p:cNvCxnSpPr>
            <a:cxnSpLocks/>
            <a:stCxn id="12" idx="3"/>
            <a:endCxn id="6" idx="3"/>
          </p:cNvCxnSpPr>
          <p:nvPr/>
        </p:nvCxnSpPr>
        <p:spPr>
          <a:xfrm flipH="1">
            <a:off x="7748966" y="1355444"/>
            <a:ext cx="111684" cy="3977617"/>
          </a:xfrm>
          <a:prstGeom prst="bentConnector3">
            <a:avLst>
              <a:gd name="adj1" fmla="val -204685"/>
            </a:avLst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C26EBA6-A112-7543-A930-DCCEC084D0BA}"/>
              </a:ext>
            </a:extLst>
          </p:cNvPr>
          <p:cNvSpPr/>
          <p:nvPr/>
        </p:nvSpPr>
        <p:spPr>
          <a:xfrm>
            <a:off x="2298550" y="3687858"/>
            <a:ext cx="1764649" cy="28339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Libc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 err="1"/>
              <a:t>strcpy</a:t>
            </a:r>
            <a:r>
              <a:rPr lang="en-US" dirty="0"/>
              <a:t>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/>
              <a:t>read()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695C0F-9FAB-BD4A-BC69-E866D7ACCCA6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3514250" y="4459124"/>
            <a:ext cx="2693429" cy="873937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83AC14-4C62-1C40-8ADC-DC0433933E65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558567" y="4968562"/>
            <a:ext cx="2658637" cy="788362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AB1EB41-39A0-0A4E-AEDB-B6C438B1CFF1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3558565" y="5598335"/>
            <a:ext cx="2658639" cy="589915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AF375C9-8D5C-7643-8117-6271C01D14FA}"/>
              </a:ext>
            </a:extLst>
          </p:cNvPr>
          <p:cNvSpPr txBox="1"/>
          <p:nvPr/>
        </p:nvSpPr>
        <p:spPr>
          <a:xfrm>
            <a:off x="4158997" y="1866825"/>
            <a:ext cx="1616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program</a:t>
            </a:r>
          </a:p>
          <a:p>
            <a:r>
              <a:rPr lang="en-US" dirty="0"/>
              <a:t>Calls a function</a:t>
            </a:r>
          </a:p>
          <a:p>
            <a:r>
              <a:rPr lang="en-US" dirty="0"/>
              <a:t>In PLT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3A13D6-1B1B-C94E-9108-05037ED95C65}"/>
              </a:ext>
            </a:extLst>
          </p:cNvPr>
          <p:cNvSpPr txBox="1"/>
          <p:nvPr/>
        </p:nvSpPr>
        <p:spPr>
          <a:xfrm>
            <a:off x="8207173" y="2050253"/>
            <a:ext cx="182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PLT jumps to GOT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AA2E5E-D95D-E945-AEE6-A7AA3BBAFAFB}"/>
              </a:ext>
            </a:extLst>
          </p:cNvPr>
          <p:cNvSpPr txBox="1"/>
          <p:nvPr/>
        </p:nvSpPr>
        <p:spPr>
          <a:xfrm>
            <a:off x="4063199" y="6200031"/>
            <a:ext cx="207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GOT stores </a:t>
            </a:r>
            <a:r>
              <a:rPr lang="en-US" dirty="0" err="1"/>
              <a:t>libc</a:t>
            </a:r>
            <a:r>
              <a:rPr lang="en-US" dirty="0"/>
              <a:t> </a:t>
            </a:r>
            <a:r>
              <a:rPr lang="en-US" dirty="0" err="1"/>
              <a:t>addr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3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05778-816D-5849-918F-2A36C320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C724E-CAEC-BA41-AD88-C628BD9CD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5600" y="761506"/>
            <a:ext cx="8697600" cy="4351338"/>
          </a:xfrm>
        </p:spPr>
        <p:txBody>
          <a:bodyPr>
            <a:normAutofit fontScale="92500" lnSpcReduction="20000"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/>
              <a:t>Challenges in the </a:t>
            </a:r>
            <a:r>
              <a:rPr lang="en-US" sz="2800" dirty="0">
                <a:latin typeface="Consolas" panose="020B0609020204030204" pitchFamily="49" charset="0"/>
                <a:ea typeface="Courier New" charset="0"/>
                <a:cs typeface="Courier New" charset="0"/>
              </a:rPr>
              <a:t>/home/labs/unit6 </a:t>
            </a:r>
            <a:r>
              <a:rPr lang="en-US" sz="2800" dirty="0"/>
              <a:t>directory</a:t>
            </a:r>
          </a:p>
          <a:p>
            <a:pPr lvl="1"/>
            <a:r>
              <a:rPr lang="en-US" dirty="0"/>
              <a:t>Hosted in ctf-vm2</a:t>
            </a:r>
          </a:p>
          <a:p>
            <a:pPr lvl="1"/>
            <a:endParaRPr lang="en-US" dirty="0"/>
          </a:p>
          <a:p>
            <a:r>
              <a:rPr lang="en-US" dirty="0"/>
              <a:t>Serial Read, Arbitrary Read (AR), Arbitrary Write (AW)</a:t>
            </a:r>
          </a:p>
          <a:p>
            <a:pPr lvl="1"/>
            <a:r>
              <a:rPr lang="en-US" dirty="0"/>
              <a:t>Level 0 ~ 3</a:t>
            </a:r>
          </a:p>
          <a:p>
            <a:endParaRPr lang="en-US" dirty="0"/>
          </a:p>
          <a:p>
            <a:r>
              <a:rPr lang="en-US" dirty="0"/>
              <a:t>Format String Vulnerability (FSV) - 32 / 64 bits</a:t>
            </a:r>
          </a:p>
          <a:p>
            <a:pPr lvl="1"/>
            <a:r>
              <a:rPr lang="en-US" dirty="0"/>
              <a:t>Level 4/5, 6/7, 8/9,  a/b, c/d</a:t>
            </a:r>
          </a:p>
          <a:p>
            <a:pPr lvl="1"/>
            <a:endParaRPr lang="en-US" dirty="0"/>
          </a:p>
          <a:p>
            <a:r>
              <a:rPr lang="en-US" dirty="0"/>
              <a:t>PIE-enabled binary</a:t>
            </a:r>
          </a:p>
          <a:p>
            <a:pPr lvl="1"/>
            <a:r>
              <a:rPr lang="en-US" dirty="0"/>
              <a:t>Level e (40 point)</a:t>
            </a:r>
          </a:p>
          <a:p>
            <a:pPr lvl="1"/>
            <a:r>
              <a:rPr lang="en-US" dirty="0"/>
              <a:t>Level f (bonus 50 point)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28521-3A48-7448-A073-396B1C4E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05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ACEC-3B4B-7A44-A606-A6406573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ELF, PLT, GOT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5F397-5EA5-1F4C-8B44-475DC591A6C8}"/>
              </a:ext>
            </a:extLst>
          </p:cNvPr>
          <p:cNvSpPr/>
          <p:nvPr/>
        </p:nvSpPr>
        <p:spPr>
          <a:xfrm>
            <a:off x="6095999" y="4674828"/>
            <a:ext cx="1764649" cy="18470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GOT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255588-7563-C742-A265-2E458897E40B}"/>
              </a:ext>
            </a:extLst>
          </p:cNvPr>
          <p:cNvSpPr/>
          <p:nvPr/>
        </p:nvSpPr>
        <p:spPr>
          <a:xfrm>
            <a:off x="6095997" y="3001643"/>
            <a:ext cx="1764649" cy="14024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Program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F67BC0-88EC-1B42-AA0D-18EF1A93D195}"/>
              </a:ext>
            </a:extLst>
          </p:cNvPr>
          <p:cNvSpPr/>
          <p:nvPr/>
        </p:nvSpPr>
        <p:spPr>
          <a:xfrm>
            <a:off x="6096000" y="688126"/>
            <a:ext cx="1764649" cy="200512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PLT</a:t>
            </a:r>
          </a:p>
          <a:p>
            <a:endParaRPr lang="en-US" sz="2400" dirty="0"/>
          </a:p>
          <a:p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28E53B-E3D4-AD49-B01F-FC662B8FF868}"/>
              </a:ext>
            </a:extLst>
          </p:cNvPr>
          <p:cNvSpPr/>
          <p:nvPr/>
        </p:nvSpPr>
        <p:spPr>
          <a:xfrm>
            <a:off x="6134102" y="111948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980AA0-850D-894E-A74F-7CDDBFEA68AA}"/>
              </a:ext>
            </a:extLst>
          </p:cNvPr>
          <p:cNvSpPr/>
          <p:nvPr/>
        </p:nvSpPr>
        <p:spPr>
          <a:xfrm>
            <a:off x="6134102" y="1599442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strcpy</a:t>
            </a:r>
            <a:r>
              <a:rPr lang="en-US" dirty="0"/>
              <a:t>()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343374-5620-CF44-9274-955F562CD1FC}"/>
              </a:ext>
            </a:extLst>
          </p:cNvPr>
          <p:cNvSpPr/>
          <p:nvPr/>
        </p:nvSpPr>
        <p:spPr>
          <a:xfrm>
            <a:off x="6134101" y="205025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A5336-CDAE-CD4C-BF41-00F72FD7D738}"/>
              </a:ext>
            </a:extLst>
          </p:cNvPr>
          <p:cNvSpPr/>
          <p:nvPr/>
        </p:nvSpPr>
        <p:spPr>
          <a:xfrm>
            <a:off x="6207679" y="5134956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libc_printf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EE2935-86D2-8F4A-B59A-114AA1423CC7}"/>
              </a:ext>
            </a:extLst>
          </p:cNvPr>
          <p:cNvSpPr/>
          <p:nvPr/>
        </p:nvSpPr>
        <p:spPr>
          <a:xfrm>
            <a:off x="6217204" y="5558819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libc_strcpy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84D638-191D-9D4A-B75A-D2D6A4FF880A}"/>
              </a:ext>
            </a:extLst>
          </p:cNvPr>
          <p:cNvSpPr/>
          <p:nvPr/>
        </p:nvSpPr>
        <p:spPr>
          <a:xfrm>
            <a:off x="6217204" y="5990145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libc_read</a:t>
            </a:r>
            <a:endParaRPr lang="en-US" dirty="0"/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3CFF3A85-F1A0-6240-850D-776DCB9D92B9}"/>
              </a:ext>
            </a:extLst>
          </p:cNvPr>
          <p:cNvCxnSpPr>
            <a:stCxn id="8" idx="1"/>
            <a:endCxn id="12" idx="1"/>
          </p:cNvCxnSpPr>
          <p:nvPr/>
        </p:nvCxnSpPr>
        <p:spPr>
          <a:xfrm rot="10800000" flipH="1">
            <a:off x="6095996" y="1355444"/>
            <a:ext cx="38105" cy="2347438"/>
          </a:xfrm>
          <a:prstGeom prst="bentConnector3">
            <a:avLst>
              <a:gd name="adj1" fmla="val -599921"/>
            </a:avLst>
          </a:prstGeom>
          <a:ln w="50800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8103B977-86FA-F54B-ACEF-45AF3D88C579}"/>
              </a:ext>
            </a:extLst>
          </p:cNvPr>
          <p:cNvCxnSpPr>
            <a:cxnSpLocks/>
            <a:stCxn id="12" idx="3"/>
            <a:endCxn id="6" idx="3"/>
          </p:cNvCxnSpPr>
          <p:nvPr/>
        </p:nvCxnSpPr>
        <p:spPr>
          <a:xfrm flipH="1">
            <a:off x="7748966" y="1355444"/>
            <a:ext cx="111684" cy="3977617"/>
          </a:xfrm>
          <a:prstGeom prst="bentConnector3">
            <a:avLst>
              <a:gd name="adj1" fmla="val -204685"/>
            </a:avLst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C26EBA6-A112-7543-A930-DCCEC084D0BA}"/>
              </a:ext>
            </a:extLst>
          </p:cNvPr>
          <p:cNvSpPr/>
          <p:nvPr/>
        </p:nvSpPr>
        <p:spPr>
          <a:xfrm>
            <a:off x="2298550" y="3687858"/>
            <a:ext cx="1764649" cy="28339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Libc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 err="1"/>
              <a:t>strcpy</a:t>
            </a:r>
            <a:r>
              <a:rPr lang="en-US" dirty="0"/>
              <a:t>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/>
              <a:t>read()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695C0F-9FAB-BD4A-BC69-E866D7ACCCA6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3514250" y="4459124"/>
            <a:ext cx="2693429" cy="873937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83AC14-4C62-1C40-8ADC-DC0433933E65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558567" y="4968562"/>
            <a:ext cx="2658637" cy="788362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AB1EB41-39A0-0A4E-AEDB-B6C438B1CFF1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3558565" y="5598335"/>
            <a:ext cx="2658639" cy="589915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AF375C9-8D5C-7643-8117-6271C01D14FA}"/>
              </a:ext>
            </a:extLst>
          </p:cNvPr>
          <p:cNvSpPr txBox="1"/>
          <p:nvPr/>
        </p:nvSpPr>
        <p:spPr>
          <a:xfrm>
            <a:off x="4158997" y="1866825"/>
            <a:ext cx="1616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program</a:t>
            </a:r>
          </a:p>
          <a:p>
            <a:r>
              <a:rPr lang="en-US" dirty="0"/>
              <a:t>Calls a function</a:t>
            </a:r>
          </a:p>
          <a:p>
            <a:r>
              <a:rPr lang="en-US" dirty="0"/>
              <a:t>In PLT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3A13D6-1B1B-C94E-9108-05037ED95C65}"/>
              </a:ext>
            </a:extLst>
          </p:cNvPr>
          <p:cNvSpPr txBox="1"/>
          <p:nvPr/>
        </p:nvSpPr>
        <p:spPr>
          <a:xfrm>
            <a:off x="8207173" y="2050253"/>
            <a:ext cx="182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PLT jumps to GOT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AA2E5E-D95D-E945-AEE6-A7AA3BBAFAFB}"/>
              </a:ext>
            </a:extLst>
          </p:cNvPr>
          <p:cNvSpPr txBox="1"/>
          <p:nvPr/>
        </p:nvSpPr>
        <p:spPr>
          <a:xfrm>
            <a:off x="4063199" y="6200031"/>
            <a:ext cx="207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GOT stores </a:t>
            </a:r>
            <a:r>
              <a:rPr lang="en-US" dirty="0" err="1"/>
              <a:t>libc</a:t>
            </a:r>
            <a:r>
              <a:rPr lang="en-US" dirty="0"/>
              <a:t> </a:t>
            </a:r>
            <a:r>
              <a:rPr lang="en-US" dirty="0" err="1"/>
              <a:t>addr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BB80BD-78F5-2945-AC5B-5B00B5308995}"/>
              </a:ext>
            </a:extLst>
          </p:cNvPr>
          <p:cNvSpPr/>
          <p:nvPr/>
        </p:nvSpPr>
        <p:spPr>
          <a:xfrm>
            <a:off x="6217204" y="5130194"/>
            <a:ext cx="1541287" cy="396209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libc_SYSTEM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6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AEF60D-2FBC-8A45-BFB2-9EF1F76AEA5D}"/>
              </a:ext>
            </a:extLst>
          </p:cNvPr>
          <p:cNvSpPr/>
          <p:nvPr/>
        </p:nvSpPr>
        <p:spPr>
          <a:xfrm>
            <a:off x="1316927" y="5631551"/>
            <a:ext cx="7745957" cy="638945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564978-123C-724A-B728-58DBD5D5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with Arbitrary 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EA6A4-36A7-E143-B83D-C9ECEB88D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onsolas" panose="020B0609020204030204" pitchFamily="49" charset="0"/>
              </a:rPr>
              <a:t>GOT</a:t>
            </a:r>
            <a:r>
              <a:rPr lang="en-US" dirty="0"/>
              <a:t> address is known for </a:t>
            </a:r>
            <a:r>
              <a:rPr lang="en-US" i="1" dirty="0"/>
              <a:t>non</a:t>
            </a:r>
            <a:r>
              <a:rPr lang="en-US" dirty="0"/>
              <a:t>-PIE</a:t>
            </a:r>
          </a:p>
          <a:p>
            <a:endParaRPr lang="en-US" dirty="0"/>
          </a:p>
          <a:p>
            <a:r>
              <a:rPr lang="en-US" dirty="0"/>
              <a:t>Choose one function that is called in the program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Overwrite the GOT of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to </a:t>
            </a:r>
            <a:r>
              <a:rPr lang="en-US" dirty="0">
                <a:latin typeface="Consolas" panose="020B0609020204030204" pitchFamily="49" charset="0"/>
              </a:rPr>
              <a:t>system()</a:t>
            </a:r>
          </a:p>
          <a:p>
            <a:pPr lvl="1"/>
            <a:r>
              <a:rPr lang="en-US" dirty="0"/>
              <a:t>What will happen?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system(“Writing %</a:t>
            </a:r>
            <a:r>
              <a:rPr lang="en-US" dirty="0" err="1">
                <a:latin typeface="Consolas" panose="020B0609020204030204" pitchFamily="49" charset="0"/>
              </a:rPr>
              <a:t>lu</a:t>
            </a:r>
            <a:r>
              <a:rPr lang="en-US" dirty="0">
                <a:latin typeface="Consolas" panose="020B0609020204030204" pitchFamily="49" charset="0"/>
              </a:rPr>
              <a:t> bytes to %p\n”); </a:t>
            </a:r>
            <a:r>
              <a:rPr lang="en-US" dirty="0"/>
              <a:t>  </a:t>
            </a:r>
            <a:r>
              <a:rPr lang="en-US" dirty="0">
                <a:solidFill>
                  <a:srgbClr val="C00000"/>
                </a:solidFill>
              </a:rPr>
              <a:t>// ??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633F8-84E5-B54E-8069-31D274F2C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683" y="3252019"/>
            <a:ext cx="8349277" cy="1272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107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B0331-0518-E84C-9FE1-12FC2673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Arbitrary-Write-1 (AR-1)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2AC4A-22A3-9C4C-A23C-08824E197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the GOT of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/>
              <a:t>to to ‘</a:t>
            </a:r>
            <a:r>
              <a:rPr lang="en-US" dirty="0" err="1">
                <a:latin typeface="Consolas" panose="020B0609020204030204" pitchFamily="49" charset="0"/>
              </a:rPr>
              <a:t>please_execute_me</a:t>
            </a:r>
            <a:r>
              <a:rPr lang="en-US" dirty="0">
                <a:latin typeface="Consolas" panose="020B0609020204030204" pitchFamily="49" charset="0"/>
              </a:rPr>
              <a:t>()’ </a:t>
            </a:r>
            <a:r>
              <a:rPr lang="en-US" dirty="0"/>
              <a:t>via arbitrary write capability!</a:t>
            </a:r>
          </a:p>
          <a:p>
            <a:endParaRPr lang="en-US" dirty="0"/>
          </a:p>
          <a:p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after the </a:t>
            </a:r>
            <a:r>
              <a:rPr lang="en-US" dirty="0" err="1"/>
              <a:t>BoF</a:t>
            </a:r>
            <a:r>
              <a:rPr lang="en-US" dirty="0"/>
              <a:t> vulnerability will run that function for you.</a:t>
            </a:r>
          </a:p>
        </p:txBody>
      </p:sp>
    </p:spTree>
    <p:extLst>
      <p:ext uri="{BB962C8B-B14F-4D97-AF65-F5344CB8AC3E}">
        <p14:creationId xmlns:p14="http://schemas.microsoft.com/office/powerpoint/2010/main" val="3020984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B836EE-AAAD-F84F-A6B9-CEB4A8635ADB}"/>
              </a:ext>
            </a:extLst>
          </p:cNvPr>
          <p:cNvSpPr/>
          <p:nvPr/>
        </p:nvSpPr>
        <p:spPr>
          <a:xfrm>
            <a:off x="1132571" y="4675239"/>
            <a:ext cx="6551339" cy="1000480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9B0331-0518-E84C-9FE1-12FC2673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Arbitrary-Write-2 (AR-2)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2AC4A-22A3-9C4C-A23C-08824E197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contains both arbitrary-read (</a:t>
            </a:r>
            <a:r>
              <a:rPr lang="en-US" dirty="0" err="1"/>
              <a:t>ar</a:t>
            </a:r>
            <a:r>
              <a:rPr lang="en-US" dirty="0"/>
              <a:t>) and arbitrary-write (aw) vulnerabilities.</a:t>
            </a:r>
          </a:p>
          <a:p>
            <a:r>
              <a:rPr lang="en-US" dirty="0"/>
              <a:t>Exploit arbitrary-read (</a:t>
            </a:r>
            <a:r>
              <a:rPr lang="en-US" dirty="0" err="1"/>
              <a:t>ar</a:t>
            </a:r>
            <a:r>
              <a:rPr lang="en-US" dirty="0"/>
              <a:t>) to get the address of </a:t>
            </a:r>
            <a:r>
              <a:rPr lang="en-US" dirty="0" err="1"/>
              <a:t>libc</a:t>
            </a:r>
            <a:r>
              <a:rPr lang="en-US" dirty="0"/>
              <a:t> function</a:t>
            </a:r>
          </a:p>
          <a:p>
            <a:pPr lvl="1"/>
            <a:r>
              <a:rPr lang="en-US" dirty="0"/>
              <a:t>Then calculate the address of </a:t>
            </a:r>
            <a:r>
              <a:rPr lang="en-US" dirty="0">
                <a:latin typeface="Consolas" panose="020B0609020204030204" pitchFamily="49" charset="0"/>
              </a:rPr>
              <a:t>system()</a:t>
            </a:r>
          </a:p>
          <a:p>
            <a:r>
              <a:rPr lang="en-US" dirty="0"/>
              <a:t>Exploit arbitrary write to overwrite the GOT of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to </a:t>
            </a:r>
            <a:r>
              <a:rPr lang="en-US" dirty="0">
                <a:latin typeface="Consolas" panose="020B0609020204030204" pitchFamily="49" charset="0"/>
              </a:rPr>
              <a:t>system()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2200" dirty="0" err="1">
                <a:latin typeface="Consolas" panose="020B0609020204030204" pitchFamily="49" charset="0"/>
              </a:rPr>
              <a:t>printf</a:t>
            </a:r>
            <a:r>
              <a:rPr lang="en-US" sz="2200" dirty="0">
                <a:latin typeface="Consolas" panose="020B0609020204030204" pitchFamily="49" charset="0"/>
              </a:rPr>
              <a:t>("Writing %</a:t>
            </a:r>
            <a:r>
              <a:rPr lang="en-US" sz="2200" dirty="0" err="1">
                <a:latin typeface="Consolas" panose="020B0609020204030204" pitchFamily="49" charset="0"/>
              </a:rPr>
              <a:t>lu</a:t>
            </a:r>
            <a:r>
              <a:rPr lang="en-US" sz="2200" dirty="0">
                <a:latin typeface="Consolas" panose="020B0609020204030204" pitchFamily="49" charset="0"/>
              </a:rPr>
              <a:t> bytes to %p\n”);</a:t>
            </a: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system(“Writing %</a:t>
            </a:r>
            <a:r>
              <a:rPr lang="en-US" sz="2200" dirty="0" err="1">
                <a:latin typeface="Consolas" panose="020B0609020204030204" pitchFamily="49" charset="0"/>
              </a:rPr>
              <a:t>lu</a:t>
            </a:r>
            <a:r>
              <a:rPr lang="en-US" sz="2200" dirty="0">
                <a:latin typeface="Consolas" panose="020B0609020204030204" pitchFamily="49" charset="0"/>
              </a:rPr>
              <a:t> bytes to %p\n”);</a:t>
            </a:r>
          </a:p>
        </p:txBody>
      </p:sp>
    </p:spTree>
    <p:extLst>
      <p:ext uri="{BB962C8B-B14F-4D97-AF65-F5344CB8AC3E}">
        <p14:creationId xmlns:p14="http://schemas.microsoft.com/office/powerpoint/2010/main" val="201364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D93D9-AED1-FB4A-AEEA-145ACB7BC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10" y="2766218"/>
            <a:ext cx="10515600" cy="1325563"/>
          </a:xfrm>
        </p:spPr>
        <p:txBody>
          <a:bodyPr/>
          <a:lstStyle/>
          <a:p>
            <a:r>
              <a:rPr lang="en-US" dirty="0"/>
              <a:t>ONE GADGET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C5580-2068-2B41-9569-F3544096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51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57585-5353-9943-A91E-8D475C1E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GADGET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540E4-0C2B-8C43-9B9D-1B44CB456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 you may take a simpler approach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AB4EBC-0445-5B4D-9C03-2898ECAF2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000" y="2373650"/>
            <a:ext cx="68580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00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E9888-E604-A743-92F4-3B3DF8E4B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475"/>
          </a:xfrm>
        </p:spPr>
        <p:txBody>
          <a:bodyPr/>
          <a:lstStyle/>
          <a:p>
            <a:r>
              <a:rPr lang="en-US" dirty="0"/>
              <a:t>Why </a:t>
            </a:r>
            <a:r>
              <a:rPr lang="en-US" dirty="0" err="1">
                <a:latin typeface="Consolas" panose="020B0609020204030204" pitchFamily="49" charset="0"/>
              </a:rPr>
              <a:t>one_gadget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exists?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BABD3-F9CC-6142-BBA2-BCF7214EF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62399"/>
            <a:ext cx="10933800" cy="31304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When we jump to the start of </a:t>
            </a:r>
            <a:r>
              <a:rPr lang="en-US" dirty="0">
                <a:latin typeface="Consolas" panose="020B0609020204030204" pitchFamily="49" charset="0"/>
              </a:rPr>
              <a:t>system()</a:t>
            </a:r>
          </a:p>
          <a:p>
            <a:pPr lvl="1"/>
            <a:r>
              <a:rPr lang="en-US" dirty="0"/>
              <a:t>Expects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arg</a:t>
            </a:r>
            <a:r>
              <a:rPr lang="en-US" dirty="0"/>
              <a:t> is the command (either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or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arg</a:t>
            </a:r>
            <a:r>
              <a:rPr lang="en-US" dirty="0"/>
              <a:t> on the stack)</a:t>
            </a:r>
          </a:p>
          <a:p>
            <a:pPr lvl="1"/>
            <a:r>
              <a:rPr lang="en-US" dirty="0"/>
              <a:t>Run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(“/bin/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”, [“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”, “-c”, command, NULL], environ);</a:t>
            </a:r>
          </a:p>
          <a:p>
            <a:endParaRPr lang="en-US" dirty="0"/>
          </a:p>
          <a:p>
            <a:r>
              <a:rPr lang="en-US" dirty="0"/>
              <a:t>When we jump in the middle of </a:t>
            </a:r>
            <a:r>
              <a:rPr lang="en-US" dirty="0">
                <a:latin typeface="Consolas" panose="020B0609020204030204" pitchFamily="49" charset="0"/>
              </a:rPr>
              <a:t>system()</a:t>
            </a:r>
          </a:p>
          <a:p>
            <a:pPr lvl="1"/>
            <a:r>
              <a:rPr lang="en-US" dirty="0"/>
              <a:t>Skip the part that set up arguments</a:t>
            </a:r>
          </a:p>
          <a:p>
            <a:pPr lvl="1"/>
            <a:r>
              <a:rPr lang="en-US" dirty="0"/>
              <a:t>Call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(“/bin/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rsp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+ 0x30</a:t>
            </a:r>
            <a:r>
              <a:rPr lang="en-US" dirty="0">
                <a:latin typeface="Consolas" panose="020B0609020204030204" pitchFamily="49" charset="0"/>
              </a:rPr>
              <a:t>, environ);</a:t>
            </a:r>
          </a:p>
          <a:p>
            <a:pPr lvl="1"/>
            <a:r>
              <a:rPr lang="en-US" dirty="0"/>
              <a:t>What if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%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rsp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+ 0x30 </a:t>
            </a:r>
            <a:r>
              <a:rPr lang="en-US" dirty="0"/>
              <a:t>== 0?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0C944-459F-D24C-961B-026F5E436C2C}"/>
              </a:ext>
            </a:extLst>
          </p:cNvPr>
          <p:cNvSpPr/>
          <p:nvPr/>
        </p:nvSpPr>
        <p:spPr>
          <a:xfrm>
            <a:off x="1420800" y="1438904"/>
            <a:ext cx="8594400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system(“command”)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Consolas" panose="020B0609020204030204" pitchFamily="49" charset="0"/>
              </a:rPr>
              <a:t>fork()</a:t>
            </a:r>
            <a:r>
              <a:rPr lang="en-US" sz="2400" dirty="0"/>
              <a:t>   // parent waits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>
                <a:latin typeface="Consolas" panose="020B0609020204030204" pitchFamily="49" charset="0"/>
              </a:rPr>
              <a:t>execve</a:t>
            </a:r>
            <a:r>
              <a:rPr lang="en-US" sz="2400" dirty="0">
                <a:latin typeface="Consolas" panose="020B0609020204030204" pitchFamily="49" charset="0"/>
              </a:rPr>
              <a:t>(“/bin/</a:t>
            </a:r>
            <a:r>
              <a:rPr lang="en-US" sz="2400" dirty="0" err="1">
                <a:latin typeface="Consolas" panose="020B0609020204030204" pitchFamily="49" charset="0"/>
              </a:rPr>
              <a:t>sh</a:t>
            </a:r>
            <a:r>
              <a:rPr lang="en-US" sz="2400" dirty="0">
                <a:latin typeface="Consolas" panose="020B0609020204030204" pitchFamily="49" charset="0"/>
              </a:rPr>
              <a:t>”, [“</a:t>
            </a:r>
            <a:r>
              <a:rPr lang="en-US" sz="2400" dirty="0" err="1">
                <a:latin typeface="Consolas" panose="020B0609020204030204" pitchFamily="49" charset="0"/>
              </a:rPr>
              <a:t>sh</a:t>
            </a:r>
            <a:r>
              <a:rPr lang="en-US" sz="2400" dirty="0">
                <a:latin typeface="Consolas" panose="020B0609020204030204" pitchFamily="49" charset="0"/>
              </a:rPr>
              <a:t>”, “-c”, command, NULL], environ) // </a:t>
            </a:r>
            <a:r>
              <a:rPr lang="en-US" sz="2400" dirty="0"/>
              <a:t>child</a:t>
            </a:r>
          </a:p>
        </p:txBody>
      </p:sp>
    </p:spTree>
    <p:extLst>
      <p:ext uri="{BB962C8B-B14F-4D97-AF65-F5344CB8AC3E}">
        <p14:creationId xmlns:p14="http://schemas.microsoft.com/office/powerpoint/2010/main" val="3451262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E9888-E604-A743-92F4-3B3DF8E4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>
                <a:latin typeface="Consolas" panose="020B0609020204030204" pitchFamily="49" charset="0"/>
              </a:rPr>
              <a:t>one_gadget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exists?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BABD3-F9CC-6142-BBA2-BCF7214EF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When we jump in the middle of </a:t>
            </a:r>
            <a:r>
              <a:rPr lang="en-US" dirty="0">
                <a:latin typeface="Consolas" panose="020B0609020204030204" pitchFamily="49" charset="0"/>
              </a:rPr>
              <a:t>system()</a:t>
            </a:r>
          </a:p>
          <a:p>
            <a:pPr lvl="1"/>
            <a:r>
              <a:rPr lang="en-US" dirty="0"/>
              <a:t>Skip the part that set up arguments</a:t>
            </a:r>
          </a:p>
          <a:p>
            <a:pPr lvl="1"/>
            <a:r>
              <a:rPr lang="en-US" dirty="0"/>
              <a:t>Call </a:t>
            </a:r>
            <a:r>
              <a:rPr lang="en-US" dirty="0" err="1"/>
              <a:t>execve</a:t>
            </a:r>
            <a:r>
              <a:rPr lang="en-US" dirty="0"/>
              <a:t>(“/bin/</a:t>
            </a:r>
            <a:r>
              <a:rPr lang="en-US" dirty="0" err="1"/>
              <a:t>sh</a:t>
            </a:r>
            <a:r>
              <a:rPr lang="en-US" dirty="0"/>
              <a:t>”, rsp+0x30, environ);</a:t>
            </a:r>
          </a:p>
          <a:p>
            <a:pPr lvl="1"/>
            <a:r>
              <a:rPr lang="en-US" dirty="0"/>
              <a:t>What if %rsp+0x30 == 0?</a:t>
            </a:r>
          </a:p>
          <a:p>
            <a:pPr lvl="1"/>
            <a:r>
              <a:rPr lang="en-US" dirty="0"/>
              <a:t>What if %</a:t>
            </a:r>
            <a:r>
              <a:rPr lang="en-US" dirty="0" err="1"/>
              <a:t>rax</a:t>
            </a:r>
            <a:r>
              <a:rPr lang="en-US" dirty="0"/>
              <a:t> == 0?</a:t>
            </a:r>
          </a:p>
          <a:p>
            <a:pPr lvl="1"/>
            <a:r>
              <a:rPr lang="en-US" dirty="0"/>
              <a:t>What if %rsp+0x50 == 0?</a:t>
            </a:r>
          </a:p>
          <a:p>
            <a:pPr lvl="1"/>
            <a:r>
              <a:rPr lang="en-US" dirty="0"/>
              <a:t>What if %rsp+0x70 == 0?</a:t>
            </a:r>
          </a:p>
          <a:p>
            <a:pPr lvl="1"/>
            <a:endParaRPr lang="en-US" dirty="0"/>
          </a:p>
          <a:p>
            <a:r>
              <a:rPr lang="en-US" dirty="0"/>
              <a:t>Use it with care…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3AAB16-C83F-564D-80EF-4DA75E2B8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800" y="3016251"/>
            <a:ext cx="6267000" cy="367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88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00AD7-A350-F944-8D1C-F13CFC10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one_gadget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5FA40-A1D8-8D4B-A908-184B4175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3EAAF-8E01-0F4B-910F-2D4A7D5A8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50463"/>
            <a:ext cx="4968253" cy="2916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D4BB52-A05C-1149-ABA8-4C38787AF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956175"/>
            <a:ext cx="10579100" cy="176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8B009D-14CE-1146-9ADC-70439E153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950" y="4134006"/>
            <a:ext cx="5321300" cy="431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30A2CA-9288-2148-8EBE-83C4653159C6}"/>
              </a:ext>
            </a:extLst>
          </p:cNvPr>
          <p:cNvSpPr/>
          <p:nvPr/>
        </p:nvSpPr>
        <p:spPr>
          <a:xfrm>
            <a:off x="5857765" y="3020421"/>
            <a:ext cx="5777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(0x45281 + 7) + 0x147B8F  = 0x18ce17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93B3650-9F11-3D4B-B219-9B370338A7DE}"/>
              </a:ext>
            </a:extLst>
          </p:cNvPr>
          <p:cNvSpPr/>
          <p:nvPr/>
        </p:nvSpPr>
        <p:spPr>
          <a:xfrm>
            <a:off x="838200" y="5167312"/>
            <a:ext cx="544200" cy="369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9093A8A-0B64-C945-BD91-44138F602690}"/>
              </a:ext>
            </a:extLst>
          </p:cNvPr>
          <p:cNvSpPr/>
          <p:nvPr/>
        </p:nvSpPr>
        <p:spPr>
          <a:xfrm>
            <a:off x="6096000" y="4349906"/>
            <a:ext cx="544200" cy="2159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4E8EE3F-3107-7F4A-8CA2-92DD4A855C9E}"/>
              </a:ext>
            </a:extLst>
          </p:cNvPr>
          <p:cNvSpPr/>
          <p:nvPr/>
        </p:nvSpPr>
        <p:spPr>
          <a:xfrm>
            <a:off x="838200" y="3020421"/>
            <a:ext cx="544200" cy="1763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B952DB-422B-864B-873E-C0F13CCF0338}"/>
              </a:ext>
            </a:extLst>
          </p:cNvPr>
          <p:cNvSpPr/>
          <p:nvPr/>
        </p:nvSpPr>
        <p:spPr>
          <a:xfrm>
            <a:off x="4972200" y="6213599"/>
            <a:ext cx="463800" cy="2360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DBCCB53-4C67-CA48-B5E5-E51506351B79}"/>
              </a:ext>
            </a:extLst>
          </p:cNvPr>
          <p:cNvSpPr/>
          <p:nvPr/>
        </p:nvSpPr>
        <p:spPr>
          <a:xfrm>
            <a:off x="5292253" y="5323524"/>
            <a:ext cx="463800" cy="2360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DBB4149-2C98-7E45-97EC-003303920416}"/>
              </a:ext>
            </a:extLst>
          </p:cNvPr>
          <p:cNvSpPr/>
          <p:nvPr/>
        </p:nvSpPr>
        <p:spPr>
          <a:xfrm>
            <a:off x="5754550" y="5123449"/>
            <a:ext cx="463800" cy="2360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5FAC927-8391-FC41-8938-D78B2EFB1F6C}"/>
              </a:ext>
            </a:extLst>
          </p:cNvPr>
          <p:cNvSpPr/>
          <p:nvPr/>
        </p:nvSpPr>
        <p:spPr>
          <a:xfrm>
            <a:off x="4972200" y="6460337"/>
            <a:ext cx="1867800" cy="2360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92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AEF64-1AA9-9046-82D0-5182501C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" y="2577383"/>
            <a:ext cx="10515600" cy="1325563"/>
          </a:xfrm>
        </p:spPr>
        <p:txBody>
          <a:bodyPr/>
          <a:lstStyle/>
          <a:p>
            <a:r>
              <a:rPr lang="en-US" dirty="0"/>
              <a:t>Format String Vulnerability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BAA37-7F5F-0C47-9B1A-33BCD6FB6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62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D3B37-10AF-9744-BF6A-0174D3E9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FD701-7A2E-E645-B8B1-E0EACDFB90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Serial Read (</a:t>
            </a:r>
            <a:r>
              <a:rPr lang="en-US" dirty="0" err="1"/>
              <a:t>sr</a:t>
            </a:r>
            <a:r>
              <a:rPr lang="en-US" dirty="0"/>
              <a:t>), </a:t>
            </a:r>
            <a:r>
              <a:rPr lang="en-US" dirty="0" err="1"/>
              <a:t>Arbitary</a:t>
            </a:r>
            <a:r>
              <a:rPr lang="en-US" dirty="0"/>
              <a:t> Read (</a:t>
            </a:r>
            <a:r>
              <a:rPr lang="en-US" dirty="0" err="1"/>
              <a:t>ar</a:t>
            </a:r>
            <a:r>
              <a:rPr lang="en-US" dirty="0"/>
              <a:t>), Arbitrary Write (aw)</a:t>
            </a:r>
          </a:p>
          <a:p>
            <a:pPr lvl="1"/>
            <a:r>
              <a:rPr lang="en-US" dirty="0"/>
              <a:t>0-sr-1, 1-ar-2:  15 pts</a:t>
            </a:r>
          </a:p>
          <a:p>
            <a:pPr lvl="1"/>
            <a:r>
              <a:rPr lang="en-US" dirty="0"/>
              <a:t>2-aw-1, 20 </a:t>
            </a:r>
            <a:r>
              <a:rPr lang="en-US" dirty="0" err="1"/>
              <a:t>pt</a:t>
            </a:r>
            <a:r>
              <a:rPr lang="en-US" dirty="0"/>
              <a:t>, 3-aw-2: 20 pts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Format string 32|64</a:t>
            </a:r>
          </a:p>
          <a:p>
            <a:pPr lvl="1"/>
            <a:r>
              <a:rPr lang="en-US" dirty="0"/>
              <a:t>4-fs-read-1-32, 5-fs-read-1-64, 20 pts</a:t>
            </a:r>
          </a:p>
          <a:p>
            <a:pPr lvl="1"/>
            <a:r>
              <a:rPr lang="en-US" dirty="0"/>
              <a:t>6-fs-read-2-32, 7-fs-read-2-64, 20 pts</a:t>
            </a:r>
          </a:p>
          <a:p>
            <a:pPr lvl="1"/>
            <a:r>
              <a:rPr lang="en-US" dirty="0"/>
              <a:t>8-fs-arbt-read-32, 9-fs-arbt-read-64, 25 pts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E9F670-BC16-214D-919F-DAEC3E37F5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dirty="0"/>
              <a:t>a-fs-arbt-write-32, b-fs-arbt-write-64, 30 pts</a:t>
            </a:r>
          </a:p>
          <a:p>
            <a:pPr lvl="1"/>
            <a:r>
              <a:rPr lang="en-US" dirty="0"/>
              <a:t>c-fs-code-exec-32, d-fs-code-exec-64, 30 pts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PIE challenges (bonuses)</a:t>
            </a:r>
          </a:p>
          <a:p>
            <a:pPr lvl="1"/>
            <a:r>
              <a:rPr lang="en-US" dirty="0"/>
              <a:t>e-fs-code-exec-pie-64, 40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f-fs-no-binary-pie-64, 50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26769-2A46-F542-971B-924173F3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48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DA68-AA81-244E-AF6D-B2B6B2C1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ASLR-2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6C3B13-3896-0B40-A46D-E5FA0DCF517E}"/>
              </a:ext>
            </a:extLst>
          </p:cNvPr>
          <p:cNvSpPr txBox="1">
            <a:spLocks/>
          </p:cNvSpPr>
          <p:nvPr/>
        </p:nvSpPr>
        <p:spPr>
          <a:xfrm>
            <a:off x="838200" y="3016251"/>
            <a:ext cx="10515600" cy="3160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kind of information this will print???</a:t>
            </a:r>
          </a:p>
          <a:p>
            <a:endParaRPr lang="en-US" dirty="0"/>
          </a:p>
          <a:p>
            <a:r>
              <a:rPr lang="en-US" dirty="0"/>
              <a:t>15 values of %p (print hexadecimal number as 0x????????, an </a:t>
            </a:r>
            <a:r>
              <a:rPr lang="en-US" dirty="0" err="1"/>
              <a:t>addr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No arguments…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C36E0-A514-EB40-88D8-234FACA52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39769E-B05C-F84B-BE35-8B8AEE1E9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339647" cy="119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35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C1DDEF-405B-4344-8719-33F5AE1475A1}"/>
              </a:ext>
            </a:extLst>
          </p:cNvPr>
          <p:cNvSpPr/>
          <p:nvPr/>
        </p:nvSpPr>
        <p:spPr>
          <a:xfrm>
            <a:off x="1201994" y="3303638"/>
            <a:ext cx="3362632" cy="121914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14890C-F7AF-4548-8F92-2109ADA9DEEC}"/>
              </a:ext>
            </a:extLst>
          </p:cNvPr>
          <p:cNvSpPr/>
          <p:nvPr/>
        </p:nvSpPr>
        <p:spPr>
          <a:xfrm>
            <a:off x="1201994" y="2050026"/>
            <a:ext cx="8001000" cy="693174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F24E4-1F20-5745-AD80-0BD66100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String Vulnerability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C8CC5-7922-F844-AFBA-7FFC5AE8F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Format String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(“%d %x %s %p %n\n”, 1, 2, “</a:t>
            </a:r>
            <a:r>
              <a:rPr lang="en-US" dirty="0" err="1">
                <a:latin typeface="Consolas" panose="020B0609020204030204" pitchFamily="49" charset="0"/>
              </a:rPr>
              <a:t>asdf</a:t>
            </a:r>
            <a:r>
              <a:rPr lang="en-US" dirty="0">
                <a:latin typeface="Consolas" panose="020B0609020204030204" pitchFamily="49" charset="0"/>
              </a:rPr>
              <a:t>”, 3, &amp;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lvl="1"/>
            <a:endParaRPr lang="en-US" dirty="0"/>
          </a:p>
          <a:p>
            <a:r>
              <a:rPr lang="en-US" dirty="0"/>
              <a:t>The vulnerability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char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[512];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(“%s”,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b="1" dirty="0" err="1">
                <a:latin typeface="Consolas" panose="020B0609020204030204" pitchFamily="49" charset="0"/>
              </a:rPr>
              <a:t>printf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buf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endParaRPr lang="en-US" dirty="0"/>
          </a:p>
          <a:p>
            <a:r>
              <a:rPr lang="en-US" dirty="0"/>
              <a:t>If you can control a format string, you may inject arbitrary directives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%d %x %p %s %n </a:t>
            </a:r>
            <a:r>
              <a:rPr lang="en-US" dirty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15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1C8C5B-5299-5648-9745-8577E149FC03}"/>
              </a:ext>
            </a:extLst>
          </p:cNvPr>
          <p:cNvSpPr/>
          <p:nvPr/>
        </p:nvSpPr>
        <p:spPr>
          <a:xfrm>
            <a:off x="1265306" y="2617839"/>
            <a:ext cx="8335893" cy="727918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F24E4-1F20-5745-AD80-0BD66100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String Vulnerability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C8CC5-7922-F844-AFBA-7FFC5AE8F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Format String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(“%d %x %s %p %n\n”, 1, 2, “</a:t>
            </a:r>
            <a:r>
              <a:rPr lang="en-US" dirty="0" err="1">
                <a:latin typeface="Consolas" panose="020B0609020204030204" pitchFamily="49" charset="0"/>
              </a:rPr>
              <a:t>asdf</a:t>
            </a:r>
            <a:r>
              <a:rPr lang="en-US" dirty="0">
                <a:latin typeface="Consolas" panose="020B0609020204030204" pitchFamily="49" charset="0"/>
              </a:rPr>
              <a:t>”, 3, &amp;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lvl="1"/>
            <a:endParaRPr lang="en-US" dirty="0"/>
          </a:p>
          <a:p>
            <a:r>
              <a:rPr lang="en-US" dirty="0"/>
              <a:t>Can be exploited as:</a:t>
            </a:r>
          </a:p>
          <a:p>
            <a:pPr lvl="1"/>
            <a:r>
              <a:rPr lang="en-US" dirty="0"/>
              <a:t>Arbitrary </a:t>
            </a:r>
            <a:r>
              <a:rPr lang="en-US" i="1" dirty="0"/>
              <a:t>READ (</a:t>
            </a:r>
            <a:r>
              <a:rPr lang="en-US" i="1" dirty="0" err="1"/>
              <a:t>ar</a:t>
            </a:r>
            <a:r>
              <a:rPr lang="en-US" i="1" dirty="0"/>
              <a:t>)</a:t>
            </a:r>
          </a:p>
          <a:p>
            <a:pPr lvl="1"/>
            <a:r>
              <a:rPr lang="en-US" dirty="0"/>
              <a:t>Arbitrary </a:t>
            </a:r>
            <a:r>
              <a:rPr lang="en-US" i="1" dirty="0"/>
              <a:t>WRITE (aw)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4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4C0109-437B-5E49-95AD-22A0ADDE6D6F}"/>
              </a:ext>
            </a:extLst>
          </p:cNvPr>
          <p:cNvSpPr/>
          <p:nvPr/>
        </p:nvSpPr>
        <p:spPr>
          <a:xfrm>
            <a:off x="1287430" y="2198178"/>
            <a:ext cx="6005647" cy="921106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36359-7E79-3540-B6C4-117E5335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Format 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5A7AB-D860-3740-A31D-B1EBD53AF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Usage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(“%d %x %s”, 0, 65, “</a:t>
            </a:r>
            <a:r>
              <a:rPr lang="en-US" dirty="0" err="1">
                <a:latin typeface="Consolas" panose="020B0609020204030204" pitchFamily="49" charset="0"/>
              </a:rPr>
              <a:t>asdf</a:t>
            </a:r>
            <a:r>
              <a:rPr lang="en-US" dirty="0">
                <a:latin typeface="Consolas" panose="020B0609020204030204" pitchFamily="49" charset="0"/>
              </a:rPr>
              <a:t>”);</a:t>
            </a:r>
          </a:p>
          <a:p>
            <a:pPr marL="914400" lvl="2" indent="0">
              <a:buNone/>
            </a:pP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variable number of arguments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will print 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(decimal), </a:t>
            </a:r>
            <a:r>
              <a:rPr lang="en-US" dirty="0">
                <a:solidFill>
                  <a:srgbClr val="C00000"/>
                </a:solidFill>
              </a:rPr>
              <a:t>41</a:t>
            </a:r>
            <a:r>
              <a:rPr lang="en-US" dirty="0"/>
              <a:t> (hexadecimal), and </a:t>
            </a:r>
            <a:r>
              <a:rPr lang="en-US" dirty="0">
                <a:solidFill>
                  <a:srgbClr val="C00000"/>
                </a:solidFill>
              </a:rPr>
              <a:t>“</a:t>
            </a:r>
            <a:r>
              <a:rPr lang="en-US" dirty="0" err="1">
                <a:solidFill>
                  <a:srgbClr val="C00000"/>
                </a:solidFill>
              </a:rPr>
              <a:t>asdf</a:t>
            </a:r>
            <a:r>
              <a:rPr lang="en-US" dirty="0">
                <a:solidFill>
                  <a:srgbClr val="C00000"/>
                </a:solidFill>
              </a:rPr>
              <a:t>”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%</a:t>
            </a:r>
            <a:r>
              <a:rPr lang="en-US" dirty="0"/>
              <a:t> parameters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%</a:t>
            </a:r>
            <a:r>
              <a:rPr lang="en-US" dirty="0"/>
              <a:t> is a </a:t>
            </a:r>
            <a:r>
              <a:rPr lang="en-US" i="1" dirty="0"/>
              <a:t>special identifier </a:t>
            </a:r>
            <a:r>
              <a:rPr lang="en-US" dirty="0"/>
              <a:t>in the Format String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%</a:t>
            </a:r>
            <a:r>
              <a:rPr lang="en-US" dirty="0"/>
              <a:t> seeks for an argument (corresponding to its order…)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10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6359-7E79-3540-B6C4-117E5335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String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5A7AB-D860-3740-A31D-B1EBD53AF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%d</a:t>
            </a:r>
          </a:p>
          <a:p>
            <a:pPr lvl="1"/>
            <a:r>
              <a:rPr lang="en-US" dirty="0"/>
              <a:t>Expects an </a:t>
            </a:r>
            <a:r>
              <a:rPr lang="en-US" i="1" dirty="0"/>
              <a:t>integer value </a:t>
            </a:r>
            <a:r>
              <a:rPr lang="en-US" dirty="0"/>
              <a:t>as its argument and print a </a:t>
            </a:r>
            <a:r>
              <a:rPr lang="en-US" i="1" dirty="0"/>
              <a:t>decimal</a:t>
            </a:r>
            <a:r>
              <a:rPr lang="en-US" dirty="0"/>
              <a:t> number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%x</a:t>
            </a:r>
          </a:p>
          <a:p>
            <a:pPr lvl="1"/>
            <a:r>
              <a:rPr lang="en-US" dirty="0"/>
              <a:t>Expects an </a:t>
            </a:r>
            <a:r>
              <a:rPr lang="en-US" i="1" dirty="0"/>
              <a:t>integer value </a:t>
            </a:r>
            <a:r>
              <a:rPr lang="en-US" dirty="0"/>
              <a:t>as its argument and print a </a:t>
            </a:r>
            <a:r>
              <a:rPr lang="en-US" i="1" dirty="0"/>
              <a:t>hexadecimal</a:t>
            </a:r>
            <a:r>
              <a:rPr lang="en-US" dirty="0"/>
              <a:t> number</a:t>
            </a:r>
          </a:p>
          <a:p>
            <a:pPr marL="457200" lvl="1" indent="0">
              <a:buNone/>
            </a:pPr>
            <a:r>
              <a:rPr lang="en-US" dirty="0"/>
              <a:t>	8048000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%p</a:t>
            </a:r>
          </a:p>
          <a:p>
            <a:pPr lvl="1"/>
            <a:r>
              <a:rPr lang="en-US" dirty="0"/>
              <a:t>Expects an </a:t>
            </a:r>
            <a:r>
              <a:rPr lang="en-US" i="1" dirty="0"/>
              <a:t>integer value </a:t>
            </a:r>
            <a:r>
              <a:rPr lang="en-US" dirty="0"/>
              <a:t>as its argument and print a </a:t>
            </a:r>
            <a:r>
              <a:rPr lang="en-US" i="1" dirty="0"/>
              <a:t>hexadecimal</a:t>
            </a:r>
            <a:r>
              <a:rPr lang="en-US" dirty="0"/>
              <a:t> number</a:t>
            </a:r>
          </a:p>
          <a:p>
            <a:pPr marL="457200" lvl="1" indent="0">
              <a:buNone/>
            </a:pPr>
            <a:r>
              <a:rPr lang="en-US" dirty="0"/>
              <a:t>	0x8048000  # It’s pretty!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%s</a:t>
            </a:r>
          </a:p>
          <a:p>
            <a:pPr lvl="1"/>
            <a:r>
              <a:rPr lang="en-US" dirty="0"/>
              <a:t>Expects an </a:t>
            </a:r>
            <a:r>
              <a:rPr lang="en-US" i="1" dirty="0"/>
              <a:t>address to a string </a:t>
            </a:r>
            <a:r>
              <a:rPr lang="en-US" dirty="0"/>
              <a:t>(char *) and print it as </a:t>
            </a:r>
            <a:r>
              <a:rPr lang="en-US" i="1" dirty="0"/>
              <a:t>a string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9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6359-7E79-3540-B6C4-117E5335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String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5A7AB-D860-3740-A31D-B1EBD53AF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482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Consolas" panose="020B0609020204030204" pitchFamily="49" charset="0"/>
              </a:rPr>
              <a:t>%</a:t>
            </a:r>
            <a:r>
              <a:rPr lang="en-US" sz="3600" dirty="0">
                <a:solidFill>
                  <a:srgbClr val="C00000"/>
                </a:solidFill>
                <a:latin typeface="Consolas" panose="020B0609020204030204" pitchFamily="49" charset="0"/>
              </a:rPr>
              <a:t>1</a:t>
            </a:r>
            <a:r>
              <a:rPr lang="en-US" sz="3600" dirty="0">
                <a:latin typeface="Consolas" panose="020B0609020204030204" pitchFamily="49" charset="0"/>
              </a:rPr>
              <a:t>$</a:t>
            </a:r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08</a:t>
            </a:r>
            <a:r>
              <a:rPr lang="en-US" sz="3600" dirty="0">
                <a:solidFill>
                  <a:srgbClr val="000CFF"/>
                </a:solidFill>
                <a:latin typeface="Consolas" panose="020B0609020204030204" pitchFamily="49" charset="0"/>
              </a:rPr>
              <a:t>d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   </a:t>
            </a:r>
            <a:r>
              <a:rPr lang="en-US" dirty="0">
                <a:latin typeface="Consolas" panose="020B0609020204030204" pitchFamily="49" charset="0"/>
              </a:rPr>
              <a:t>%[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argument_position</a:t>
            </a:r>
            <a:r>
              <a:rPr lang="en-US" dirty="0">
                <a:latin typeface="Consolas" panose="020B0609020204030204" pitchFamily="49" charset="0"/>
              </a:rPr>
              <a:t>] $[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length</a:t>
            </a:r>
            <a:r>
              <a:rPr lang="en-US" dirty="0">
                <a:latin typeface="Consolas" panose="020B0609020204030204" pitchFamily="49" charset="0"/>
              </a:rPr>
              <a:t>] [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parameter</a:t>
            </a:r>
            <a:r>
              <a:rPr lang="en-US" dirty="0">
                <a:latin typeface="Consolas" panose="020B0609020204030204" pitchFamily="49" charset="0"/>
              </a:rPr>
              <a:t>]</a:t>
            </a:r>
          </a:p>
          <a:p>
            <a:endParaRPr lang="en-US" dirty="0"/>
          </a:p>
          <a:p>
            <a:r>
              <a:rPr lang="en-US" dirty="0"/>
              <a:t>Means</a:t>
            </a:r>
          </a:p>
          <a:p>
            <a:pPr lvl="1"/>
            <a:r>
              <a:rPr lang="en-US" dirty="0"/>
              <a:t>Print 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integer  as a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ecimal value</a:t>
            </a:r>
          </a:p>
          <a:p>
            <a:pPr lvl="1"/>
            <a:r>
              <a:rPr lang="en-US" dirty="0"/>
              <a:t>Justify its length to </a:t>
            </a:r>
            <a:r>
              <a:rPr lang="en-US" dirty="0">
                <a:solidFill>
                  <a:srgbClr val="7030A0"/>
                </a:solidFill>
              </a:rPr>
              <a:t>length (08)</a:t>
            </a:r>
          </a:p>
          <a:p>
            <a:pPr lvl="1"/>
            <a:r>
              <a:rPr lang="en-US" dirty="0"/>
              <a:t>Get the value from </a:t>
            </a:r>
            <a:r>
              <a:rPr lang="en-US" i="1" dirty="0">
                <a:solidFill>
                  <a:srgbClr val="C00000"/>
                </a:solidFill>
              </a:rPr>
              <a:t>n</a:t>
            </a:r>
            <a:r>
              <a:rPr lang="en-US" dirty="0"/>
              <a:t>-</a:t>
            </a:r>
            <a:r>
              <a:rPr lang="en-US" dirty="0" err="1"/>
              <a:t>th</a:t>
            </a:r>
            <a:r>
              <a:rPr lang="en-US" dirty="0"/>
              <a:t> (1) argument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Print </a:t>
            </a:r>
            <a:r>
              <a:rPr lang="en-US" dirty="0">
                <a:solidFill>
                  <a:srgbClr val="7030A0"/>
                </a:solidFill>
              </a:rPr>
              <a:t>8-length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decimal integer</a:t>
            </a:r>
            <a:r>
              <a:rPr lang="en-US" dirty="0"/>
              <a:t>, with the value at the </a:t>
            </a:r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baseline="30000" dirty="0">
                <a:solidFill>
                  <a:srgbClr val="C00000"/>
                </a:solidFill>
              </a:rPr>
              <a:t>st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argument (padded with </a:t>
            </a:r>
            <a:r>
              <a:rPr lang="en-US" dirty="0">
                <a:solidFill>
                  <a:srgbClr val="7030A0"/>
                </a:solidFill>
              </a:rPr>
              <a:t>0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E.g.,  00000001</a:t>
            </a:r>
          </a:p>
        </p:txBody>
      </p:sp>
    </p:spTree>
    <p:extLst>
      <p:ext uri="{BB962C8B-B14F-4D97-AF65-F5344CB8AC3E}">
        <p14:creationId xmlns:p14="http://schemas.microsoft.com/office/powerpoint/2010/main" val="311254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6359-7E79-3540-B6C4-117E5335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String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5A7AB-D860-3740-A31D-B1EBD53AF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8625"/>
            <a:ext cx="10515600" cy="4134311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(“%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latin typeface="Consolas" panose="020B0609020204030204" pitchFamily="49" charset="0"/>
              </a:rPr>
              <a:t>$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08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dirty="0">
                <a:latin typeface="Consolas" panose="020B0609020204030204" pitchFamily="49" charset="0"/>
              </a:rPr>
              <a:t>”, 15, 13, 14, “</a:t>
            </a:r>
            <a:r>
              <a:rPr lang="en-US" dirty="0" err="1">
                <a:latin typeface="Consolas" panose="020B0609020204030204" pitchFamily="49" charset="0"/>
              </a:rPr>
              <a:t>asdf</a:t>
            </a:r>
            <a:r>
              <a:rPr lang="en-US" dirty="0">
                <a:latin typeface="Consolas" panose="020B0609020204030204" pitchFamily="49" charset="0"/>
              </a:rPr>
              <a:t>”);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00000013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(“0x%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latin typeface="Consolas" panose="020B0609020204030204" pitchFamily="49" charset="0"/>
              </a:rPr>
              <a:t>$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08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latin typeface="Consolas" panose="020B0609020204030204" pitchFamily="49" charset="0"/>
              </a:rPr>
              <a:t>”, 15, 13, 14, “</a:t>
            </a:r>
            <a:r>
              <a:rPr lang="en-US" dirty="0" err="1">
                <a:latin typeface="Consolas" panose="020B0609020204030204" pitchFamily="49" charset="0"/>
              </a:rPr>
              <a:t>asdf</a:t>
            </a:r>
            <a:r>
              <a:rPr lang="en-US" dirty="0">
                <a:latin typeface="Consolas" panose="020B0609020204030204" pitchFamily="49" charset="0"/>
              </a:rPr>
              <a:t>”);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0x0000000d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(“%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latin typeface="Consolas" panose="020B0609020204030204" pitchFamily="49" charset="0"/>
              </a:rPr>
              <a:t>$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20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s</a:t>
            </a:r>
            <a:r>
              <a:rPr lang="en-US" dirty="0">
                <a:latin typeface="Consolas" panose="020B0609020204030204" pitchFamily="49" charset="0"/>
              </a:rPr>
              <a:t>”, 15, 13, 14, “</a:t>
            </a:r>
            <a:r>
              <a:rPr lang="en-US" dirty="0" err="1">
                <a:latin typeface="Consolas" panose="020B0609020204030204" pitchFamily="49" charset="0"/>
              </a:rPr>
              <a:t>asdf</a:t>
            </a:r>
            <a:r>
              <a:rPr lang="en-US" dirty="0">
                <a:latin typeface="Consolas" panose="020B0609020204030204" pitchFamily="49" charset="0"/>
              </a:rPr>
              <a:t>”);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(“%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latin typeface="Consolas" panose="020B0609020204030204" pitchFamily="49" charset="0"/>
              </a:rPr>
              <a:t>$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20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s</a:t>
            </a:r>
            <a:r>
              <a:rPr lang="en-US" dirty="0">
                <a:latin typeface="Consolas" panose="020B0609020204030204" pitchFamily="49" charset="0"/>
              </a:rPr>
              <a:t>”, 15, 13, 14, “</a:t>
            </a:r>
            <a:r>
              <a:rPr lang="en-US" dirty="0" err="1">
                <a:latin typeface="Consolas" panose="020B0609020204030204" pitchFamily="49" charset="0"/>
              </a:rPr>
              <a:t>asdf</a:t>
            </a:r>
            <a:r>
              <a:rPr lang="en-US" dirty="0">
                <a:latin typeface="Consolas" panose="020B0609020204030204" pitchFamily="49" charset="0"/>
              </a:rPr>
              <a:t>”);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</a:t>
            </a:r>
            <a:r>
              <a:rPr lang="en-US" dirty="0" err="1">
                <a:latin typeface="Consolas" panose="020B0609020204030204" pitchFamily="49" charset="0"/>
              </a:rPr>
              <a:t>asdf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A4235-0060-9145-9CA1-3E577FF73E5A}"/>
              </a:ext>
            </a:extLst>
          </p:cNvPr>
          <p:cNvSpPr txBox="1"/>
          <p:nvPr/>
        </p:nvSpPr>
        <p:spPr>
          <a:xfrm>
            <a:off x="1965222" y="1690688"/>
            <a:ext cx="710503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i="1" dirty="0"/>
              <a:t>%d </a:t>
            </a:r>
            <a:r>
              <a:rPr lang="en-US" sz="2000" dirty="0"/>
              <a:t>: Integer decimal       </a:t>
            </a:r>
            <a:r>
              <a:rPr lang="en-US" sz="2000" i="1" dirty="0"/>
              <a:t>%x </a:t>
            </a:r>
            <a:r>
              <a:rPr lang="en-US" sz="2000" dirty="0"/>
              <a:t>: Integer hexadecimal      </a:t>
            </a:r>
            <a:r>
              <a:rPr lang="en-US" sz="2000" i="1" dirty="0"/>
              <a:t>%s</a:t>
            </a:r>
            <a:r>
              <a:rPr lang="en-US" sz="2000" dirty="0"/>
              <a:t> : String </a:t>
            </a:r>
          </a:p>
        </p:txBody>
      </p:sp>
    </p:spTree>
    <p:extLst>
      <p:ext uri="{BB962C8B-B14F-4D97-AF65-F5344CB8AC3E}">
        <p14:creationId xmlns:p14="http://schemas.microsoft.com/office/powerpoint/2010/main" val="5462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A8355-3C7F-1D44-ABC5-A9B767EC9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fs-read-1-(32|64)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FA2D3-A97F-2E4A-AB02-5BA2B8552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Exploit a format string vulnerability to leak pointers from stack</a:t>
            </a:r>
          </a:p>
          <a:p>
            <a:r>
              <a:rPr lang="en-US" dirty="0"/>
              <a:t>Guess the random value correctly to get the shell!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9A0A92-E20D-E740-A978-6A43B7BF5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94350"/>
            <a:ext cx="9815750" cy="218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58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BE2D3-FC96-0147-9EAE-D32AD278D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475"/>
          </a:xfrm>
        </p:spPr>
        <p:txBody>
          <a:bodyPr/>
          <a:lstStyle/>
          <a:p>
            <a:r>
              <a:rPr lang="en-US" dirty="0"/>
              <a:t>fs-read-2-(32|64)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8B768-BE89-AD48-9839-3386BA2C6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225"/>
            <a:ext cx="9544200" cy="3768775"/>
          </a:xfrm>
        </p:spPr>
        <p:txBody>
          <a:bodyPr/>
          <a:lstStyle/>
          <a:p>
            <a:r>
              <a:rPr lang="en-US" dirty="0"/>
              <a:t>Exploit a format string vulnerability to leak </a:t>
            </a:r>
            <a:r>
              <a:rPr lang="en-US" i="1" dirty="0"/>
              <a:t>pointers</a:t>
            </a:r>
            <a:r>
              <a:rPr lang="en-US" dirty="0"/>
              <a:t> from stack</a:t>
            </a:r>
          </a:p>
          <a:p>
            <a:r>
              <a:rPr lang="en-US" dirty="0"/>
              <a:t>You have limited size for your format string as your input</a:t>
            </a:r>
          </a:p>
          <a:p>
            <a:r>
              <a:rPr lang="en-US" dirty="0"/>
              <a:t>Use directives like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%100$x</a:t>
            </a:r>
          </a:p>
          <a:p>
            <a:pPr lvl="1"/>
            <a:r>
              <a:rPr lang="en-US" dirty="0"/>
              <a:t>To skip some uninterested parts of the stack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09549D-C528-6D4A-B80D-0BCF1BEA8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57212"/>
            <a:ext cx="7338425" cy="32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74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2A161-433E-3946-A894-7A6030965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C76FE-6519-AC44-A013-421BE52B7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BA583-C6E5-6F49-8A5A-68F57FE6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0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DB2D-39A0-B24B-83A0-01169A13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32"/>
            <a:ext cx="10515600" cy="1263973"/>
          </a:xfrm>
        </p:spPr>
        <p:txBody>
          <a:bodyPr>
            <a:normAutofit fontScale="90000"/>
          </a:bodyPr>
          <a:lstStyle/>
          <a:p>
            <a:r>
              <a:rPr lang="en-US" dirty="0"/>
              <a:t>Buffer Overflow (</a:t>
            </a:r>
            <a:r>
              <a:rPr lang="en-US" dirty="0" err="1"/>
              <a:t>BoF</a:t>
            </a:r>
            <a:r>
              <a:rPr lang="en-US" dirty="0"/>
              <a:t>) and </a:t>
            </a:r>
            <a:br>
              <a:rPr lang="en-US" dirty="0"/>
            </a:br>
            <a:r>
              <a:rPr lang="en-US" dirty="0"/>
              <a:t>Control Flow Hijacking (CFH)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74FB7-01DE-D641-BE8E-FC682831F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400" y="1825624"/>
            <a:ext cx="10515600" cy="4639975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BoF</a:t>
            </a:r>
            <a:r>
              <a:rPr lang="en-US" dirty="0"/>
              <a:t> has been our primary attack vector</a:t>
            </a:r>
          </a:p>
          <a:p>
            <a:pPr lvl="1"/>
            <a:r>
              <a:rPr lang="en-US" dirty="0"/>
              <a:t>To hijack control flow and deviate</a:t>
            </a:r>
          </a:p>
          <a:p>
            <a:endParaRPr lang="en-US" dirty="0"/>
          </a:p>
          <a:p>
            <a:r>
              <a:rPr lang="en-US" dirty="0" err="1">
                <a:solidFill>
                  <a:srgbClr val="C00000"/>
                </a:solidFill>
              </a:rPr>
              <a:t>BoF</a:t>
            </a:r>
            <a:r>
              <a:rPr lang="en-US" dirty="0"/>
              <a:t>: fill the buffer more than its size</a:t>
            </a:r>
          </a:p>
          <a:p>
            <a:pPr lvl="1"/>
            <a:r>
              <a:rPr lang="en-US" dirty="0"/>
              <a:t>Overwriting return address (saved 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eip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Overwriting frame pointer  (saved 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ebp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Control Flow Hijacking</a:t>
            </a:r>
          </a:p>
          <a:p>
            <a:pPr lvl="1"/>
            <a:r>
              <a:rPr lang="en-US" dirty="0"/>
              <a:t>Return to shellcode: Run your own code</a:t>
            </a:r>
          </a:p>
          <a:p>
            <a:pPr lvl="1"/>
            <a:r>
              <a:rPr lang="en-US" dirty="0"/>
              <a:t>Return to some other functions: Code re-use attack</a:t>
            </a:r>
          </a:p>
          <a:p>
            <a:pPr lvl="1"/>
            <a:r>
              <a:rPr lang="en-US" dirty="0"/>
              <a:t>Return to ROP gadgets: Code re-use attack with ROP gadgets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07F001-EE05-F848-BADD-4C7F1ABF3F59}"/>
              </a:ext>
            </a:extLst>
          </p:cNvPr>
          <p:cNvSpPr/>
          <p:nvPr/>
        </p:nvSpPr>
        <p:spPr>
          <a:xfrm>
            <a:off x="9268305" y="3424212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COOKIE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1BE835-F2BC-D640-8593-EBE7DA05C986}"/>
              </a:ext>
            </a:extLst>
          </p:cNvPr>
          <p:cNvSpPr/>
          <p:nvPr/>
        </p:nvSpPr>
        <p:spPr>
          <a:xfrm>
            <a:off x="9268307" y="392000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19A89-4745-6442-B318-9D636CF2E911}"/>
              </a:ext>
            </a:extLst>
          </p:cNvPr>
          <p:cNvSpPr/>
          <p:nvPr/>
        </p:nvSpPr>
        <p:spPr>
          <a:xfrm>
            <a:off x="9268308" y="441674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1E2199-3106-8345-8CB0-E2C509AFE6D2}"/>
              </a:ext>
            </a:extLst>
          </p:cNvPr>
          <p:cNvSpPr/>
          <p:nvPr/>
        </p:nvSpPr>
        <p:spPr>
          <a:xfrm>
            <a:off x="9268309" y="491159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85B45B-8C6D-484E-A0C1-A32012FD51AF}"/>
              </a:ext>
            </a:extLst>
          </p:cNvPr>
          <p:cNvSpPr/>
          <p:nvPr/>
        </p:nvSpPr>
        <p:spPr>
          <a:xfrm>
            <a:off x="9268301" y="2927470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EA5D5A-91B6-8A43-80E9-ECDBB675319A}"/>
              </a:ext>
            </a:extLst>
          </p:cNvPr>
          <p:cNvSpPr/>
          <p:nvPr/>
        </p:nvSpPr>
        <p:spPr>
          <a:xfrm>
            <a:off x="9268301" y="2431044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6BD8818A-FECD-754F-97F1-33ECEBC39E10}"/>
              </a:ext>
            </a:extLst>
          </p:cNvPr>
          <p:cNvCxnSpPr>
            <a:stCxn id="8" idx="1"/>
          </p:cNvCxnSpPr>
          <p:nvPr/>
        </p:nvCxnSpPr>
        <p:spPr>
          <a:xfrm rot="10800000">
            <a:off x="8967537" y="2679099"/>
            <a:ext cx="300772" cy="2480554"/>
          </a:xfrm>
          <a:prstGeom prst="bentConnector2">
            <a:avLst/>
          </a:prstGeom>
          <a:ln w="4127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12A82-BC79-1E40-8149-886E69562B8A}"/>
              </a:ext>
            </a:extLst>
          </p:cNvPr>
          <p:cNvSpPr/>
          <p:nvPr/>
        </p:nvSpPr>
        <p:spPr>
          <a:xfrm>
            <a:off x="9268300" y="49109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A12A59-60B9-294D-926F-F112113E041D}"/>
              </a:ext>
            </a:extLst>
          </p:cNvPr>
          <p:cNvSpPr/>
          <p:nvPr/>
        </p:nvSpPr>
        <p:spPr>
          <a:xfrm>
            <a:off x="9268299" y="4414539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BBBB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C26390-F524-284F-B6BC-41EC4F7EC6E7}"/>
              </a:ext>
            </a:extLst>
          </p:cNvPr>
          <p:cNvSpPr/>
          <p:nvPr/>
        </p:nvSpPr>
        <p:spPr>
          <a:xfrm>
            <a:off x="9268290" y="391779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CCCC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3990FD-0D64-A043-AFE9-DDCC0BD1E3F3}"/>
              </a:ext>
            </a:extLst>
          </p:cNvPr>
          <p:cNvSpPr/>
          <p:nvPr/>
        </p:nvSpPr>
        <p:spPr>
          <a:xfrm>
            <a:off x="9268289" y="291880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DDDD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F7E79C-0A80-034B-B83B-209E0806FA01}"/>
              </a:ext>
            </a:extLst>
          </p:cNvPr>
          <p:cNvSpPr/>
          <p:nvPr/>
        </p:nvSpPr>
        <p:spPr>
          <a:xfrm>
            <a:off x="9268277" y="242111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shellcode</a:t>
            </a:r>
          </a:p>
        </p:txBody>
      </p:sp>
    </p:spTree>
    <p:extLst>
      <p:ext uri="{BB962C8B-B14F-4D97-AF65-F5344CB8AC3E}">
        <p14:creationId xmlns:p14="http://schemas.microsoft.com/office/powerpoint/2010/main" val="419476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4DA1-1E88-3548-B8D0-DF567DF0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097112" cy="921124"/>
          </a:xfrm>
        </p:spPr>
        <p:txBody>
          <a:bodyPr>
            <a:normAutofit fontScale="90000"/>
          </a:bodyPr>
          <a:lstStyle/>
          <a:p>
            <a:r>
              <a:rPr lang="en-US" dirty="0"/>
              <a:t>Tanenbaum–Torvalds Debate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CF4AB3-875E-6044-9D65-09E57C154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1444" y="1690688"/>
            <a:ext cx="396880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2D679-BC00-AB4C-BD57-0F889524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9159-E739-9442-A4C1-EF1FC2C1E2A1}" type="slidenum">
              <a:rPr lang="en-US" smtClean="0"/>
              <a:t>40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580BF8-AA71-1143-8BC8-DC89F9FD8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29" y="5526824"/>
            <a:ext cx="1592868" cy="119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B173787-A814-FA4A-B6EC-F0179CD51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25" y="5423065"/>
            <a:ext cx="1665602" cy="124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703EA46B-CBF5-1345-B386-F3EADF4A9F46}"/>
              </a:ext>
            </a:extLst>
          </p:cNvPr>
          <p:cNvSpPr/>
          <p:nvPr/>
        </p:nvSpPr>
        <p:spPr>
          <a:xfrm>
            <a:off x="3564807" y="1478356"/>
            <a:ext cx="1525439" cy="921074"/>
          </a:xfrm>
          <a:prstGeom prst="wedgeRoundRectCallout">
            <a:avLst>
              <a:gd name="adj1" fmla="val 1351"/>
              <a:gd name="adj2" fmla="val 760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Heard of it.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EBD94D2D-7B9B-ED4C-AD00-7ECD6DC7BBA7}"/>
              </a:ext>
            </a:extLst>
          </p:cNvPr>
          <p:cNvSpPr/>
          <p:nvPr/>
        </p:nvSpPr>
        <p:spPr>
          <a:xfrm>
            <a:off x="1407846" y="1909553"/>
            <a:ext cx="1729147" cy="921074"/>
          </a:xfrm>
          <a:prstGeom prst="wedgeRoundRectCallout">
            <a:avLst>
              <a:gd name="adj1" fmla="val -6087"/>
              <a:gd name="adj2" fmla="val 6227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Professor Tanenbaum,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 Do you know Linux?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E2178C-E325-4249-B8B8-9B49C316D257}"/>
              </a:ext>
            </a:extLst>
          </p:cNvPr>
          <p:cNvSpPr txBox="1"/>
          <p:nvPr/>
        </p:nvSpPr>
        <p:spPr>
          <a:xfrm>
            <a:off x="6005338" y="6338985"/>
            <a:ext cx="60971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www.oreilly.com</a:t>
            </a:r>
            <a:r>
              <a:rPr lang="en-US" sz="1400" dirty="0"/>
              <a:t>/</a:t>
            </a:r>
            <a:r>
              <a:rPr lang="en-US" sz="1400" dirty="0" err="1"/>
              <a:t>openbook</a:t>
            </a:r>
            <a:r>
              <a:rPr lang="en-US" sz="1400" dirty="0"/>
              <a:t>/</a:t>
            </a:r>
            <a:r>
              <a:rPr lang="en-US" sz="1400" dirty="0" err="1"/>
              <a:t>opensources</a:t>
            </a:r>
            <a:r>
              <a:rPr lang="en-US" sz="1400" dirty="0"/>
              <a:t>/book/</a:t>
            </a:r>
            <a:r>
              <a:rPr lang="en-US" sz="1400" dirty="0" err="1"/>
              <a:t>appa.html</a:t>
            </a:r>
            <a:endParaRPr lang="en-US" sz="1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27687D-60D6-434D-97D9-E8FA857A4D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820" y="1478356"/>
            <a:ext cx="4698736" cy="447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666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68794-024E-324A-B7D1-21D971555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Linus Torvalds?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D55FA-B629-3246-91A6-445229085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I have to tell you?</a:t>
            </a:r>
          </a:p>
          <a:p>
            <a:r>
              <a:rPr lang="en-US" dirty="0"/>
              <a:t>Two major contributions to the world</a:t>
            </a:r>
          </a:p>
          <a:p>
            <a:pPr lvl="1"/>
            <a:r>
              <a:rPr lang="en-US" dirty="0"/>
              <a:t>Which one do you think is bigger?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7857B-B773-7E44-B5F3-D8331BDD3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9159-E739-9442-A4C1-EF1FC2C1E2A1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BC492-0842-6245-A353-84D9F2F58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12192000" cy="29998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FE5FDF-B427-8F43-8908-DADE870A3374}"/>
              </a:ext>
            </a:extLst>
          </p:cNvPr>
          <p:cNvSpPr txBox="1"/>
          <p:nvPr/>
        </p:nvSpPr>
        <p:spPr>
          <a:xfrm>
            <a:off x="442913" y="6354246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From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torvalds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53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972F-E24A-3743-B0A5-DEA121169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Tanenbaum?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FDA1-21D0-E645-92E4-AAF37932E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85460" cy="4351338"/>
          </a:xfrm>
        </p:spPr>
        <p:txBody>
          <a:bodyPr/>
          <a:lstStyle/>
          <a:p>
            <a:r>
              <a:rPr lang="en-US" dirty="0"/>
              <a:t>A Dutch</a:t>
            </a:r>
          </a:p>
          <a:p>
            <a:r>
              <a:rPr lang="en-US" dirty="0"/>
              <a:t>OS book</a:t>
            </a:r>
          </a:p>
          <a:p>
            <a:pPr lvl="1"/>
            <a:r>
              <a:rPr lang="en-US" dirty="0"/>
              <a:t>with Herbert Bos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4C9F8-7B21-8643-9005-B79129E3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9159-E739-9442-A4C1-EF1FC2C1E2A1}" type="slidenum">
              <a:rPr lang="en-US" smtClean="0"/>
              <a:t>42</a:t>
            </a:fld>
            <a:endParaRPr lang="en-US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DDB462ED-DA62-0242-9B9A-3BF5FA6FF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7" y="0"/>
            <a:ext cx="5376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EA703C-CD13-7249-8E57-FD1C711C0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98424"/>
            <a:ext cx="4962775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388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4DA1-1E88-3548-B8D0-DF567DF0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097112" cy="921124"/>
          </a:xfrm>
        </p:spPr>
        <p:txBody>
          <a:bodyPr>
            <a:normAutofit fontScale="90000"/>
          </a:bodyPr>
          <a:lstStyle/>
          <a:p>
            <a:r>
              <a:rPr lang="en-US" dirty="0"/>
              <a:t>Tanenbaum–Torvalds debate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CF4AB3-875E-6044-9D65-09E57C154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1444" y="1690688"/>
            <a:ext cx="396880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2D679-BC00-AB4C-BD57-0F889524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9159-E739-9442-A4C1-EF1FC2C1E2A1}" type="slidenum">
              <a:rPr lang="en-US" smtClean="0"/>
              <a:t>43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580BF8-AA71-1143-8BC8-DC89F9FD8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29" y="5526824"/>
            <a:ext cx="1592868" cy="119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B173787-A814-FA4A-B6EC-F0179CD51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25" y="5423065"/>
            <a:ext cx="1665602" cy="124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703EA46B-CBF5-1345-B386-F3EADF4A9F46}"/>
              </a:ext>
            </a:extLst>
          </p:cNvPr>
          <p:cNvSpPr/>
          <p:nvPr/>
        </p:nvSpPr>
        <p:spPr>
          <a:xfrm>
            <a:off x="3564807" y="1478356"/>
            <a:ext cx="1525439" cy="921074"/>
          </a:xfrm>
          <a:prstGeom prst="wedgeRoundRectCallout">
            <a:avLst>
              <a:gd name="adj1" fmla="val 1351"/>
              <a:gd name="adj2" fmla="val 760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Heard of it.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EBD94D2D-7B9B-ED4C-AD00-7ECD6DC7BBA7}"/>
              </a:ext>
            </a:extLst>
          </p:cNvPr>
          <p:cNvSpPr/>
          <p:nvPr/>
        </p:nvSpPr>
        <p:spPr>
          <a:xfrm>
            <a:off x="1407846" y="1909553"/>
            <a:ext cx="1729147" cy="921074"/>
          </a:xfrm>
          <a:prstGeom prst="wedgeRoundRectCallout">
            <a:avLst>
              <a:gd name="adj1" fmla="val -6087"/>
              <a:gd name="adj2" fmla="val 6227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Professor Tanenbaum,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 Do you know Linux?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E2178C-E325-4249-B8B8-9B49C316D257}"/>
              </a:ext>
            </a:extLst>
          </p:cNvPr>
          <p:cNvSpPr txBox="1"/>
          <p:nvPr/>
        </p:nvSpPr>
        <p:spPr>
          <a:xfrm>
            <a:off x="6005338" y="6338985"/>
            <a:ext cx="60971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www.oreilly.com</a:t>
            </a:r>
            <a:r>
              <a:rPr lang="en-US" sz="1400" dirty="0"/>
              <a:t>/</a:t>
            </a:r>
            <a:r>
              <a:rPr lang="en-US" sz="1400" dirty="0" err="1"/>
              <a:t>openbook</a:t>
            </a:r>
            <a:r>
              <a:rPr lang="en-US" sz="1400" dirty="0"/>
              <a:t>/</a:t>
            </a:r>
            <a:r>
              <a:rPr lang="en-US" sz="1400" dirty="0" err="1"/>
              <a:t>opensources</a:t>
            </a:r>
            <a:r>
              <a:rPr lang="en-US" sz="1400" dirty="0"/>
              <a:t>/book/</a:t>
            </a:r>
            <a:r>
              <a:rPr lang="en-US" sz="1400" dirty="0" err="1"/>
              <a:t>appa.html</a:t>
            </a:r>
            <a:endParaRPr lang="en-US" sz="14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0884088-13BC-A74F-8803-51879D06F067}"/>
              </a:ext>
            </a:extLst>
          </p:cNvPr>
          <p:cNvSpPr txBox="1">
            <a:spLocks/>
          </p:cNvSpPr>
          <p:nvPr/>
        </p:nvSpPr>
        <p:spPr>
          <a:xfrm>
            <a:off x="6359381" y="1988287"/>
            <a:ext cx="5585460" cy="3666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Micro-kernel vs. Monolithic kernel</a:t>
            </a:r>
          </a:p>
          <a:p>
            <a:r>
              <a:rPr lang="en-US" dirty="0"/>
              <a:t>Portability</a:t>
            </a:r>
          </a:p>
          <a:p>
            <a:r>
              <a:rPr lang="en-US" dirty="0"/>
              <a:t>Open-source model</a:t>
            </a:r>
          </a:p>
          <a:p>
            <a:pPr lvl="1"/>
            <a:r>
              <a:rPr lang="en-US" dirty="0"/>
              <a:t>Do we need to share the source?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432E8F-E05D-5D4E-BB0A-218A75C05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50" y="3981867"/>
            <a:ext cx="11112500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3F95BB-A9D2-0648-889B-66A4E310A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688" y="2988508"/>
            <a:ext cx="106553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1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DB2D-39A0-B24B-83A0-01169A13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Hijacking (CFH)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74FB7-01DE-D641-BE8E-FC682831F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Entry points to CFH</a:t>
            </a:r>
          </a:p>
          <a:p>
            <a:pPr lvl="1"/>
            <a:r>
              <a:rPr lang="en-US" b="1" dirty="0">
                <a:solidFill>
                  <a:schemeClr val="tx2"/>
                </a:solidFill>
                <a:latin typeface="Consolas" panose="020B0609020204030204" pitchFamily="49" charset="0"/>
              </a:rPr>
              <a:t>RET / JMP / CALL </a:t>
            </a:r>
            <a:r>
              <a:rPr lang="en-US" dirty="0"/>
              <a:t>to shellcode</a:t>
            </a:r>
          </a:p>
          <a:p>
            <a:pPr lvl="1"/>
            <a:r>
              <a:rPr lang="en-US" b="1" dirty="0">
                <a:solidFill>
                  <a:schemeClr val="tx2"/>
                </a:solidFill>
                <a:latin typeface="Consolas" panose="020B0609020204030204" pitchFamily="49" charset="0"/>
              </a:rPr>
              <a:t>RET / JMP / CALL </a:t>
            </a:r>
            <a:r>
              <a:rPr lang="en-US" dirty="0"/>
              <a:t>to some other functions</a:t>
            </a:r>
          </a:p>
          <a:p>
            <a:pPr lvl="1"/>
            <a:r>
              <a:rPr lang="en-US" b="1" dirty="0">
                <a:solidFill>
                  <a:schemeClr val="tx2"/>
                </a:solidFill>
                <a:latin typeface="Consolas" panose="020B0609020204030204" pitchFamily="49" charset="0"/>
              </a:rPr>
              <a:t>RET / JMP / CALL </a:t>
            </a:r>
            <a:r>
              <a:rPr lang="en-US" dirty="0"/>
              <a:t>to ROP gadgets</a:t>
            </a:r>
          </a:p>
          <a:p>
            <a:pPr lvl="1"/>
            <a:endParaRPr lang="en-US" dirty="0"/>
          </a:p>
          <a:p>
            <a:r>
              <a:rPr lang="en-US" dirty="0"/>
              <a:t>Targets to overwrite</a:t>
            </a:r>
          </a:p>
          <a:p>
            <a:pPr lvl="1"/>
            <a:r>
              <a:rPr lang="en-US" dirty="0"/>
              <a:t>Return address </a:t>
            </a:r>
          </a:p>
          <a:p>
            <a:pPr lvl="1"/>
            <a:r>
              <a:rPr lang="en-US" dirty="0"/>
              <a:t>Global offset table (GOT)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Function pointers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Jump table entry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33E020-FB15-BB4B-A23B-4B8DC64447B8}"/>
              </a:ext>
            </a:extLst>
          </p:cNvPr>
          <p:cNvGrpSpPr/>
          <p:nvPr/>
        </p:nvGrpSpPr>
        <p:grpSpPr>
          <a:xfrm>
            <a:off x="5760000" y="3938400"/>
            <a:ext cx="5306400" cy="2238563"/>
            <a:chOff x="5760000" y="3938400"/>
            <a:chExt cx="5306400" cy="223856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C145895-EB40-F94E-91B2-CEA55DBB70AA}"/>
                </a:ext>
              </a:extLst>
            </p:cNvPr>
            <p:cNvSpPr/>
            <p:nvPr/>
          </p:nvSpPr>
          <p:spPr>
            <a:xfrm>
              <a:off x="6480000" y="4283681"/>
              <a:ext cx="4586400" cy="1548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Eventually we seek to gain control over %EIP / %RIP</a:t>
              </a:r>
            </a:p>
          </p:txBody>
        </p:sp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D69C0A0D-FF59-4B49-AF5B-C89DCA97FB6B}"/>
                </a:ext>
              </a:extLst>
            </p:cNvPr>
            <p:cNvSpPr/>
            <p:nvPr/>
          </p:nvSpPr>
          <p:spPr>
            <a:xfrm>
              <a:off x="5760000" y="3938400"/>
              <a:ext cx="604800" cy="2238563"/>
            </a:xfrm>
            <a:prstGeom prst="rightBrace">
              <a:avLst>
                <a:gd name="adj1" fmla="val 8333"/>
                <a:gd name="adj2" fmla="val 50744"/>
              </a:avLst>
            </a:prstGeom>
            <a:ln w="1270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579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ACEC-3B4B-7A44-A606-A6406573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ELF, PLT, GOT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5F397-5EA5-1F4C-8B44-475DC591A6C8}"/>
              </a:ext>
            </a:extLst>
          </p:cNvPr>
          <p:cNvSpPr/>
          <p:nvPr/>
        </p:nvSpPr>
        <p:spPr>
          <a:xfrm>
            <a:off x="6095999" y="4674828"/>
            <a:ext cx="1764649" cy="18470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GOT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255588-7563-C742-A265-2E458897E40B}"/>
              </a:ext>
            </a:extLst>
          </p:cNvPr>
          <p:cNvSpPr/>
          <p:nvPr/>
        </p:nvSpPr>
        <p:spPr>
          <a:xfrm>
            <a:off x="6095997" y="3001643"/>
            <a:ext cx="1764649" cy="14024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Program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F67BC0-88EC-1B42-AA0D-18EF1A93D195}"/>
              </a:ext>
            </a:extLst>
          </p:cNvPr>
          <p:cNvSpPr/>
          <p:nvPr/>
        </p:nvSpPr>
        <p:spPr>
          <a:xfrm>
            <a:off x="6096000" y="688126"/>
            <a:ext cx="1764649" cy="200512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PLT</a:t>
            </a:r>
          </a:p>
          <a:p>
            <a:endParaRPr lang="en-US" sz="2400" dirty="0"/>
          </a:p>
          <a:p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28E53B-E3D4-AD49-B01F-FC662B8FF868}"/>
              </a:ext>
            </a:extLst>
          </p:cNvPr>
          <p:cNvSpPr/>
          <p:nvPr/>
        </p:nvSpPr>
        <p:spPr>
          <a:xfrm>
            <a:off x="6134102" y="111948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980AA0-850D-894E-A74F-7CDDBFEA68AA}"/>
              </a:ext>
            </a:extLst>
          </p:cNvPr>
          <p:cNvSpPr/>
          <p:nvPr/>
        </p:nvSpPr>
        <p:spPr>
          <a:xfrm>
            <a:off x="6134102" y="1599442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strcpy</a:t>
            </a:r>
            <a:r>
              <a:rPr lang="en-US" dirty="0"/>
              <a:t>()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343374-5620-CF44-9274-955F562CD1FC}"/>
              </a:ext>
            </a:extLst>
          </p:cNvPr>
          <p:cNvSpPr/>
          <p:nvPr/>
        </p:nvSpPr>
        <p:spPr>
          <a:xfrm>
            <a:off x="6134101" y="205025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A5336-CDAE-CD4C-BF41-00F72FD7D738}"/>
              </a:ext>
            </a:extLst>
          </p:cNvPr>
          <p:cNvSpPr/>
          <p:nvPr/>
        </p:nvSpPr>
        <p:spPr>
          <a:xfrm>
            <a:off x="6207679" y="5134956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_resolve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EE2935-86D2-8F4A-B59A-114AA1423CC7}"/>
              </a:ext>
            </a:extLst>
          </p:cNvPr>
          <p:cNvSpPr/>
          <p:nvPr/>
        </p:nvSpPr>
        <p:spPr>
          <a:xfrm>
            <a:off x="6217204" y="5558819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_resolve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84D638-191D-9D4A-B75A-D2D6A4FF880A}"/>
              </a:ext>
            </a:extLst>
          </p:cNvPr>
          <p:cNvSpPr/>
          <p:nvPr/>
        </p:nvSpPr>
        <p:spPr>
          <a:xfrm>
            <a:off x="6217204" y="5990145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_resolve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3CFF3A85-F1A0-6240-850D-776DCB9D92B9}"/>
              </a:ext>
            </a:extLst>
          </p:cNvPr>
          <p:cNvCxnSpPr>
            <a:stCxn id="8" idx="1"/>
            <a:endCxn id="12" idx="1"/>
          </p:cNvCxnSpPr>
          <p:nvPr/>
        </p:nvCxnSpPr>
        <p:spPr>
          <a:xfrm rot="10800000" flipH="1">
            <a:off x="6095996" y="1355444"/>
            <a:ext cx="38105" cy="2347438"/>
          </a:xfrm>
          <a:prstGeom prst="bentConnector3">
            <a:avLst>
              <a:gd name="adj1" fmla="val -599921"/>
            </a:avLst>
          </a:prstGeom>
          <a:ln w="50800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8103B977-86FA-F54B-ACEF-45AF3D88C579}"/>
              </a:ext>
            </a:extLst>
          </p:cNvPr>
          <p:cNvCxnSpPr>
            <a:cxnSpLocks/>
            <a:stCxn id="12" idx="3"/>
            <a:endCxn id="6" idx="3"/>
          </p:cNvCxnSpPr>
          <p:nvPr/>
        </p:nvCxnSpPr>
        <p:spPr>
          <a:xfrm flipH="1">
            <a:off x="7748966" y="1355444"/>
            <a:ext cx="111684" cy="3977617"/>
          </a:xfrm>
          <a:prstGeom prst="bentConnector3">
            <a:avLst>
              <a:gd name="adj1" fmla="val -204685"/>
            </a:avLst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C26EBA6-A112-7543-A930-DCCEC084D0BA}"/>
              </a:ext>
            </a:extLst>
          </p:cNvPr>
          <p:cNvSpPr/>
          <p:nvPr/>
        </p:nvSpPr>
        <p:spPr>
          <a:xfrm>
            <a:off x="2298550" y="3687858"/>
            <a:ext cx="2182581" cy="28339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Libc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 err="1"/>
              <a:t>strcpy</a:t>
            </a:r>
            <a:r>
              <a:rPr lang="en-US" dirty="0"/>
              <a:t>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/>
              <a:t>read()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/>
              <a:t>_</a:t>
            </a:r>
            <a:r>
              <a:rPr lang="en-US" dirty="0" err="1"/>
              <a:t>dl_dynamic_resolve</a:t>
            </a:r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695C0F-9FAB-BD4A-BC69-E866D7ACCCA6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481131" y="5333061"/>
            <a:ext cx="1726548" cy="810564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AF375C9-8D5C-7643-8117-6271C01D14FA}"/>
              </a:ext>
            </a:extLst>
          </p:cNvPr>
          <p:cNvSpPr txBox="1"/>
          <p:nvPr/>
        </p:nvSpPr>
        <p:spPr>
          <a:xfrm>
            <a:off x="4158997" y="1866825"/>
            <a:ext cx="1616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program</a:t>
            </a:r>
          </a:p>
          <a:p>
            <a:r>
              <a:rPr lang="en-US" dirty="0"/>
              <a:t>Calls a function</a:t>
            </a:r>
          </a:p>
          <a:p>
            <a:r>
              <a:rPr lang="en-US" dirty="0"/>
              <a:t>In PLT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3A13D6-1B1B-C94E-9108-05037ED95C65}"/>
              </a:ext>
            </a:extLst>
          </p:cNvPr>
          <p:cNvSpPr txBox="1"/>
          <p:nvPr/>
        </p:nvSpPr>
        <p:spPr>
          <a:xfrm>
            <a:off x="8207173" y="2050253"/>
            <a:ext cx="182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PLT jumps to GOT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AA2E5E-D95D-E945-AEE6-A7AA3BBAFAFB}"/>
              </a:ext>
            </a:extLst>
          </p:cNvPr>
          <p:cNvSpPr txBox="1"/>
          <p:nvPr/>
        </p:nvSpPr>
        <p:spPr>
          <a:xfrm>
            <a:off x="3338356" y="6514020"/>
            <a:ext cx="398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GOT stores </a:t>
            </a:r>
            <a:r>
              <a:rPr lang="en-US" dirty="0" err="1"/>
              <a:t>addr</a:t>
            </a:r>
            <a:r>
              <a:rPr lang="en-US" dirty="0"/>
              <a:t> of _</a:t>
            </a:r>
            <a:r>
              <a:rPr lang="en-US" dirty="0" err="1"/>
              <a:t>dl_dynamic_resolve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33B9B0-F4CE-6244-BA95-3520C8232285}"/>
              </a:ext>
            </a:extLst>
          </p:cNvPr>
          <p:cNvSpPr/>
          <p:nvPr/>
        </p:nvSpPr>
        <p:spPr>
          <a:xfrm>
            <a:off x="6217204" y="5127021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7fa174b06800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BB9C229-79AB-344E-AED1-6F3A96F94A1E}"/>
              </a:ext>
            </a:extLst>
          </p:cNvPr>
          <p:cNvCxnSpPr>
            <a:cxnSpLocks/>
          </p:cNvCxnSpPr>
          <p:nvPr/>
        </p:nvCxnSpPr>
        <p:spPr>
          <a:xfrm flipH="1" flipV="1">
            <a:off x="3800475" y="4557713"/>
            <a:ext cx="2333623" cy="775348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78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DB2D-39A0-B24B-83A0-01169A13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Requirement for CFH?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74FB7-01DE-D641-BE8E-FC682831F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Is </a:t>
            </a:r>
            <a:r>
              <a:rPr lang="en-US" i="1" dirty="0"/>
              <a:t>buffer overflow </a:t>
            </a:r>
            <a:r>
              <a:rPr lang="en-US" dirty="0"/>
              <a:t>the only way to achieve </a:t>
            </a:r>
            <a:r>
              <a:rPr lang="en-US" i="1" dirty="0"/>
              <a:t>Control Flow Hijacking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Overwriting return address (saved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eip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Overwriting frame pointer (saved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ebp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we need is the capability to overwrite certain </a:t>
            </a:r>
            <a:br>
              <a:rPr lang="en-US" dirty="0"/>
            </a:br>
            <a:r>
              <a:rPr lang="en-US" dirty="0"/>
              <a:t>address</a:t>
            </a:r>
          </a:p>
          <a:p>
            <a:pPr lvl="1"/>
            <a:r>
              <a:rPr lang="en-US" dirty="0"/>
              <a:t>Arbitrary write!</a:t>
            </a:r>
          </a:p>
          <a:p>
            <a:pPr lvl="1"/>
            <a:endParaRPr lang="en-US" dirty="0"/>
          </a:p>
          <a:p>
            <a:r>
              <a:rPr lang="en-US" dirty="0"/>
              <a:t>Today we will learn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arbitrary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read/write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07F001-EE05-F848-BADD-4C7F1ABF3F59}"/>
              </a:ext>
            </a:extLst>
          </p:cNvPr>
          <p:cNvSpPr/>
          <p:nvPr/>
        </p:nvSpPr>
        <p:spPr>
          <a:xfrm>
            <a:off x="9268305" y="3424212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COOKIE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1BE835-F2BC-D640-8593-EBE7DA05C986}"/>
              </a:ext>
            </a:extLst>
          </p:cNvPr>
          <p:cNvSpPr/>
          <p:nvPr/>
        </p:nvSpPr>
        <p:spPr>
          <a:xfrm>
            <a:off x="9268307" y="392000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19A89-4745-6442-B318-9D636CF2E911}"/>
              </a:ext>
            </a:extLst>
          </p:cNvPr>
          <p:cNvSpPr/>
          <p:nvPr/>
        </p:nvSpPr>
        <p:spPr>
          <a:xfrm>
            <a:off x="9268308" y="441674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1E2199-3106-8345-8CB0-E2C509AFE6D2}"/>
              </a:ext>
            </a:extLst>
          </p:cNvPr>
          <p:cNvSpPr/>
          <p:nvPr/>
        </p:nvSpPr>
        <p:spPr>
          <a:xfrm>
            <a:off x="9268309" y="491159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85B45B-8C6D-484E-A0C1-A32012FD51AF}"/>
              </a:ext>
            </a:extLst>
          </p:cNvPr>
          <p:cNvSpPr/>
          <p:nvPr/>
        </p:nvSpPr>
        <p:spPr>
          <a:xfrm>
            <a:off x="9268301" y="2927470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EA5D5A-91B6-8A43-80E9-ECDBB675319A}"/>
              </a:ext>
            </a:extLst>
          </p:cNvPr>
          <p:cNvSpPr/>
          <p:nvPr/>
        </p:nvSpPr>
        <p:spPr>
          <a:xfrm>
            <a:off x="9268301" y="2431044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6A887C-D86A-BE42-8D06-92EE96E416BD}"/>
              </a:ext>
            </a:extLst>
          </p:cNvPr>
          <p:cNvSpPr/>
          <p:nvPr/>
        </p:nvSpPr>
        <p:spPr>
          <a:xfrm>
            <a:off x="9277826" y="293699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CD1E7C-D34D-D24A-AE27-9A7A5BE54C40}"/>
              </a:ext>
            </a:extLst>
          </p:cNvPr>
          <p:cNvSpPr/>
          <p:nvPr/>
        </p:nvSpPr>
        <p:spPr>
          <a:xfrm>
            <a:off x="9277826" y="244056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</p:spTree>
    <p:extLst>
      <p:ext uri="{BB962C8B-B14F-4D97-AF65-F5344CB8AC3E}">
        <p14:creationId xmlns:p14="http://schemas.microsoft.com/office/powerpoint/2010/main" val="1746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DCE8-11F5-F749-AE50-71E5E19D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Primitives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1EC9D-9D36-064A-91DC-154D0271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Arbitrary Read</a:t>
            </a:r>
          </a:p>
          <a:p>
            <a:pPr lvl="1"/>
            <a:r>
              <a:rPr lang="en-US" dirty="0"/>
              <a:t>Read from any address </a:t>
            </a:r>
            <a:r>
              <a:rPr lang="en-US" i="1" dirty="0">
                <a:latin typeface="Consolas" panose="020B0609020204030204" pitchFamily="49" charset="0"/>
                <a:cs typeface="Arial" panose="020B0604020202020204" pitchFamily="34" charset="0"/>
              </a:rPr>
              <a:t>A</a:t>
            </a:r>
            <a:r>
              <a:rPr lang="en-US" dirty="0"/>
              <a:t>, any number </a:t>
            </a:r>
            <a:r>
              <a:rPr lang="en-US" i="1" dirty="0">
                <a:latin typeface="Consolas" panose="020B0609020204030204" pitchFamily="49" charset="0"/>
                <a:cs typeface="Arial" panose="020B0604020202020204" pitchFamily="34" charset="0"/>
              </a:rPr>
              <a:t>N</a:t>
            </a:r>
            <a:r>
              <a:rPr lang="en-US" dirty="0"/>
              <a:t> of bytes</a:t>
            </a:r>
          </a:p>
          <a:p>
            <a:pPr lvl="1"/>
            <a:r>
              <a:rPr lang="en-US" dirty="0"/>
              <a:t>The attacker must know the address </a:t>
            </a:r>
            <a:r>
              <a:rPr lang="en-US" i="1" dirty="0">
                <a:latin typeface="Consolas" panose="020B0609020204030204" pitchFamily="49" charset="0"/>
              </a:rPr>
              <a:t>A</a:t>
            </a:r>
          </a:p>
          <a:p>
            <a:pPr lvl="1"/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Read 100 bytes from </a:t>
            </a:r>
            <a:r>
              <a:rPr lang="en-US" dirty="0">
                <a:latin typeface="Consolas" panose="020B0609020204030204" pitchFamily="49" charset="0"/>
              </a:rPr>
              <a:t>0xffffd100</a:t>
            </a:r>
            <a:r>
              <a:rPr lang="en-US" dirty="0"/>
              <a:t> 	(somewhere in the stack)</a:t>
            </a:r>
          </a:p>
          <a:p>
            <a:pPr lvl="1"/>
            <a:r>
              <a:rPr lang="en-US" dirty="0"/>
              <a:t>Read 100 bytes from </a:t>
            </a:r>
            <a:r>
              <a:rPr lang="en-US" dirty="0">
                <a:latin typeface="Consolas" panose="020B0609020204030204" pitchFamily="49" charset="0"/>
              </a:rPr>
              <a:t>0x8048500</a:t>
            </a:r>
            <a:r>
              <a:rPr lang="en-US" dirty="0"/>
              <a:t> 		(somewhere in the code section)</a:t>
            </a:r>
          </a:p>
          <a:p>
            <a:pPr lvl="1"/>
            <a:endParaRPr lang="en-US" dirty="0"/>
          </a:p>
          <a:p>
            <a:r>
              <a:rPr lang="en-US" dirty="0"/>
              <a:t>Can this break:</a:t>
            </a:r>
          </a:p>
          <a:p>
            <a:pPr lvl="1"/>
            <a:r>
              <a:rPr lang="en-US" dirty="0"/>
              <a:t>Stack-Cookie?</a:t>
            </a:r>
          </a:p>
          <a:p>
            <a:pPr lvl="1"/>
            <a:r>
              <a:rPr lang="en-US" dirty="0"/>
              <a:t>ASLR?	</a:t>
            </a:r>
          </a:p>
          <a:p>
            <a:pPr lvl="1"/>
            <a:r>
              <a:rPr lang="en-US" dirty="0"/>
              <a:t>DEP?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11A91A-3252-5041-ADCD-34091202F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52" y="4968000"/>
            <a:ext cx="412148" cy="412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0D36C0-CE4F-4D4C-ADA2-AA8732121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52" y="5309011"/>
            <a:ext cx="412148" cy="4121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E5A72F-357A-FD4A-824D-4A4064C1C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52" y="5650022"/>
            <a:ext cx="412148" cy="4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DB2D-39A0-B24B-83A0-01169A13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Stack-Cookie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74FB7-01DE-D641-BE8E-FC682831F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cookie value is on the stack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Sequential read can break</a:t>
            </a:r>
            <a:r>
              <a:rPr lang="en-US" dirty="0">
                <a:solidFill>
                  <a:srgbClr val="C00000"/>
                </a:solidFill>
              </a:rPr>
              <a:t> stack-cookie </a:t>
            </a:r>
            <a:r>
              <a:rPr lang="en-US" dirty="0"/>
              <a:t>easily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07F001-EE05-F848-BADD-4C7F1ABF3F59}"/>
              </a:ext>
            </a:extLst>
          </p:cNvPr>
          <p:cNvSpPr/>
          <p:nvPr/>
        </p:nvSpPr>
        <p:spPr>
          <a:xfrm>
            <a:off x="9268305" y="3424212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COOKIE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1BE835-F2BC-D640-8593-EBE7DA05C986}"/>
              </a:ext>
            </a:extLst>
          </p:cNvPr>
          <p:cNvSpPr/>
          <p:nvPr/>
        </p:nvSpPr>
        <p:spPr>
          <a:xfrm>
            <a:off x="9268307" y="392000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19A89-4745-6442-B318-9D636CF2E911}"/>
              </a:ext>
            </a:extLst>
          </p:cNvPr>
          <p:cNvSpPr/>
          <p:nvPr/>
        </p:nvSpPr>
        <p:spPr>
          <a:xfrm>
            <a:off x="9268308" y="441674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1E2199-3106-8345-8CB0-E2C509AFE6D2}"/>
              </a:ext>
            </a:extLst>
          </p:cNvPr>
          <p:cNvSpPr/>
          <p:nvPr/>
        </p:nvSpPr>
        <p:spPr>
          <a:xfrm>
            <a:off x="9268309" y="491159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85B45B-8C6D-484E-A0C1-A32012FD51AF}"/>
              </a:ext>
            </a:extLst>
          </p:cNvPr>
          <p:cNvSpPr/>
          <p:nvPr/>
        </p:nvSpPr>
        <p:spPr>
          <a:xfrm>
            <a:off x="9268301" y="2927470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EA5D5A-91B6-8A43-80E9-ECDBB675319A}"/>
              </a:ext>
            </a:extLst>
          </p:cNvPr>
          <p:cNvSpPr/>
          <p:nvPr/>
        </p:nvSpPr>
        <p:spPr>
          <a:xfrm>
            <a:off x="9268301" y="2431044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F7BC029F-F565-5742-A0E5-ADF33EA5D90D}"/>
              </a:ext>
            </a:extLst>
          </p:cNvPr>
          <p:cNvSpPr/>
          <p:nvPr/>
        </p:nvSpPr>
        <p:spPr>
          <a:xfrm>
            <a:off x="8458201" y="3483820"/>
            <a:ext cx="657225" cy="376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A12E71E1-44BA-E547-9F8D-D840C4BEE12A}"/>
              </a:ext>
            </a:extLst>
          </p:cNvPr>
          <p:cNvCxnSpPr/>
          <p:nvPr/>
        </p:nvCxnSpPr>
        <p:spPr>
          <a:xfrm rot="10800000">
            <a:off x="8967537" y="2679099"/>
            <a:ext cx="300772" cy="2480554"/>
          </a:xfrm>
          <a:prstGeom prst="bentConnector2">
            <a:avLst/>
          </a:prstGeom>
          <a:ln w="4127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61997E9-0042-A548-A84A-FEB638D0C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47837"/>
            <a:ext cx="6912250" cy="118988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2A8AC6-D15C-6B43-B913-264D844281F5}"/>
              </a:ext>
            </a:extLst>
          </p:cNvPr>
          <p:cNvSpPr/>
          <p:nvPr/>
        </p:nvSpPr>
        <p:spPr>
          <a:xfrm>
            <a:off x="838200" y="2747836"/>
            <a:ext cx="6971071" cy="1270807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86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11144</TotalTime>
  <Words>2173</Words>
  <Application>Microsoft Macintosh PowerPoint</Application>
  <PresentationFormat>Widescreen</PresentationFormat>
  <Paragraphs>481</Paragraphs>
  <Slides>43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Consolas</vt:lpstr>
      <vt:lpstr>Wingdings</vt:lpstr>
      <vt:lpstr>Office Theme</vt:lpstr>
      <vt:lpstr>CS4459.001 Cyber Attacks &amp; Defense Lab</vt:lpstr>
      <vt:lpstr>Unit-6</vt:lpstr>
      <vt:lpstr>Unit-6</vt:lpstr>
      <vt:lpstr>Buffer Overflow (BoF) and  Control Flow Hijacking (CFH)</vt:lpstr>
      <vt:lpstr>Control Flow Hijacking (CFH)</vt:lpstr>
      <vt:lpstr>ELF, PLT, GOT</vt:lpstr>
      <vt:lpstr>What is the Requirement for CFH?</vt:lpstr>
      <vt:lpstr>Attack Primitives </vt:lpstr>
      <vt:lpstr>Breaking Stack-Cookie</vt:lpstr>
      <vt:lpstr>Sequential Read Example</vt:lpstr>
      <vt:lpstr>Breaking Stack-Cookie</vt:lpstr>
      <vt:lpstr>Breaking ASLR</vt:lpstr>
      <vt:lpstr>Breaking ASLR + DEP</vt:lpstr>
      <vt:lpstr>Breaking ASLR + DEP</vt:lpstr>
      <vt:lpstr>Attacking Global Offset Table (GOT)</vt:lpstr>
      <vt:lpstr>Challenges: Unit6</vt:lpstr>
      <vt:lpstr>Attack Primitives </vt:lpstr>
      <vt:lpstr>Attacking Global Offset Table (GOT)</vt:lpstr>
      <vt:lpstr>ELF, PLT, GOT</vt:lpstr>
      <vt:lpstr>ELF, PLT, GOT</vt:lpstr>
      <vt:lpstr>Attacks with Arbitrary Write</vt:lpstr>
      <vt:lpstr>Arbitrary-Write-1 (AR-1)</vt:lpstr>
      <vt:lpstr>Arbitrary-Write-2 (AR-2)</vt:lpstr>
      <vt:lpstr>ONE GADGET</vt:lpstr>
      <vt:lpstr>ONE GADGET</vt:lpstr>
      <vt:lpstr>Why one_gadget exists?</vt:lpstr>
      <vt:lpstr>Why one_gadget exists?</vt:lpstr>
      <vt:lpstr>one_gadget</vt:lpstr>
      <vt:lpstr>Format String Vulnerability</vt:lpstr>
      <vt:lpstr>In ASLR-2</vt:lpstr>
      <vt:lpstr>Format String Vulnerability</vt:lpstr>
      <vt:lpstr>Format String Vulnerability</vt:lpstr>
      <vt:lpstr>The Format String</vt:lpstr>
      <vt:lpstr>Format String Parameters</vt:lpstr>
      <vt:lpstr>Format String Syntax</vt:lpstr>
      <vt:lpstr>Format String Parameters</vt:lpstr>
      <vt:lpstr>fs-read-1-(32|64)</vt:lpstr>
      <vt:lpstr>fs-read-2-(32|64)</vt:lpstr>
      <vt:lpstr>Backup</vt:lpstr>
      <vt:lpstr>Tanenbaum–Torvalds Debate</vt:lpstr>
      <vt:lpstr>Who is Linus Torvalds?</vt:lpstr>
      <vt:lpstr>Who is Tanenbaum?</vt:lpstr>
      <vt:lpstr>Tanenbaum–Torvalds debate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CS4301.003 Cyber Attacks &amp; Defense Lab</dc:title>
  <dc:creator>Jee, Kangkook</dc:creator>
  <cp:lastModifiedBy>Jee, Kangkook</cp:lastModifiedBy>
  <cp:revision>476</cp:revision>
  <dcterms:created xsi:type="dcterms:W3CDTF">2021-01-10T22:54:41Z</dcterms:created>
  <dcterms:modified xsi:type="dcterms:W3CDTF">2024-04-02T19:14:29Z</dcterms:modified>
</cp:coreProperties>
</file>