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635" r:id="rId3"/>
    <p:sldId id="634" r:id="rId4"/>
    <p:sldId id="614" r:id="rId5"/>
    <p:sldId id="615" r:id="rId6"/>
    <p:sldId id="636" r:id="rId7"/>
    <p:sldId id="616" r:id="rId8"/>
    <p:sldId id="596" r:id="rId9"/>
    <p:sldId id="611" r:id="rId10"/>
    <p:sldId id="638" r:id="rId11"/>
    <p:sldId id="639" r:id="rId12"/>
    <p:sldId id="640" r:id="rId13"/>
    <p:sldId id="641" r:id="rId14"/>
    <p:sldId id="642" r:id="rId15"/>
    <p:sldId id="643" r:id="rId16"/>
    <p:sldId id="644" r:id="rId17"/>
    <p:sldId id="592" r:id="rId18"/>
    <p:sldId id="593" r:id="rId19"/>
    <p:sldId id="602" r:id="rId20"/>
    <p:sldId id="603" r:id="rId21"/>
    <p:sldId id="617" r:id="rId22"/>
    <p:sldId id="599" r:id="rId23"/>
    <p:sldId id="600" r:id="rId24"/>
    <p:sldId id="618" r:id="rId25"/>
    <p:sldId id="601" r:id="rId26"/>
    <p:sldId id="604" r:id="rId27"/>
    <p:sldId id="605" r:id="rId28"/>
    <p:sldId id="606" r:id="rId29"/>
    <p:sldId id="607" r:id="rId30"/>
    <p:sldId id="608" r:id="rId31"/>
    <p:sldId id="609" r:id="rId32"/>
    <p:sldId id="610" r:id="rId33"/>
    <p:sldId id="630" r:id="rId34"/>
    <p:sldId id="631" r:id="rId35"/>
    <p:sldId id="632" r:id="rId36"/>
    <p:sldId id="633" r:id="rId37"/>
    <p:sldId id="622" r:id="rId38"/>
    <p:sldId id="624" r:id="rId39"/>
    <p:sldId id="613" r:id="rId40"/>
    <p:sldId id="619" r:id="rId41"/>
    <p:sldId id="620" r:id="rId42"/>
    <p:sldId id="625" r:id="rId43"/>
    <p:sldId id="627" r:id="rId44"/>
    <p:sldId id="626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98EE1-2957-B44E-A88D-1BE60A407378}" v="21" dt="2024-04-09T19:31:28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1"/>
    <p:restoredTop sz="79880"/>
  </p:normalViewPr>
  <p:slideViewPr>
    <p:cSldViewPr snapToGrid="0" snapToObjects="1">
      <p:cViewPr varScale="1">
        <p:scale>
          <a:sx n="177" d="100"/>
          <a:sy n="177" d="100"/>
        </p:scale>
        <p:origin x="29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e, Kangkook" userId="52832784-bd9f-4cfd-947b-6cb8258050c1" providerId="ADAL" clId="{4DAA6517-75CB-764E-8327-FF30FAC1138D}"/>
    <pc:docChg chg="modSld">
      <pc:chgData name="Jee, Kangkook" userId="52832784-bd9f-4cfd-947b-6cb8258050c1" providerId="ADAL" clId="{4DAA6517-75CB-764E-8327-FF30FAC1138D}" dt="2024-04-02T19:24:29.900" v="30" actId="20577"/>
      <pc:docMkLst>
        <pc:docMk/>
      </pc:docMkLst>
      <pc:sldChg chg="modSp mod">
        <pc:chgData name="Jee, Kangkook" userId="52832784-bd9f-4cfd-947b-6cb8258050c1" providerId="ADAL" clId="{4DAA6517-75CB-764E-8327-FF30FAC1138D}" dt="2024-04-02T19:24:13.716" v="19" actId="14100"/>
        <pc:sldMkLst>
          <pc:docMk/>
          <pc:sldMk cId="638454024" sldId="614"/>
        </pc:sldMkLst>
        <pc:spChg chg="mod">
          <ac:chgData name="Jee, Kangkook" userId="52832784-bd9f-4cfd-947b-6cb8258050c1" providerId="ADAL" clId="{4DAA6517-75CB-764E-8327-FF30FAC1138D}" dt="2024-04-02T19:24:13.716" v="19" actId="14100"/>
          <ac:spMkLst>
            <pc:docMk/>
            <pc:sldMk cId="638454024" sldId="614"/>
            <ac:spMk id="4" creationId="{B4E34FD0-811A-9046-93A9-0801EF17F962}"/>
          </ac:spMkLst>
        </pc:spChg>
      </pc:sldChg>
      <pc:sldChg chg="modSp mod">
        <pc:chgData name="Jee, Kangkook" userId="52832784-bd9f-4cfd-947b-6cb8258050c1" providerId="ADAL" clId="{4DAA6517-75CB-764E-8327-FF30FAC1138D}" dt="2024-04-02T19:23:04.990" v="11" actId="20577"/>
        <pc:sldMkLst>
          <pc:docMk/>
          <pc:sldMk cId="3436909302" sldId="615"/>
        </pc:sldMkLst>
        <pc:spChg chg="mod">
          <ac:chgData name="Jee, Kangkook" userId="52832784-bd9f-4cfd-947b-6cb8258050c1" providerId="ADAL" clId="{4DAA6517-75CB-764E-8327-FF30FAC1138D}" dt="2024-04-02T19:23:04.990" v="11" actId="20577"/>
          <ac:spMkLst>
            <pc:docMk/>
            <pc:sldMk cId="3436909302" sldId="615"/>
            <ac:spMk id="3" creationId="{CBA7CF05-0780-0648-82E0-AA0089FFC87A}"/>
          </ac:spMkLst>
        </pc:spChg>
      </pc:sldChg>
      <pc:sldChg chg="modSp mod">
        <pc:chgData name="Jee, Kangkook" userId="52832784-bd9f-4cfd-947b-6cb8258050c1" providerId="ADAL" clId="{4DAA6517-75CB-764E-8327-FF30FAC1138D}" dt="2024-04-02T19:24:29.900" v="30" actId="20577"/>
        <pc:sldMkLst>
          <pc:docMk/>
          <pc:sldMk cId="2193107064" sldId="636"/>
        </pc:sldMkLst>
        <pc:spChg chg="mod">
          <ac:chgData name="Jee, Kangkook" userId="52832784-bd9f-4cfd-947b-6cb8258050c1" providerId="ADAL" clId="{4DAA6517-75CB-764E-8327-FF30FAC1138D}" dt="2024-04-02T19:24:29.900" v="30" actId="20577"/>
          <ac:spMkLst>
            <pc:docMk/>
            <pc:sldMk cId="2193107064" sldId="636"/>
            <ac:spMk id="3" creationId="{6AAEA6A4-36A7-E143-B83D-C9ECEB88D11D}"/>
          </ac:spMkLst>
        </pc:spChg>
      </pc:sldChg>
    </pc:docChg>
  </pc:docChgLst>
  <pc:docChgLst>
    <pc:chgData name="Jee, Kangkook" userId="52832784-bd9f-4cfd-947b-6cb8258050c1" providerId="ADAL" clId="{07898EE1-2957-B44E-A88D-1BE60A407378}"/>
    <pc:docChg chg="custSel modSld">
      <pc:chgData name="Jee, Kangkook" userId="52832784-bd9f-4cfd-947b-6cb8258050c1" providerId="ADAL" clId="{07898EE1-2957-B44E-A88D-1BE60A407378}" dt="2024-04-09T19:34:22.692" v="88" actId="20577"/>
      <pc:docMkLst>
        <pc:docMk/>
      </pc:docMkLst>
      <pc:sldChg chg="modSp mod">
        <pc:chgData name="Jee, Kangkook" userId="52832784-bd9f-4cfd-947b-6cb8258050c1" providerId="ADAL" clId="{07898EE1-2957-B44E-A88D-1BE60A407378}" dt="2024-04-09T13:44:38.629" v="13" actId="20577"/>
        <pc:sldMkLst>
          <pc:docMk/>
          <pc:sldMk cId="148188794" sldId="256"/>
        </pc:sldMkLst>
        <pc:spChg chg="mod">
          <ac:chgData name="Jee, Kangkook" userId="52832784-bd9f-4cfd-947b-6cb8258050c1" providerId="ADAL" clId="{07898EE1-2957-B44E-A88D-1BE60A407378}" dt="2024-04-09T13:44:30.706" v="9" actId="20577"/>
          <ac:spMkLst>
            <pc:docMk/>
            <pc:sldMk cId="148188794" sldId="256"/>
            <ac:spMk id="2" creationId="{0BA723EB-A658-6446-B7BF-6A0E47D4EF4B}"/>
          </ac:spMkLst>
        </pc:spChg>
        <pc:spChg chg="mod">
          <ac:chgData name="Jee, Kangkook" userId="52832784-bd9f-4cfd-947b-6cb8258050c1" providerId="ADAL" clId="{07898EE1-2957-B44E-A88D-1BE60A407378}" dt="2024-04-09T13:44:38.629" v="13" actId="20577"/>
          <ac:spMkLst>
            <pc:docMk/>
            <pc:sldMk cId="148188794" sldId="256"/>
            <ac:spMk id="3" creationId="{F99A993E-8AC1-1144-BB84-2922B377E00C}"/>
          </ac:spMkLst>
        </pc:spChg>
      </pc:sldChg>
      <pc:sldChg chg="modSp">
        <pc:chgData name="Jee, Kangkook" userId="52832784-bd9f-4cfd-947b-6cb8258050c1" providerId="ADAL" clId="{07898EE1-2957-B44E-A88D-1BE60A407378}" dt="2024-04-09T19:30:00.804" v="31" actId="20577"/>
        <pc:sldMkLst>
          <pc:docMk/>
          <pc:sldMk cId="3370632369" sldId="622"/>
        </pc:sldMkLst>
        <pc:spChg chg="mod">
          <ac:chgData name="Jee, Kangkook" userId="52832784-bd9f-4cfd-947b-6cb8258050c1" providerId="ADAL" clId="{07898EE1-2957-B44E-A88D-1BE60A407378}" dt="2024-04-09T19:30:00.804" v="31" actId="20577"/>
          <ac:spMkLst>
            <pc:docMk/>
            <pc:sldMk cId="3370632369" sldId="622"/>
            <ac:spMk id="3" creationId="{4C1AE3D9-7A8D-C140-9F1B-B516C136C338}"/>
          </ac:spMkLst>
        </pc:spChg>
      </pc:sldChg>
      <pc:sldChg chg="modSp mod modAnim">
        <pc:chgData name="Jee, Kangkook" userId="52832784-bd9f-4cfd-947b-6cb8258050c1" providerId="ADAL" clId="{07898EE1-2957-B44E-A88D-1BE60A407378}" dt="2024-04-09T19:31:28.822" v="35" actId="20577"/>
        <pc:sldMkLst>
          <pc:docMk/>
          <pc:sldMk cId="2419330548" sldId="624"/>
        </pc:sldMkLst>
        <pc:spChg chg="mod">
          <ac:chgData name="Jee, Kangkook" userId="52832784-bd9f-4cfd-947b-6cb8258050c1" providerId="ADAL" clId="{07898EE1-2957-B44E-A88D-1BE60A407378}" dt="2024-04-09T19:31:28.822" v="35" actId="20577"/>
          <ac:spMkLst>
            <pc:docMk/>
            <pc:sldMk cId="2419330548" sldId="624"/>
            <ac:spMk id="3" creationId="{4C1AE3D9-7A8D-C140-9F1B-B516C136C338}"/>
          </ac:spMkLst>
        </pc:spChg>
      </pc:sldChg>
      <pc:sldChg chg="modSp mod">
        <pc:chgData name="Jee, Kangkook" userId="52832784-bd9f-4cfd-947b-6cb8258050c1" providerId="ADAL" clId="{07898EE1-2957-B44E-A88D-1BE60A407378}" dt="2024-04-09T19:34:22.692" v="88" actId="20577"/>
        <pc:sldMkLst>
          <pc:docMk/>
          <pc:sldMk cId="791472041" sldId="626"/>
        </pc:sldMkLst>
        <pc:spChg chg="mod">
          <ac:chgData name="Jee, Kangkook" userId="52832784-bd9f-4cfd-947b-6cb8258050c1" providerId="ADAL" clId="{07898EE1-2957-B44E-A88D-1BE60A407378}" dt="2024-04-09T12:02:55.717" v="1" actId="20577"/>
          <ac:spMkLst>
            <pc:docMk/>
            <pc:sldMk cId="791472041" sldId="626"/>
            <ac:spMk id="2" creationId="{DE0C60B5-FDFF-DA4A-B220-A6AEB1E21C91}"/>
          </ac:spMkLst>
        </pc:spChg>
        <pc:spChg chg="mod">
          <ac:chgData name="Jee, Kangkook" userId="52832784-bd9f-4cfd-947b-6cb8258050c1" providerId="ADAL" clId="{07898EE1-2957-B44E-A88D-1BE60A407378}" dt="2024-04-09T19:34:22.692" v="88" actId="20577"/>
          <ac:spMkLst>
            <pc:docMk/>
            <pc:sldMk cId="791472041" sldId="626"/>
            <ac:spMk id="3" creationId="{E8E8D625-B288-D741-9D93-1B29505DF085}"/>
          </ac:spMkLst>
        </pc:spChg>
      </pc:sldChg>
      <pc:sldChg chg="modSp mod">
        <pc:chgData name="Jee, Kangkook" userId="52832784-bd9f-4cfd-947b-6cb8258050c1" providerId="ADAL" clId="{07898EE1-2957-B44E-A88D-1BE60A407378}" dt="2024-04-09T19:32:35.562" v="39" actId="20577"/>
        <pc:sldMkLst>
          <pc:docMk/>
          <pc:sldMk cId="1987610850" sldId="627"/>
        </pc:sldMkLst>
        <pc:spChg chg="mod">
          <ac:chgData name="Jee, Kangkook" userId="52832784-bd9f-4cfd-947b-6cb8258050c1" providerId="ADAL" clId="{07898EE1-2957-B44E-A88D-1BE60A407378}" dt="2024-04-09T19:32:35.562" v="39" actId="20577"/>
          <ac:spMkLst>
            <pc:docMk/>
            <pc:sldMk cId="1987610850" sldId="627"/>
            <ac:spMk id="2" creationId="{873A9782-1077-CE41-97EE-037B57AE96A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D7890-A311-5448-ACD6-7B14DD95F814}" type="datetimeFigureOut">
              <a:rPr lang="en-US" smtClean="0"/>
              <a:t>4/9/24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8E6B6-B72D-A840-AC94-EEBC28616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9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41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408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4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70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10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90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14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530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863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334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41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lwn.net</a:t>
            </a:r>
            <a:r>
              <a:rPr lang="en-US" dirty="0"/>
              <a:t>/Articles/631631/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3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KJEE: what is prog4?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18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6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KJEE: let’s see GOT addressing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89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stage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98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4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Highlight!!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55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38E6B6-B72D-A840-AC94-EEBC286167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84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4E66A-BD3D-D441-ACE9-7A76CD9E4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6382C-B94B-534B-B140-327E2BEC0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063D9-AFED-1047-BC6C-9F7B984EF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7A59-74C3-7947-B455-C8FCB56FC92A}" type="datetime1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6C742-7D5B-3045-B269-A2D187AA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070D7-6A92-EB48-AEDE-6B5925CA0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6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47FE9-9138-5146-AB07-02B6DFD0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D25F2-A76E-754C-9138-03D0452DF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7A763-C8F4-4C45-AF17-F9AABAE3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803E-5C2F-7D4E-A9F1-EB667BCD487B}" type="datetime1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6C667-1B8C-7640-8B11-1FB69BD4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57D9C-11F8-9643-A81F-9BB1DE43D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9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47D83C-3D11-CB41-946B-2C8D62C48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79489-F77B-4C4C-95F7-F980B9BEE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CCE8D-5E8F-F94D-B553-930F9546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CEB5-20EB-5846-B41B-963BD3E19B7A}" type="datetime1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6FF9-D6BC-2D4A-9D99-22E30294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D514-23F9-9F44-8D3F-225E6EAD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3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33877-0B95-164A-AFBF-B8290EF3C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1CA95-5F3C-7C47-8A2B-633C27C43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E931A-95C9-8A4C-8560-0518F5B20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55E0-DC0E-FC48-8614-DCA1E28B4BC9}" type="datetime1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958D6-2C6B-304D-A0FC-306A5CA4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2B642-A7BB-FE49-9AFC-05460EBE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2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74132-A5E8-9E41-931F-54EADD7EE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5C514-5BA4-5443-BC32-A21E17223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342B12-C363-BA47-92C8-80622F87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4333-F2EC-7943-AFEF-50D608B89F70}" type="datetime1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8E7AB-A4AB-8942-9A96-6DCC8DB61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9FCC3-8DC9-EB40-996F-0D967E94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7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205F-2C98-0947-85CA-03FD884E9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B37F-0952-824C-8C06-D9A1C09060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713FE-E201-7241-A044-BEFD00D1C9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88523-02C5-F743-A1B8-86AAC705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CA3C-D94D-9B4E-809D-6E7C61603A3A}" type="datetime1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CDC2A-BEAE-8746-B658-4A24B2D8F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E6523-7171-5D47-AB30-CF02E67E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9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52652-EA00-2848-A743-86BCFD77E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3C18B-C9AA-E049-8074-2F1C08291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57BF0-BBAA-3647-AE3D-D8EBCA808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796BF-9A84-F64C-A810-FDD5A2ACE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666974-51F8-F54B-BBC8-999A319D8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286B7-26EB-514E-8015-2F92F94C0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1783-574F-2245-A7FC-6A5FDE934EA2}" type="datetime1">
              <a:rPr lang="en-US" smtClean="0"/>
              <a:t>4/9/24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7E8A7B-7CB4-F34C-AD44-363D242E0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5FFD52-35A9-054F-BD09-8B8F90409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52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53EAF-F887-9E43-81EA-41250DD2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102A1-CE22-9344-A0F4-96FC779C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730E-AAFF-2541-88EA-C40FAC4581EB}" type="datetime1">
              <a:rPr lang="en-US" smtClean="0"/>
              <a:t>4/9/24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88DED-FD14-5A43-A23C-8D9F8A36D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96563-C578-0142-91A5-07883C69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08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01FA23-6BC6-1A43-AA60-1EE091C4B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A9CC-A48F-7345-92ED-DBC0BE789712}" type="datetime1">
              <a:rPr lang="en-US" smtClean="0"/>
              <a:t>4/9/24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D30AF-449F-E348-80EE-95CD120A1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50CBBD-4DD0-6B4B-A968-F874C13F7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6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79139-8106-E64E-A5D1-B993873D0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00122-9061-254A-9C1B-648873FE6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173A6-5BCF-D142-B28A-C897C55BA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A085B-99EF-D94A-ABDF-879F0BDC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FEC43-94C1-7342-AC80-62F591DC636C}" type="datetime1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EE0D3-C990-E746-A6A8-FE9399982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4C3A2-F394-F44C-86D2-D48D07FEB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6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B1CCA-3D69-AD45-B015-42E0777B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A719E2-DD78-FD4E-85FF-7DB6898D4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B07FB-5F64-F84E-87F8-8E4E29C1B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9ECA1-BDD3-D442-8527-52DA5E08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A43F0-5FC0-214C-96FB-24B162C4C63E}" type="datetime1">
              <a:rPr lang="en-US" smtClean="0"/>
              <a:t>4/9/24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6FF47-E426-A34E-8BDD-5B6B3021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CBBFF-5893-B747-8682-C938FA121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3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4E91D3-6461-E04E-B200-01E1A0CF8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F11F7-F8FD-774C-BA9D-B4A1ED1B1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1EA96-44C5-0246-8B80-B71434192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63177-328E-FA4F-86C9-13CED0611584}" type="datetime1">
              <a:rPr lang="en-US" smtClean="0"/>
              <a:t>4/9/24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A653E-0E50-8C46-AD18-54F7E393B1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77A66-F0BE-3745-99EC-FF2FFBA31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47BB3-9452-5D4B-9D0C-3312D4EA1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4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723EB-A658-6446-B7BF-6A0E47D4EF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CS4</a:t>
            </a:r>
            <a:r>
              <a:rPr lang="en-US" altLang="ko-KR" dirty="0"/>
              <a:t>459</a:t>
            </a:r>
            <a:r>
              <a:rPr lang="en-US" dirty="0"/>
              <a:t>.00</a:t>
            </a:r>
            <a:r>
              <a:rPr lang="en-US" altLang="ko-KR" dirty="0"/>
              <a:t>1</a:t>
            </a:r>
            <a:br>
              <a:rPr lang="en-US" dirty="0"/>
            </a:br>
            <a:r>
              <a:rPr lang="en-US" dirty="0"/>
              <a:t>Cyber Attacks &amp; Defense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9A993E-8AC1-1144-BB84-2922B377E0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Arbitrary Read / Write and Format String</a:t>
            </a:r>
          </a:p>
          <a:p>
            <a:r>
              <a:rPr lang="en-US"/>
              <a:t>April </a:t>
            </a:r>
            <a:r>
              <a:rPr lang="en-US" altLang="ko-KR"/>
              <a:t>9</a:t>
            </a:r>
            <a:r>
              <a:rPr lang="en-US"/>
              <a:t>, 202</a:t>
            </a:r>
            <a:r>
              <a:rPr lang="en-US" altLang="ko-KR"/>
              <a:t>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D1D17-E154-AB45-B0CB-3D537B18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8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AEF64-1AA9-9046-82D0-5182501C9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80" y="2577383"/>
            <a:ext cx="10515600" cy="1325563"/>
          </a:xfrm>
        </p:spPr>
        <p:txBody>
          <a:bodyPr/>
          <a:lstStyle/>
          <a:p>
            <a:r>
              <a:rPr lang="en-US" dirty="0"/>
              <a:t>Format String Vulnerability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BAA37-7F5F-0C47-9B1A-33BCD6FB6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62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C1DDEF-405B-4344-8719-33F5AE1475A1}"/>
              </a:ext>
            </a:extLst>
          </p:cNvPr>
          <p:cNvSpPr/>
          <p:nvPr/>
        </p:nvSpPr>
        <p:spPr>
          <a:xfrm>
            <a:off x="1201994" y="3303638"/>
            <a:ext cx="3362632" cy="1219149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14890C-F7AF-4548-8F92-2109ADA9DEEC}"/>
              </a:ext>
            </a:extLst>
          </p:cNvPr>
          <p:cNvSpPr/>
          <p:nvPr/>
        </p:nvSpPr>
        <p:spPr>
          <a:xfrm>
            <a:off x="1201994" y="2050026"/>
            <a:ext cx="8001000" cy="693174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BF24E4-1F20-5745-AD80-0BD66100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C8CC5-7922-F844-AFBA-7FFC5AE8F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Format String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(“%d %x %s %p %n\n”, 1, 2,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”, 3, &amp;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lvl="1"/>
            <a:endParaRPr lang="en-US" dirty="0"/>
          </a:p>
          <a:p>
            <a:r>
              <a:rPr lang="en-US" dirty="0"/>
              <a:t>The vulnerability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err="1">
                <a:latin typeface="Consolas" panose="020B0609020204030204" pitchFamily="49" charset="0"/>
              </a:rPr>
              <a:t>buf</a:t>
            </a:r>
            <a:r>
              <a:rPr lang="en-US" dirty="0">
                <a:latin typeface="Consolas" panose="020B0609020204030204" pitchFamily="49" charset="0"/>
              </a:rPr>
              <a:t>[512];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(“%s”, </a:t>
            </a:r>
            <a:r>
              <a:rPr lang="en-US" dirty="0" err="1">
                <a:latin typeface="Consolas" panose="020B0609020204030204" pitchFamily="49" charset="0"/>
              </a:rPr>
              <a:t>buf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b="1" dirty="0" err="1">
                <a:latin typeface="Consolas" panose="020B0609020204030204" pitchFamily="49" charset="0"/>
              </a:rPr>
              <a:t>printf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buf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endParaRPr lang="en-US" dirty="0"/>
          </a:p>
          <a:p>
            <a:r>
              <a:rPr lang="en-US" dirty="0"/>
              <a:t>If you can control a format string, you may inject arbitrary directives</a:t>
            </a:r>
          </a:p>
          <a:p>
            <a:pPr lvl="1"/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%d %x %p %s %n </a:t>
            </a:r>
            <a:r>
              <a:rPr lang="en-US" dirty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15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B1C8C5B-5299-5648-9745-8577E149FC03}"/>
              </a:ext>
            </a:extLst>
          </p:cNvPr>
          <p:cNvSpPr/>
          <p:nvPr/>
        </p:nvSpPr>
        <p:spPr>
          <a:xfrm>
            <a:off x="1265306" y="2617839"/>
            <a:ext cx="8335893" cy="727918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BF24E4-1F20-5745-AD80-0BD66100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C8CC5-7922-F844-AFBA-7FFC5AE8F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 String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(“%d %x %s %p %n\n”, 1, 2,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”, 3, &amp;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lvl="1"/>
            <a:endParaRPr lang="en-US" dirty="0"/>
          </a:p>
          <a:p>
            <a:r>
              <a:rPr lang="en-US" dirty="0"/>
              <a:t>Can be exploited as:</a:t>
            </a:r>
          </a:p>
          <a:p>
            <a:pPr lvl="1"/>
            <a:r>
              <a:rPr lang="en-US" dirty="0"/>
              <a:t>Arbitrary </a:t>
            </a:r>
            <a:r>
              <a:rPr lang="en-US" i="1" dirty="0"/>
              <a:t>READ (</a:t>
            </a:r>
            <a:r>
              <a:rPr lang="en-US" i="1" dirty="0" err="1"/>
              <a:t>ar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Arbitrary </a:t>
            </a:r>
            <a:r>
              <a:rPr lang="en-US" i="1" dirty="0"/>
              <a:t>WRITE (aw)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14C0109-437B-5E49-95AD-22A0ADDE6D6F}"/>
              </a:ext>
            </a:extLst>
          </p:cNvPr>
          <p:cNvSpPr/>
          <p:nvPr/>
        </p:nvSpPr>
        <p:spPr>
          <a:xfrm>
            <a:off x="1287430" y="2198178"/>
            <a:ext cx="6005647" cy="921106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Format String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(“%d %x %s”, 0, 65,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914400" lvl="2" indent="0">
              <a:buNone/>
            </a:pP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variable number of arguments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will print </a:t>
            </a:r>
            <a:r>
              <a:rPr lang="en-US" dirty="0">
                <a:solidFill>
                  <a:srgbClr val="C00000"/>
                </a:solidFill>
              </a:rPr>
              <a:t>0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/>
              <a:t>(decimal), </a:t>
            </a:r>
            <a:r>
              <a:rPr lang="en-US" dirty="0">
                <a:solidFill>
                  <a:srgbClr val="C00000"/>
                </a:solidFill>
              </a:rPr>
              <a:t>41</a:t>
            </a:r>
            <a:r>
              <a:rPr lang="en-US" dirty="0"/>
              <a:t> (hexadecimal), and </a:t>
            </a:r>
            <a:r>
              <a:rPr lang="en-US" dirty="0">
                <a:solidFill>
                  <a:srgbClr val="C00000"/>
                </a:solidFill>
              </a:rPr>
              <a:t>“</a:t>
            </a:r>
            <a:r>
              <a:rPr lang="en-US" dirty="0" err="1">
                <a:solidFill>
                  <a:srgbClr val="C00000"/>
                </a:solidFill>
              </a:rPr>
              <a:t>asdf</a:t>
            </a:r>
            <a:r>
              <a:rPr lang="en-US" dirty="0">
                <a:solidFill>
                  <a:srgbClr val="C00000"/>
                </a:solidFill>
              </a:rPr>
              <a:t>”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C00000"/>
                </a:solidFill>
              </a:rPr>
              <a:t>%</a:t>
            </a:r>
            <a:r>
              <a:rPr lang="en-US" dirty="0"/>
              <a:t> parameters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 is a </a:t>
            </a:r>
            <a:r>
              <a:rPr lang="en-US" i="1" dirty="0"/>
              <a:t>special identifier </a:t>
            </a:r>
            <a:r>
              <a:rPr lang="en-US" dirty="0"/>
              <a:t>in the Format String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 seeks for an argument (corresponding to its order…)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10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%d</a:t>
            </a:r>
          </a:p>
          <a:p>
            <a:pPr lvl="1"/>
            <a:r>
              <a:rPr lang="en-US" dirty="0"/>
              <a:t>Expects an </a:t>
            </a:r>
            <a:r>
              <a:rPr lang="en-US" i="1" dirty="0"/>
              <a:t>integer value </a:t>
            </a:r>
            <a:r>
              <a:rPr lang="en-US" dirty="0"/>
              <a:t>as its argument and print a </a:t>
            </a:r>
            <a:r>
              <a:rPr lang="en-US" i="1" dirty="0"/>
              <a:t>decimal</a:t>
            </a:r>
            <a:r>
              <a:rPr lang="en-US" dirty="0"/>
              <a:t> number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%x</a:t>
            </a:r>
          </a:p>
          <a:p>
            <a:pPr lvl="1"/>
            <a:r>
              <a:rPr lang="en-US" dirty="0"/>
              <a:t>Expects an </a:t>
            </a:r>
            <a:r>
              <a:rPr lang="en-US" i="1" dirty="0"/>
              <a:t>integer value </a:t>
            </a:r>
            <a:r>
              <a:rPr lang="en-US" dirty="0"/>
              <a:t>as its argument and print a </a:t>
            </a:r>
            <a:r>
              <a:rPr lang="en-US" i="1" dirty="0"/>
              <a:t>hexadecimal</a:t>
            </a:r>
            <a:r>
              <a:rPr lang="en-US" dirty="0"/>
              <a:t> number</a:t>
            </a:r>
          </a:p>
          <a:p>
            <a:pPr marL="457200" lvl="1" indent="0">
              <a:buNone/>
            </a:pPr>
            <a:r>
              <a:rPr lang="en-US" dirty="0"/>
              <a:t>	8048000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%p</a:t>
            </a:r>
          </a:p>
          <a:p>
            <a:pPr lvl="1"/>
            <a:r>
              <a:rPr lang="en-US" dirty="0"/>
              <a:t>Expects an </a:t>
            </a:r>
            <a:r>
              <a:rPr lang="en-US" i="1" dirty="0"/>
              <a:t>integer value </a:t>
            </a:r>
            <a:r>
              <a:rPr lang="en-US" dirty="0"/>
              <a:t>as its argument and print a </a:t>
            </a:r>
            <a:r>
              <a:rPr lang="en-US" i="1" dirty="0"/>
              <a:t>hexadecimal</a:t>
            </a:r>
            <a:r>
              <a:rPr lang="en-US" dirty="0"/>
              <a:t> number</a:t>
            </a:r>
          </a:p>
          <a:p>
            <a:pPr marL="457200" lvl="1" indent="0">
              <a:buNone/>
            </a:pPr>
            <a:r>
              <a:rPr lang="en-US" dirty="0"/>
              <a:t>	0x8048000  # It’s pretty!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%s</a:t>
            </a:r>
          </a:p>
          <a:p>
            <a:pPr lvl="1"/>
            <a:r>
              <a:rPr lang="en-US" dirty="0"/>
              <a:t>Expects an </a:t>
            </a:r>
            <a:r>
              <a:rPr lang="en-US" i="1" dirty="0"/>
              <a:t>address to a string </a:t>
            </a:r>
            <a:r>
              <a:rPr lang="en-US" dirty="0"/>
              <a:t>(char *) and print it as </a:t>
            </a:r>
            <a:r>
              <a:rPr lang="en-US" i="1" dirty="0"/>
              <a:t>a string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9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9482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Consolas" panose="020B0609020204030204" pitchFamily="49" charset="0"/>
              </a:rPr>
              <a:t>%</a:t>
            </a:r>
            <a:r>
              <a:rPr lang="en-US" sz="3600" dirty="0">
                <a:solidFill>
                  <a:srgbClr val="C00000"/>
                </a:solidFill>
                <a:latin typeface="Consolas" panose="020B0609020204030204" pitchFamily="49" charset="0"/>
              </a:rPr>
              <a:t>1</a:t>
            </a:r>
            <a:r>
              <a:rPr lang="en-US" sz="3600" dirty="0">
                <a:latin typeface="Consolas" panose="020B0609020204030204" pitchFamily="49" charset="0"/>
              </a:rPr>
              <a:t>$</a:t>
            </a:r>
            <a:r>
              <a:rPr lang="en-US" sz="3600" dirty="0">
                <a:solidFill>
                  <a:srgbClr val="FFC000"/>
                </a:solidFill>
                <a:latin typeface="Consolas" panose="020B0609020204030204" pitchFamily="49" charset="0"/>
              </a:rPr>
              <a:t>08</a:t>
            </a:r>
            <a:r>
              <a:rPr lang="en-US" sz="3600" dirty="0">
                <a:solidFill>
                  <a:schemeClr val="accent1"/>
                </a:solidFill>
                <a:latin typeface="Consolas" panose="020B0609020204030204" pitchFamily="49" charset="0"/>
              </a:rPr>
              <a:t>d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sym typeface="Wingdings" pitchFamily="2" charset="2"/>
              </a:rPr>
              <a:t>   </a:t>
            </a:r>
            <a:r>
              <a:rPr lang="en-US" dirty="0">
                <a:latin typeface="Consolas" panose="020B0609020204030204" pitchFamily="49" charset="0"/>
              </a:rPr>
              <a:t>%[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argument_position</a:t>
            </a:r>
            <a:r>
              <a:rPr lang="en-US" dirty="0">
                <a:latin typeface="Consolas" panose="020B0609020204030204" pitchFamily="49" charset="0"/>
              </a:rPr>
              <a:t>] $ [</a:t>
            </a:r>
            <a:r>
              <a:rPr lang="en-US" dirty="0">
                <a:solidFill>
                  <a:srgbClr val="FFC000"/>
                </a:solidFill>
                <a:latin typeface="Consolas" panose="020B0609020204030204" pitchFamily="49" charset="0"/>
              </a:rPr>
              <a:t>length</a:t>
            </a:r>
            <a:r>
              <a:rPr lang="en-US" dirty="0">
                <a:latin typeface="Consolas" panose="020B0609020204030204" pitchFamily="49" charset="0"/>
              </a:rPr>
              <a:t>] [</a:t>
            </a:r>
            <a:r>
              <a:rPr lang="en-US" dirty="0">
                <a:solidFill>
                  <a:schemeClr val="accent1"/>
                </a:solidFill>
                <a:latin typeface="Consolas" panose="020B0609020204030204" pitchFamily="49" charset="0"/>
              </a:rPr>
              <a:t>parameter</a:t>
            </a:r>
            <a:r>
              <a:rPr lang="en-US" dirty="0">
                <a:latin typeface="Consolas" panose="020B0609020204030204" pitchFamily="49" charset="0"/>
              </a:rPr>
              <a:t>]</a:t>
            </a:r>
          </a:p>
          <a:p>
            <a:endParaRPr lang="en-US" dirty="0"/>
          </a:p>
          <a:p>
            <a:r>
              <a:rPr lang="en-US" dirty="0"/>
              <a:t>Means</a:t>
            </a:r>
          </a:p>
          <a:p>
            <a:pPr lvl="1"/>
            <a:r>
              <a:rPr lang="en-US" dirty="0"/>
              <a:t>Print an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integer  as a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ecimal value</a:t>
            </a:r>
          </a:p>
          <a:p>
            <a:pPr lvl="1"/>
            <a:r>
              <a:rPr lang="en-US" dirty="0"/>
              <a:t>Justify its length to </a:t>
            </a:r>
            <a:r>
              <a:rPr lang="en-US" dirty="0">
                <a:solidFill>
                  <a:srgbClr val="7030A0"/>
                </a:solidFill>
              </a:rPr>
              <a:t>length (08)</a:t>
            </a:r>
          </a:p>
          <a:p>
            <a:pPr lvl="1"/>
            <a:r>
              <a:rPr lang="en-US" dirty="0"/>
              <a:t>Get the value from </a:t>
            </a:r>
            <a:r>
              <a:rPr lang="en-US" i="1" dirty="0">
                <a:solidFill>
                  <a:srgbClr val="C00000"/>
                </a:solidFill>
              </a:rPr>
              <a:t>n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(1st) argument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Print </a:t>
            </a:r>
            <a:r>
              <a:rPr lang="en-US" dirty="0">
                <a:solidFill>
                  <a:srgbClr val="7030A0"/>
                </a:solidFill>
              </a:rPr>
              <a:t>8-length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decimal integer</a:t>
            </a:r>
            <a:r>
              <a:rPr lang="en-US" dirty="0"/>
              <a:t>, with the value at the </a:t>
            </a:r>
            <a:r>
              <a:rPr lang="en-US" dirty="0">
                <a:solidFill>
                  <a:srgbClr val="C00000"/>
                </a:solidFill>
              </a:rPr>
              <a:t>1</a:t>
            </a:r>
            <a:r>
              <a:rPr lang="en-US" baseline="30000" dirty="0">
                <a:solidFill>
                  <a:srgbClr val="C00000"/>
                </a:solidFill>
              </a:rPr>
              <a:t>st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argument (padded with </a:t>
            </a:r>
            <a:r>
              <a:rPr lang="en-US" dirty="0">
                <a:solidFill>
                  <a:srgbClr val="7030A0"/>
                </a:solidFill>
              </a:rPr>
              <a:t>0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E.g.,  00000001</a:t>
            </a:r>
          </a:p>
        </p:txBody>
      </p:sp>
    </p:spTree>
    <p:extLst>
      <p:ext uri="{BB962C8B-B14F-4D97-AF65-F5344CB8AC3E}">
        <p14:creationId xmlns:p14="http://schemas.microsoft.com/office/powerpoint/2010/main" val="1834342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8625"/>
            <a:ext cx="10515600" cy="4134311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$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08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d</a:t>
            </a:r>
            <a:r>
              <a:rPr lang="en-US" dirty="0">
                <a:latin typeface="Consolas" panose="020B0609020204030204" pitchFamily="49" charset="0"/>
              </a:rPr>
              <a:t>”, 15, 13, 14,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00000013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(“0x%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latin typeface="Consolas" panose="020B0609020204030204" pitchFamily="49" charset="0"/>
              </a:rPr>
              <a:t>$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08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</a:rPr>
              <a:t>”, 15, 13, 14,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0x0000000d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latin typeface="Consolas" panose="020B0609020204030204" pitchFamily="49" charset="0"/>
              </a:rPr>
              <a:t>$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20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latin typeface="Consolas" panose="020B0609020204030204" pitchFamily="49" charset="0"/>
              </a:rPr>
              <a:t>”, 15, 13, 14,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”);</a:t>
            </a:r>
            <a:br>
              <a:rPr lang="en-US" dirty="0">
                <a:latin typeface="Consolas" panose="020B0609020204030204" pitchFamily="49" charset="0"/>
              </a:rPr>
            </a:b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latin typeface="Consolas" panose="020B0609020204030204" pitchFamily="49" charset="0"/>
              </a:rPr>
              <a:t>$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20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latin typeface="Consolas" panose="020B0609020204030204" pitchFamily="49" charset="0"/>
              </a:rPr>
              <a:t>”, 15, 13, 14,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        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7A4235-0060-9145-9CA1-3E577FF73E5A}"/>
              </a:ext>
            </a:extLst>
          </p:cNvPr>
          <p:cNvSpPr txBox="1"/>
          <p:nvPr/>
        </p:nvSpPr>
        <p:spPr>
          <a:xfrm>
            <a:off x="1965222" y="1690688"/>
            <a:ext cx="7105036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i="1" dirty="0"/>
              <a:t>%d </a:t>
            </a:r>
            <a:r>
              <a:rPr lang="en-US" sz="2000" dirty="0"/>
              <a:t>: Integer decimal       </a:t>
            </a:r>
            <a:r>
              <a:rPr lang="en-US" sz="2000" i="1" dirty="0"/>
              <a:t>%x </a:t>
            </a:r>
            <a:r>
              <a:rPr lang="en-US" sz="2000" dirty="0"/>
              <a:t>: Integer hexadecimal      </a:t>
            </a:r>
            <a:r>
              <a:rPr lang="en-US" sz="2000" i="1" dirty="0"/>
              <a:t>%s</a:t>
            </a:r>
            <a:r>
              <a:rPr lang="en-US" sz="2000" dirty="0"/>
              <a:t> : String </a:t>
            </a:r>
          </a:p>
        </p:txBody>
      </p:sp>
    </p:spTree>
    <p:extLst>
      <p:ext uri="{BB962C8B-B14F-4D97-AF65-F5344CB8AC3E}">
        <p14:creationId xmlns:p14="http://schemas.microsoft.com/office/powerpoint/2010/main" val="335233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24E4-1F20-5745-AD80-0BD66100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C8CC5-7922-F844-AFBA-7FFC5AE8F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Format String</a:t>
            </a:r>
          </a:p>
          <a:p>
            <a:pPr marL="457200" lvl="1" indent="0">
              <a:buNone/>
            </a:pPr>
            <a:br>
              <a:rPr lang="en-US" dirty="0"/>
            </a:b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(“%d %x %s %p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%n</a:t>
            </a:r>
            <a:r>
              <a:rPr lang="en-US" dirty="0">
                <a:latin typeface="Consolas" panose="020B0609020204030204" pitchFamily="49" charset="0"/>
              </a:rPr>
              <a:t>\n”, 1, 2,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”, 3,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&amp;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lvl="1"/>
            <a:endParaRPr lang="en-US" dirty="0"/>
          </a:p>
          <a:p>
            <a:r>
              <a:rPr lang="en-US" dirty="0"/>
              <a:t>The vulnerability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char </a:t>
            </a:r>
            <a:r>
              <a:rPr lang="en-US" dirty="0" err="1">
                <a:latin typeface="Consolas" panose="020B0609020204030204" pitchFamily="49" charset="0"/>
              </a:rPr>
              <a:t>buf</a:t>
            </a:r>
            <a:r>
              <a:rPr lang="en-US" dirty="0">
                <a:latin typeface="Consolas" panose="020B0609020204030204" pitchFamily="49" charset="0"/>
              </a:rPr>
              <a:t>[512];</a:t>
            </a:r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(“%s”, </a:t>
            </a:r>
            <a:r>
              <a:rPr lang="en-US" dirty="0" err="1">
                <a:latin typeface="Consolas" panose="020B0609020204030204" pitchFamily="49" charset="0"/>
              </a:rPr>
              <a:t>buf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endParaRPr lang="en-US" b="1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nsolas" panose="020B0609020204030204" pitchFamily="49" charset="0"/>
              </a:rPr>
              <a:t>printf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buf</a:t>
            </a:r>
            <a:r>
              <a:rPr lang="en-US" b="1" dirty="0"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b="1" dirty="0">
                <a:latin typeface="Consolas" panose="020B0609020204030204" pitchFamily="49" charset="0"/>
              </a:rPr>
              <a:t>// </a:t>
            </a:r>
            <a:r>
              <a:rPr lang="en-US" dirty="0">
                <a:latin typeface="Consolas" panose="020B0609020204030204" pitchFamily="49" charset="0"/>
              </a:rPr>
              <a:t>This will print some values from stack</a:t>
            </a:r>
            <a:endParaRPr lang="en-US" b="1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nsolas" panose="020B0609020204030204" pitchFamily="49" charset="0"/>
              </a:rPr>
              <a:t>printf</a:t>
            </a:r>
            <a:r>
              <a:rPr lang="en-US" b="1" dirty="0"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000CFF"/>
                </a:solidFill>
                <a:latin typeface="Consolas" panose="020B0609020204030204" pitchFamily="49" charset="0"/>
              </a:rPr>
              <a:t>“%p %p %p %p %p %p”</a:t>
            </a:r>
            <a:r>
              <a:rPr lang="en-US" b="1" dirty="0">
                <a:latin typeface="Consolas" panose="020B0609020204030204" pitchFamily="49" charset="0"/>
              </a:rPr>
              <a:t>);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F8B33C3-FB25-8647-B516-8137A339995D}"/>
              </a:ext>
            </a:extLst>
          </p:cNvPr>
          <p:cNvSpPr/>
          <p:nvPr/>
        </p:nvSpPr>
        <p:spPr>
          <a:xfrm>
            <a:off x="1279876" y="2318862"/>
            <a:ext cx="7663402" cy="613909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FCD9A2-3033-2C47-B078-630F49F121F0}"/>
              </a:ext>
            </a:extLst>
          </p:cNvPr>
          <p:cNvSpPr/>
          <p:nvPr/>
        </p:nvSpPr>
        <p:spPr>
          <a:xfrm>
            <a:off x="1279876" y="3925229"/>
            <a:ext cx="7105841" cy="2251733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2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24E4-1F20-5745-AD80-0BD66100A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C8CC5-7922-F844-AFBA-7FFC5AE8F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 String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(“%d %x %s %p %n\n”, 1, 2,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”, 3, &amp;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lvl="1"/>
            <a:endParaRPr lang="en-US" dirty="0"/>
          </a:p>
          <a:p>
            <a:r>
              <a:rPr lang="en-US" dirty="0"/>
              <a:t>Can be exploited as:</a:t>
            </a:r>
          </a:p>
          <a:p>
            <a:pPr lvl="1"/>
            <a:r>
              <a:rPr lang="en-US" dirty="0"/>
              <a:t>Arbitrary Read (AR)</a:t>
            </a:r>
          </a:p>
          <a:p>
            <a:pPr lvl="1"/>
            <a:r>
              <a:rPr lang="en-US" dirty="0"/>
              <a:t>Arbitrary Write (AW)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85128A-3AE3-5D43-BF1C-5311EEF74B52}"/>
              </a:ext>
            </a:extLst>
          </p:cNvPr>
          <p:cNvSpPr/>
          <p:nvPr/>
        </p:nvSpPr>
        <p:spPr>
          <a:xfrm>
            <a:off x="1246421" y="2631096"/>
            <a:ext cx="8310173" cy="647363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2506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Vulnerability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identifiers</a:t>
            </a:r>
          </a:p>
          <a:p>
            <a:endParaRPr lang="en-US" dirty="0"/>
          </a:p>
          <a:p>
            <a:pPr lvl="1"/>
            <a:r>
              <a:rPr lang="en-US" dirty="0">
                <a:latin typeface="Consolas" panose="020B0609020204030204" pitchFamily="49" charset="0"/>
              </a:rPr>
              <a:t>%x </a:t>
            </a:r>
            <a:r>
              <a:rPr lang="en-US" dirty="0"/>
              <a:t>– </a:t>
            </a:r>
            <a:r>
              <a:rPr lang="en-US" dirty="0">
                <a:solidFill>
                  <a:schemeClr val="accent1"/>
                </a:solidFill>
              </a:rPr>
              <a:t>value</a:t>
            </a:r>
            <a:r>
              <a:rPr lang="en-US" dirty="0"/>
              <a:t>, print an argument as a hexadecimal value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%d </a:t>
            </a:r>
            <a:r>
              <a:rPr lang="en-US" dirty="0"/>
              <a:t>–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value</a:t>
            </a:r>
            <a:r>
              <a:rPr lang="en-US" dirty="0"/>
              <a:t>, print an argument as a decimal value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%p </a:t>
            </a:r>
            <a:r>
              <a:rPr lang="en-US" dirty="0"/>
              <a:t>–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value</a:t>
            </a:r>
            <a:r>
              <a:rPr lang="en-US" dirty="0"/>
              <a:t>, print an argument as a hexadecimal value with prefix 0x-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latin typeface="Consolas" panose="020B0609020204030204" pitchFamily="49" charset="0"/>
              </a:rPr>
              <a:t>%s </a:t>
            </a:r>
            <a:r>
              <a:rPr lang="en-US" dirty="0"/>
              <a:t>– </a:t>
            </a:r>
            <a:r>
              <a:rPr lang="en-US" dirty="0">
                <a:solidFill>
                  <a:srgbClr val="C00000"/>
                </a:solidFill>
              </a:rPr>
              <a:t>pointer</a:t>
            </a:r>
            <a:r>
              <a:rPr lang="en-US" dirty="0"/>
              <a:t>, print an argument as a string; print the data in the address</a:t>
            </a:r>
          </a:p>
          <a:p>
            <a:pPr lvl="1"/>
            <a:r>
              <a:rPr lang="en-US" dirty="0">
                <a:latin typeface="Consolas" panose="020B0609020204030204" pitchFamily="49" charset="0"/>
              </a:rPr>
              <a:t>%n </a:t>
            </a:r>
            <a:r>
              <a:rPr lang="en-US" dirty="0"/>
              <a:t>– </a:t>
            </a:r>
            <a:r>
              <a:rPr lang="en-US" dirty="0">
                <a:solidFill>
                  <a:srgbClr val="C00000"/>
                </a:solidFill>
              </a:rPr>
              <a:t>pointer</a:t>
            </a:r>
            <a:r>
              <a:rPr lang="en-US" dirty="0"/>
              <a:t>, </a:t>
            </a:r>
            <a:r>
              <a:rPr lang="en-US" b="1" dirty="0"/>
              <a:t>write</a:t>
            </a:r>
            <a:r>
              <a:rPr lang="en-US" dirty="0"/>
              <a:t> the </a:t>
            </a:r>
            <a:r>
              <a:rPr lang="en-US" i="1" dirty="0"/>
              <a:t>number of printed bytes </a:t>
            </a:r>
            <a:r>
              <a:rPr lang="en-US" dirty="0"/>
              <a:t>to the address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6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0ACEC-3B4B-7A44-A606-A6406573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ELF, PLT, GOT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5F397-5EA5-1F4C-8B44-475DC591A6C8}"/>
              </a:ext>
            </a:extLst>
          </p:cNvPr>
          <p:cNvSpPr/>
          <p:nvPr/>
        </p:nvSpPr>
        <p:spPr>
          <a:xfrm>
            <a:off x="6095999" y="4674828"/>
            <a:ext cx="1764649" cy="184701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GOT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255588-7563-C742-A265-2E458897E40B}"/>
              </a:ext>
            </a:extLst>
          </p:cNvPr>
          <p:cNvSpPr/>
          <p:nvPr/>
        </p:nvSpPr>
        <p:spPr>
          <a:xfrm>
            <a:off x="6095997" y="3001643"/>
            <a:ext cx="1764649" cy="140247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Program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F67BC0-88EC-1B42-AA0D-18EF1A93D195}"/>
              </a:ext>
            </a:extLst>
          </p:cNvPr>
          <p:cNvSpPr/>
          <p:nvPr/>
        </p:nvSpPr>
        <p:spPr>
          <a:xfrm>
            <a:off x="6096000" y="688126"/>
            <a:ext cx="1764649" cy="200512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PLT</a:t>
            </a:r>
          </a:p>
          <a:p>
            <a:endParaRPr lang="en-US" sz="2400" dirty="0"/>
          </a:p>
          <a:p>
            <a:endParaRPr lang="en-US" sz="2400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28E53B-E3D4-AD49-B01F-FC662B8FF868}"/>
              </a:ext>
            </a:extLst>
          </p:cNvPr>
          <p:cNvSpPr/>
          <p:nvPr/>
        </p:nvSpPr>
        <p:spPr>
          <a:xfrm>
            <a:off x="6134102" y="1119483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980AA0-850D-894E-A74F-7CDDBFEA68AA}"/>
              </a:ext>
            </a:extLst>
          </p:cNvPr>
          <p:cNvSpPr/>
          <p:nvPr/>
        </p:nvSpPr>
        <p:spPr>
          <a:xfrm>
            <a:off x="6134102" y="1599442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strcpy</a:t>
            </a:r>
            <a:r>
              <a:rPr lang="en-US" dirty="0"/>
              <a:t>()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343374-5620-CF44-9274-955F562CD1FC}"/>
              </a:ext>
            </a:extLst>
          </p:cNvPr>
          <p:cNvSpPr/>
          <p:nvPr/>
        </p:nvSpPr>
        <p:spPr>
          <a:xfrm>
            <a:off x="6134101" y="2050253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EA5336-CDAE-CD4C-BF41-00F72FD7D738}"/>
              </a:ext>
            </a:extLst>
          </p:cNvPr>
          <p:cNvSpPr/>
          <p:nvPr/>
        </p:nvSpPr>
        <p:spPr>
          <a:xfrm>
            <a:off x="6207679" y="5134956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_resolve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EE2935-86D2-8F4A-B59A-114AA1423CC7}"/>
              </a:ext>
            </a:extLst>
          </p:cNvPr>
          <p:cNvSpPr/>
          <p:nvPr/>
        </p:nvSpPr>
        <p:spPr>
          <a:xfrm>
            <a:off x="6217204" y="5558819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_resolve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84D638-191D-9D4A-B75A-D2D6A4FF880A}"/>
              </a:ext>
            </a:extLst>
          </p:cNvPr>
          <p:cNvSpPr/>
          <p:nvPr/>
        </p:nvSpPr>
        <p:spPr>
          <a:xfrm>
            <a:off x="6217204" y="5990145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_resolve</a:t>
            </a: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3CFF3A85-F1A0-6240-850D-776DCB9D92B9}"/>
              </a:ext>
            </a:extLst>
          </p:cNvPr>
          <p:cNvCxnSpPr>
            <a:stCxn id="8" idx="1"/>
            <a:endCxn id="12" idx="1"/>
          </p:cNvCxnSpPr>
          <p:nvPr/>
        </p:nvCxnSpPr>
        <p:spPr>
          <a:xfrm rot="10800000" flipH="1">
            <a:off x="6095996" y="1355444"/>
            <a:ext cx="38105" cy="2347438"/>
          </a:xfrm>
          <a:prstGeom prst="bentConnector3">
            <a:avLst>
              <a:gd name="adj1" fmla="val -599921"/>
            </a:avLst>
          </a:prstGeom>
          <a:ln w="50800">
            <a:solidFill>
              <a:srgbClr val="000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8103B977-86FA-F54B-ACEF-45AF3D88C579}"/>
              </a:ext>
            </a:extLst>
          </p:cNvPr>
          <p:cNvCxnSpPr>
            <a:cxnSpLocks/>
            <a:stCxn id="12" idx="3"/>
            <a:endCxn id="6" idx="3"/>
          </p:cNvCxnSpPr>
          <p:nvPr/>
        </p:nvCxnSpPr>
        <p:spPr>
          <a:xfrm flipH="1">
            <a:off x="7748966" y="1355444"/>
            <a:ext cx="111684" cy="3977617"/>
          </a:xfrm>
          <a:prstGeom prst="bentConnector3">
            <a:avLst>
              <a:gd name="adj1" fmla="val -204685"/>
            </a:avLst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C26EBA6-A112-7543-A930-DCCEC084D0BA}"/>
              </a:ext>
            </a:extLst>
          </p:cNvPr>
          <p:cNvSpPr/>
          <p:nvPr/>
        </p:nvSpPr>
        <p:spPr>
          <a:xfrm>
            <a:off x="2298550" y="3687858"/>
            <a:ext cx="2182581" cy="2833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Libc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 err="1"/>
              <a:t>strcpy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read()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_</a:t>
            </a:r>
            <a:r>
              <a:rPr lang="en-US" dirty="0" err="1"/>
              <a:t>dl_dynamic_resolve</a:t>
            </a:r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4695C0F-9FAB-BD4A-BC69-E866D7ACCCA6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4481131" y="5333061"/>
            <a:ext cx="1726548" cy="810564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AF375C9-8D5C-7643-8117-6271C01D14FA}"/>
              </a:ext>
            </a:extLst>
          </p:cNvPr>
          <p:cNvSpPr txBox="1"/>
          <p:nvPr/>
        </p:nvSpPr>
        <p:spPr>
          <a:xfrm>
            <a:off x="4158997" y="1866825"/>
            <a:ext cx="16161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program</a:t>
            </a:r>
          </a:p>
          <a:p>
            <a:r>
              <a:rPr lang="en-US" dirty="0"/>
              <a:t>Calls a function</a:t>
            </a:r>
          </a:p>
          <a:p>
            <a:r>
              <a:rPr lang="en-US" dirty="0"/>
              <a:t>In PLT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3A13D6-1B1B-C94E-9108-05037ED95C65}"/>
              </a:ext>
            </a:extLst>
          </p:cNvPr>
          <p:cNvSpPr txBox="1"/>
          <p:nvPr/>
        </p:nvSpPr>
        <p:spPr>
          <a:xfrm>
            <a:off x="8207173" y="2050253"/>
            <a:ext cx="1826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PLT jumps to GOT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AA2E5E-D95D-E945-AEE6-A7AA3BBAFAFB}"/>
              </a:ext>
            </a:extLst>
          </p:cNvPr>
          <p:cNvSpPr txBox="1"/>
          <p:nvPr/>
        </p:nvSpPr>
        <p:spPr>
          <a:xfrm>
            <a:off x="3338356" y="6514020"/>
            <a:ext cx="398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GOT stores </a:t>
            </a:r>
            <a:r>
              <a:rPr lang="en-US" dirty="0" err="1"/>
              <a:t>addr</a:t>
            </a:r>
            <a:r>
              <a:rPr lang="en-US" dirty="0"/>
              <a:t> of _</a:t>
            </a:r>
            <a:r>
              <a:rPr lang="en-US" dirty="0" err="1"/>
              <a:t>dl_dynamic_resolve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633B9B0-F4CE-6244-BA95-3520C8232285}"/>
              </a:ext>
            </a:extLst>
          </p:cNvPr>
          <p:cNvSpPr/>
          <p:nvPr/>
        </p:nvSpPr>
        <p:spPr>
          <a:xfrm>
            <a:off x="6217204" y="5127021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7fa174b06800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B9C229-79AB-344E-AED1-6F3A96F94A1E}"/>
              </a:ext>
            </a:extLst>
          </p:cNvPr>
          <p:cNvCxnSpPr>
            <a:cxnSpLocks/>
          </p:cNvCxnSpPr>
          <p:nvPr/>
        </p:nvCxnSpPr>
        <p:spPr>
          <a:xfrm flipH="1" flipV="1">
            <a:off x="3800475" y="4557713"/>
            <a:ext cx="2333623" cy="775348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78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%n – store # of printed characters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 err="1">
                <a:solidFill>
                  <a:srgbClr val="000CFF"/>
                </a:solidFill>
                <a:latin typeface="Consolas" panose="020B0609020204030204" pitchFamily="49" charset="0"/>
              </a:rPr>
              <a:t>%n</a:t>
            </a:r>
            <a:r>
              <a:rPr lang="en-US" dirty="0">
                <a:latin typeface="Consolas" panose="020B0609020204030204" pitchFamily="49" charset="0"/>
              </a:rPr>
              <a:t>”, </a:t>
            </a:r>
            <a:r>
              <a:rPr lang="en-US" dirty="0">
                <a:solidFill>
                  <a:srgbClr val="000CFF"/>
                </a:solidFill>
                <a:latin typeface="Consolas" panose="020B0609020204030204" pitchFamily="49" charset="0"/>
              </a:rPr>
              <a:t>&amp;</a:t>
            </a:r>
            <a:r>
              <a:rPr lang="en-US" dirty="0" err="1">
                <a:solidFill>
                  <a:srgbClr val="000CF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// </a:t>
            </a:r>
            <a:r>
              <a:rPr lang="en-US" dirty="0" err="1"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 := 4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%12345x</a:t>
            </a:r>
            <a:r>
              <a:rPr lang="en-US" dirty="0">
                <a:solidFill>
                  <a:srgbClr val="000CFF"/>
                </a:solidFill>
                <a:latin typeface="Consolas" panose="020B0609020204030204" pitchFamily="49" charset="0"/>
              </a:rPr>
              <a:t>%n</a:t>
            </a:r>
            <a:r>
              <a:rPr lang="en-US" dirty="0">
                <a:latin typeface="Consolas" panose="020B0609020204030204" pitchFamily="49" charset="0"/>
              </a:rPr>
              <a:t>”,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00CFF"/>
                </a:solidFill>
                <a:latin typeface="Consolas" panose="020B0609020204030204" pitchFamily="49" charset="0"/>
              </a:rPr>
              <a:t>&amp;</a:t>
            </a:r>
            <a:r>
              <a:rPr lang="en-US" dirty="0" err="1">
                <a:solidFill>
                  <a:srgbClr val="000CFF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// Print 1 as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12345 characters (“ ” * 12344 + “1”)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// Store </a:t>
            </a:r>
            <a:r>
              <a:rPr lang="en-US" dirty="0">
                <a:solidFill>
                  <a:srgbClr val="000CFF"/>
                </a:solidFill>
                <a:latin typeface="Consolas" panose="020B0609020204030204" pitchFamily="49" charset="0"/>
              </a:rPr>
              <a:t>12345 to </a:t>
            </a:r>
            <a:r>
              <a:rPr lang="en-US" dirty="0" err="1">
                <a:solidFill>
                  <a:srgbClr val="000CFF"/>
                </a:solidFill>
                <a:latin typeface="Consolas" panose="020B0609020204030204" pitchFamily="49" charset="0"/>
              </a:rPr>
              <a:t>i</a:t>
            </a:r>
            <a:endParaRPr lang="en-US" dirty="0">
              <a:solidFill>
                <a:srgbClr val="000CFF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C9DDC32-A90D-E14A-9439-4E789526C0FF}"/>
              </a:ext>
            </a:extLst>
          </p:cNvPr>
          <p:cNvSpPr/>
          <p:nvPr/>
        </p:nvSpPr>
        <p:spPr>
          <a:xfrm>
            <a:off x="838200" y="2776654"/>
            <a:ext cx="9275956" cy="3400307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4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B763-25B8-984B-A39D-E085793AB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fs-read-1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39D24-C7A6-B34C-ADB7-6E862B815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many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%p </a:t>
            </a:r>
            <a:r>
              <a:rPr lang="en-US" dirty="0"/>
              <a:t>to dump the random value!</a:t>
            </a:r>
          </a:p>
          <a:p>
            <a:endParaRPr lang="en-US" dirty="0"/>
          </a:p>
          <a:p>
            <a:r>
              <a:rPr lang="en-US" dirty="0"/>
              <a:t>Practice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%6$p, %7$p,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etc..</a:t>
            </a:r>
          </a:p>
        </p:txBody>
      </p:sp>
    </p:spTree>
    <p:extLst>
      <p:ext uri="{BB962C8B-B14F-4D97-AF65-F5344CB8AC3E}">
        <p14:creationId xmlns:p14="http://schemas.microsoft.com/office/powerpoint/2010/main" val="2007687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AFF5E-BFC9-0147-AB1A-3657D642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484AF26-CFEC-5E44-9533-3245E64F5C9B}"/>
              </a:ext>
            </a:extLst>
          </p:cNvPr>
          <p:cNvSpPr/>
          <p:nvPr/>
        </p:nvSpPr>
        <p:spPr>
          <a:xfrm>
            <a:off x="8968263" y="1086807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4F3CA3-A8F6-844C-AF8C-81C672EBEED4}"/>
              </a:ext>
            </a:extLst>
          </p:cNvPr>
          <p:cNvSpPr/>
          <p:nvPr/>
        </p:nvSpPr>
        <p:spPr>
          <a:xfrm>
            <a:off x="8968264" y="572849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683729-E35B-2A41-9BB9-399234FC9C25}"/>
              </a:ext>
            </a:extLst>
          </p:cNvPr>
          <p:cNvSpPr/>
          <p:nvPr/>
        </p:nvSpPr>
        <p:spPr>
          <a:xfrm>
            <a:off x="8968262" y="1600765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749284-7696-4C4D-A0A1-8E62F8A30A0D}"/>
              </a:ext>
            </a:extLst>
          </p:cNvPr>
          <p:cNvSpPr/>
          <p:nvPr/>
        </p:nvSpPr>
        <p:spPr>
          <a:xfrm>
            <a:off x="8977789" y="2118457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2DAC34-094B-DC4D-B975-8C7033CC0BE5}"/>
              </a:ext>
            </a:extLst>
          </p:cNvPr>
          <p:cNvSpPr/>
          <p:nvPr/>
        </p:nvSpPr>
        <p:spPr>
          <a:xfrm>
            <a:off x="8977789" y="2613712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1148E0-F605-2248-B813-E16FD8CDEC1F}"/>
              </a:ext>
            </a:extLst>
          </p:cNvPr>
          <p:cNvSpPr/>
          <p:nvPr/>
        </p:nvSpPr>
        <p:spPr>
          <a:xfrm>
            <a:off x="8977788" y="4121914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0x80485e4 (1</a:t>
            </a:r>
            <a:r>
              <a:rPr lang="en-US" baseline="30000" dirty="0"/>
              <a:t>st</a:t>
            </a:r>
            <a:r>
              <a:rPr lang="en-US" dirty="0"/>
              <a:t>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3E7B7E-2E35-5745-8967-8E2395B8EC02}"/>
              </a:ext>
            </a:extLst>
          </p:cNvPr>
          <p:cNvSpPr/>
          <p:nvPr/>
        </p:nvSpPr>
        <p:spPr>
          <a:xfrm>
            <a:off x="8977789" y="3108967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CA0094-BD0D-4545-9222-CA29F91E0724}"/>
              </a:ext>
            </a:extLst>
          </p:cNvPr>
          <p:cNvSpPr/>
          <p:nvPr/>
        </p:nvSpPr>
        <p:spPr>
          <a:xfrm>
            <a:off x="8977788" y="3604222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9B2062B-8AE5-814E-9D72-D7B59C84C02A}"/>
              </a:ext>
            </a:extLst>
          </p:cNvPr>
          <p:cNvSpPr txBox="1"/>
          <p:nvPr/>
        </p:nvSpPr>
        <p:spPr>
          <a:xfrm>
            <a:off x="10932261" y="4217975"/>
            <a:ext cx="465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B2E66CB-186B-B344-B85D-4B719EFA04CB}"/>
              </a:ext>
            </a:extLst>
          </p:cNvPr>
          <p:cNvSpPr txBox="1"/>
          <p:nvPr/>
        </p:nvSpPr>
        <p:spPr>
          <a:xfrm>
            <a:off x="10939463" y="3667611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2nd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4874A49-E065-3D4B-A757-CC4C1477AE1F}"/>
              </a:ext>
            </a:extLst>
          </p:cNvPr>
          <p:cNvSpPr txBox="1"/>
          <p:nvPr/>
        </p:nvSpPr>
        <p:spPr>
          <a:xfrm>
            <a:off x="10932260" y="3172356"/>
            <a:ext cx="50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3rd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043E0F-3847-7A4E-8201-B4AFFA0CD2F2}"/>
              </a:ext>
            </a:extLst>
          </p:cNvPr>
          <p:cNvSpPr txBox="1"/>
          <p:nvPr/>
        </p:nvSpPr>
        <p:spPr>
          <a:xfrm>
            <a:off x="10932259" y="267710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4th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ED38854-2788-0641-AAF3-7827701B96A7}"/>
              </a:ext>
            </a:extLst>
          </p:cNvPr>
          <p:cNvSpPr txBox="1"/>
          <p:nvPr/>
        </p:nvSpPr>
        <p:spPr>
          <a:xfrm>
            <a:off x="10939463" y="2215161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5th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E7345EB-4E5A-634B-8F83-06361E13A1D5}"/>
              </a:ext>
            </a:extLst>
          </p:cNvPr>
          <p:cNvSpPr txBox="1"/>
          <p:nvPr/>
        </p:nvSpPr>
        <p:spPr>
          <a:xfrm>
            <a:off x="10939463" y="1711147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6th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CE6DF6-B3F0-5A47-93CA-849B34086613}"/>
              </a:ext>
            </a:extLst>
          </p:cNvPr>
          <p:cNvSpPr txBox="1"/>
          <p:nvPr/>
        </p:nvSpPr>
        <p:spPr>
          <a:xfrm>
            <a:off x="10939463" y="1150196"/>
            <a:ext cx="5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7th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59EAD5-573E-204A-B3F3-68775F1F94DD}"/>
              </a:ext>
            </a:extLst>
          </p:cNvPr>
          <p:cNvSpPr txBox="1"/>
          <p:nvPr/>
        </p:nvSpPr>
        <p:spPr>
          <a:xfrm>
            <a:off x="10965494" y="601199"/>
            <a:ext cx="725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8th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9F422ED-E140-A64A-90C2-3A84DF006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2" y="1679326"/>
            <a:ext cx="6108700" cy="34925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90538A3-9A09-D949-A3D4-C58D187777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7" y="5451136"/>
            <a:ext cx="12167713" cy="128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3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A8FD-C343-0A4B-926D-981FB9C17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Information Leak via FSV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EFA08-9EEC-8940-9569-23AB08D2C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08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buf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endParaRPr lang="en-US" dirty="0"/>
          </a:p>
          <a:p>
            <a:r>
              <a:rPr lang="en-US" dirty="0"/>
              <a:t>Type  %p %p %p %p %p %p %p %p %p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will eventually leak values in the stack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566CDC-2473-E548-ABF0-D6736DF71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903" y="4899962"/>
            <a:ext cx="11892193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44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6B990-6391-8E44-8C2A-D5BC6392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fs-read-2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59668-8253-304C-B1A7-2E90D4153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19" y="1833852"/>
            <a:ext cx="7731642" cy="4351338"/>
          </a:xfrm>
        </p:spPr>
        <p:txBody>
          <a:bodyPr>
            <a:normAutofit/>
          </a:bodyPr>
          <a:lstStyle/>
          <a:p>
            <a:r>
              <a:rPr lang="en-US" sz="2400" dirty="0"/>
              <a:t>Buffer is 64 bytes</a:t>
            </a:r>
            <a:br>
              <a:rPr lang="en-US" sz="2400" dirty="0"/>
            </a:b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You can put at most 32 ‘%p’ </a:t>
            </a:r>
          </a:p>
          <a:p>
            <a:r>
              <a:rPr lang="en-US" sz="2400" dirty="0"/>
              <a:t>You cannot reach to the </a:t>
            </a:r>
            <a:r>
              <a:rPr lang="en-US" sz="2400" dirty="0">
                <a:latin typeface="Consolas" panose="020B0609020204030204" pitchFamily="49" charset="0"/>
              </a:rPr>
              <a:t>random</a:t>
            </a:r>
            <a:r>
              <a:rPr lang="en-US" sz="2400" dirty="0"/>
              <a:t> value on the stack </a:t>
            </a:r>
            <a:br>
              <a:rPr lang="en-US" sz="2400" dirty="0"/>
            </a:br>
            <a:r>
              <a:rPr lang="en-US" sz="2400" dirty="0"/>
              <a:t>(too far)</a:t>
            </a:r>
          </a:p>
          <a:p>
            <a:r>
              <a:rPr lang="en-US" sz="2400" dirty="0"/>
              <a:t>Use </a:t>
            </a:r>
            <a:r>
              <a:rPr lang="en-US" sz="2400" dirty="0" err="1"/>
              <a:t>gdb</a:t>
            </a:r>
            <a:r>
              <a:rPr lang="en-US" sz="2400" dirty="0"/>
              <a:t>, to figure out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Values from which address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%1$p</a:t>
            </a:r>
            <a:r>
              <a:rPr lang="en-US" sz="2000" dirty="0"/>
              <a:t> prints?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dirty="0"/>
              <a:t> 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addr_a</a:t>
            </a:r>
            <a:r>
              <a:rPr lang="en-US" sz="2000" dirty="0">
                <a:latin typeface="Consolas" panose="020B0609020204030204" pitchFamily="49" charset="0"/>
              </a:rPr>
              <a:t>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Which address stores the random value  </a:t>
            </a:r>
            <a:r>
              <a:rPr lang="en-US" sz="2000" dirty="0">
                <a:sym typeface="Wingdings" pitchFamily="2" charset="2"/>
              </a:rPr>
              <a:t></a:t>
            </a:r>
            <a:r>
              <a:rPr lang="en-US" sz="2000" dirty="0"/>
              <a:t> 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addr_b</a:t>
            </a:r>
            <a:r>
              <a:rPr lang="en-US" sz="2000" dirty="0">
                <a:latin typeface="Consolas" panose="020B0609020204030204" pitchFamily="49" charset="0"/>
              </a:rPr>
              <a:t>]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([</a:t>
            </a:r>
            <a:r>
              <a:rPr lang="en-US" sz="2000" dirty="0" err="1">
                <a:latin typeface="Consolas" panose="020B0609020204030204" pitchFamily="49" charset="0"/>
              </a:rPr>
              <a:t>addr_b</a:t>
            </a:r>
            <a:r>
              <a:rPr lang="en-US" sz="2000" dirty="0">
                <a:latin typeface="Consolas" panose="020B0609020204030204" pitchFamily="49" charset="0"/>
              </a:rPr>
              <a:t>] - [</a:t>
            </a:r>
            <a:r>
              <a:rPr lang="en-US" sz="2000" dirty="0" err="1">
                <a:latin typeface="Consolas" panose="020B0609020204030204" pitchFamily="49" charset="0"/>
              </a:rPr>
              <a:t>addr_a</a:t>
            </a:r>
            <a:r>
              <a:rPr lang="en-US" sz="2000" dirty="0">
                <a:latin typeface="Consolas" panose="020B0609020204030204" pitchFamily="49" charset="0"/>
              </a:rPr>
              <a:t>]) / 4  </a:t>
            </a:r>
            <a:r>
              <a:rPr lang="en-US" sz="2000" dirty="0"/>
              <a:t> ;  distance as # </a:t>
            </a:r>
            <a:r>
              <a:rPr lang="en-US" sz="2000" dirty="0" err="1"/>
              <a:t>args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E.g., if that value is 77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%77$p</a:t>
            </a:r>
            <a:br>
              <a:rPr lang="en-US" sz="2000" dirty="0"/>
            </a:br>
            <a:r>
              <a:rPr lang="en-US" sz="2000" dirty="0"/>
              <a:t>should reveal 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random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F322C5-2682-7A40-A8C6-5461F90A4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201" y="2195788"/>
            <a:ext cx="7338425" cy="328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988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A8FD-C343-0A4B-926D-981FB9C17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Where is the random in fs-read-1?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EE7505-98EE-4041-AE48-04AC07A11D1B}"/>
              </a:ext>
            </a:extLst>
          </p:cNvPr>
          <p:cNvSpPr txBox="1"/>
          <p:nvPr/>
        </p:nvSpPr>
        <p:spPr>
          <a:xfrm>
            <a:off x="7949358" y="3105834"/>
            <a:ext cx="1675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Random is at </a:t>
            </a:r>
            <a:br>
              <a:rPr lang="en-US" dirty="0"/>
            </a:br>
            <a:r>
              <a:rPr lang="en-US" dirty="0">
                <a:latin typeface="Consolas" panose="020B0609020204030204" pitchFamily="49" charset="0"/>
              </a:rPr>
              <a:t>-0x50(%</a:t>
            </a:r>
            <a:r>
              <a:rPr lang="en-US" dirty="0" err="1">
                <a:latin typeface="Consolas" panose="020B0609020204030204" pitchFamily="49" charset="0"/>
              </a:rPr>
              <a:t>ebp</a:t>
            </a:r>
            <a:r>
              <a:rPr lang="en-US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03C635-D183-044B-9655-EEE6A0B9E960}"/>
              </a:ext>
            </a:extLst>
          </p:cNvPr>
          <p:cNvSpPr/>
          <p:nvPr/>
        </p:nvSpPr>
        <p:spPr>
          <a:xfrm>
            <a:off x="9711047" y="631027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539A925-8193-2546-8CE2-FA604D239D19}"/>
              </a:ext>
            </a:extLst>
          </p:cNvPr>
          <p:cNvSpPr/>
          <p:nvPr/>
        </p:nvSpPr>
        <p:spPr>
          <a:xfrm>
            <a:off x="9711048" y="117069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051431-670C-D440-B0D4-2355F86325F7}"/>
              </a:ext>
            </a:extLst>
          </p:cNvPr>
          <p:cNvSpPr/>
          <p:nvPr/>
        </p:nvSpPr>
        <p:spPr>
          <a:xfrm>
            <a:off x="9711047" y="11271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C036D1-2ABE-6249-BE84-C0374564AC87}"/>
              </a:ext>
            </a:extLst>
          </p:cNvPr>
          <p:cNvSpPr/>
          <p:nvPr/>
        </p:nvSpPr>
        <p:spPr>
          <a:xfrm>
            <a:off x="9711053" y="163542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AC65E8-BA38-094C-BAE7-27724EF5966F}"/>
              </a:ext>
            </a:extLst>
          </p:cNvPr>
          <p:cNvSpPr/>
          <p:nvPr/>
        </p:nvSpPr>
        <p:spPr>
          <a:xfrm>
            <a:off x="9711047" y="21315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7D97F4-29EF-7240-83A1-05DADA845DBC}"/>
              </a:ext>
            </a:extLst>
          </p:cNvPr>
          <p:cNvSpPr/>
          <p:nvPr/>
        </p:nvSpPr>
        <p:spPr>
          <a:xfrm>
            <a:off x="9711047" y="26276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A5E7328D-512D-A84A-8B16-B0A2C96B8EFD}"/>
              </a:ext>
            </a:extLst>
          </p:cNvPr>
          <p:cNvCxnSpPr>
            <a:cxnSpLocks/>
            <a:stCxn id="20" idx="1"/>
            <a:endCxn id="10" idx="1"/>
          </p:cNvCxnSpPr>
          <p:nvPr/>
        </p:nvCxnSpPr>
        <p:spPr>
          <a:xfrm rot="10800000">
            <a:off x="9711047" y="879083"/>
            <a:ext cx="12700" cy="3014632"/>
          </a:xfrm>
          <a:prstGeom prst="bentConnector3">
            <a:avLst>
              <a:gd name="adj1" fmla="val 190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7F2BF1-A5A2-3048-8DD4-8F855097500B}"/>
              </a:ext>
            </a:extLst>
          </p:cNvPr>
          <p:cNvSpPr txBox="1"/>
          <p:nvPr/>
        </p:nvSpPr>
        <p:spPr>
          <a:xfrm>
            <a:off x="8631255" y="1946872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0x54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2AB08B-3F5F-9F49-8B9E-37AD2126DFF9}"/>
              </a:ext>
            </a:extLst>
          </p:cNvPr>
          <p:cNvSpPr/>
          <p:nvPr/>
        </p:nvSpPr>
        <p:spPr>
          <a:xfrm>
            <a:off x="9723747" y="3123760"/>
            <a:ext cx="1764649" cy="496111"/>
          </a:xfrm>
          <a:prstGeom prst="rect">
            <a:avLst/>
          </a:prstGeom>
          <a:solidFill>
            <a:srgbClr val="000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random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656F6EC-661E-2646-A0A3-648B9EEC6AE1}"/>
              </a:ext>
            </a:extLst>
          </p:cNvPr>
          <p:cNvSpPr/>
          <p:nvPr/>
        </p:nvSpPr>
        <p:spPr>
          <a:xfrm>
            <a:off x="9723747" y="3645659"/>
            <a:ext cx="1764649" cy="496111"/>
          </a:xfrm>
          <a:prstGeom prst="rect">
            <a:avLst/>
          </a:prstGeom>
          <a:solidFill>
            <a:srgbClr val="000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variable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320696-C97A-DE46-A2DC-AFFAFA5D4013}"/>
              </a:ext>
            </a:extLst>
          </p:cNvPr>
          <p:cNvSpPr/>
          <p:nvPr/>
        </p:nvSpPr>
        <p:spPr>
          <a:xfrm>
            <a:off x="9723747" y="4128161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73F384A-5BF3-FF46-ADAE-6AF5FEC09C8D}"/>
              </a:ext>
            </a:extLst>
          </p:cNvPr>
          <p:cNvSpPr/>
          <p:nvPr/>
        </p:nvSpPr>
        <p:spPr>
          <a:xfrm>
            <a:off x="9723747" y="4616797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81DC9E8-BE09-C646-A9F3-0B803203092B}"/>
              </a:ext>
            </a:extLst>
          </p:cNvPr>
          <p:cNvSpPr/>
          <p:nvPr/>
        </p:nvSpPr>
        <p:spPr>
          <a:xfrm>
            <a:off x="9723747" y="5120382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423809-0F86-CE42-89EE-0916269C9F6B}"/>
              </a:ext>
            </a:extLst>
          </p:cNvPr>
          <p:cNvSpPr/>
          <p:nvPr/>
        </p:nvSpPr>
        <p:spPr>
          <a:xfrm>
            <a:off x="9723747" y="5616493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Arg</a:t>
            </a:r>
            <a:r>
              <a:rPr lang="en-US" dirty="0"/>
              <a:t> 1 of </a:t>
            </a:r>
            <a:r>
              <a:rPr lang="en-US" dirty="0" err="1"/>
              <a:t>printf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A224BD0-0AEA-564C-9695-2377711528FF}"/>
              </a:ext>
            </a:extLst>
          </p:cNvPr>
          <p:cNvSpPr txBox="1"/>
          <p:nvPr/>
        </p:nvSpPr>
        <p:spPr>
          <a:xfrm>
            <a:off x="11660618" y="5224888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2nd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8DEA33-E68E-1A42-A6C2-9E516B152FE6}"/>
              </a:ext>
            </a:extLst>
          </p:cNvPr>
          <p:cNvSpPr txBox="1"/>
          <p:nvPr/>
        </p:nvSpPr>
        <p:spPr>
          <a:xfrm>
            <a:off x="11653415" y="4729633"/>
            <a:ext cx="50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3rd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99B9FC-36A0-E643-9832-F420E14BF9F8}"/>
              </a:ext>
            </a:extLst>
          </p:cNvPr>
          <p:cNvSpPr txBox="1"/>
          <p:nvPr/>
        </p:nvSpPr>
        <p:spPr>
          <a:xfrm>
            <a:off x="11653414" y="423437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4th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357055-8319-724E-BF2C-29B34E739A2E}"/>
              </a:ext>
            </a:extLst>
          </p:cNvPr>
          <p:cNvSpPr txBox="1"/>
          <p:nvPr/>
        </p:nvSpPr>
        <p:spPr>
          <a:xfrm>
            <a:off x="11660618" y="37724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5th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D29FE5-A22F-8942-9555-E2B1FBCB6968}"/>
              </a:ext>
            </a:extLst>
          </p:cNvPr>
          <p:cNvSpPr txBox="1"/>
          <p:nvPr/>
        </p:nvSpPr>
        <p:spPr>
          <a:xfrm>
            <a:off x="11683060" y="322797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6th</a:t>
            </a:r>
          </a:p>
        </p:txBody>
      </p:sp>
      <p:pic>
        <p:nvPicPr>
          <p:cNvPr id="4" name="Picture 3" descr="A close up of a logo&#13;&#10;&#13;&#10;Description automatically generated">
            <a:extLst>
              <a:ext uri="{FF2B5EF4-FFF2-40B4-BE49-F238E27FC236}">
                <a16:creationId xmlns:a16="http://schemas.microsoft.com/office/drawing/2014/main" id="{ED7B6CB7-6C88-2342-8521-CA1307FF45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1036" y="2838248"/>
            <a:ext cx="6672188" cy="496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F4E076-76FB-4543-85B2-71F4DBDED2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874" y="1763401"/>
            <a:ext cx="4872560" cy="7915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0C703512-1071-1D44-9DED-3BDBAFD42EC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0874" y="3700778"/>
            <a:ext cx="6349273" cy="786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589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/>
      <p:bldP spid="27" grpId="0"/>
      <p:bldP spid="28" grpId="0"/>
      <p:bldP spid="29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 via FSV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fs-read-1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%p %p ….</a:t>
            </a:r>
          </a:p>
          <a:p>
            <a:r>
              <a:rPr lang="en-US" dirty="0"/>
              <a:t>Why?</a:t>
            </a:r>
          </a:p>
          <a:p>
            <a:endParaRPr lang="en-US" dirty="0"/>
          </a:p>
        </p:txBody>
      </p:sp>
      <p:pic>
        <p:nvPicPr>
          <p:cNvPr id="6" name="Picture 5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E5CCB3F1-7ECB-2F46-A3F8-3936A28F1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444" y="2348704"/>
            <a:ext cx="10960800" cy="21605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8674D6E0-8AB5-9746-A0F0-63C7DA79B5D3}"/>
              </a:ext>
            </a:extLst>
          </p:cNvPr>
          <p:cNvSpPr/>
          <p:nvPr/>
        </p:nvSpPr>
        <p:spPr>
          <a:xfrm>
            <a:off x="6889229" y="3274256"/>
            <a:ext cx="1314675" cy="3094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 via FSV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buffer is on the stack</a:t>
            </a:r>
          </a:p>
          <a:p>
            <a:pPr lvl="1"/>
            <a:r>
              <a:rPr lang="en-US" dirty="0"/>
              <a:t>Your input can also be treated as an argument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 you exploit this to perform arbitrary read via FSV?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E7E408-39A7-6040-8924-94AB2FBA7B90}"/>
              </a:ext>
            </a:extLst>
          </p:cNvPr>
          <p:cNvSpPr/>
          <p:nvPr/>
        </p:nvSpPr>
        <p:spPr>
          <a:xfrm>
            <a:off x="9154000" y="631027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1F0AA9-F54A-814E-BECD-337F66CFC9CB}"/>
              </a:ext>
            </a:extLst>
          </p:cNvPr>
          <p:cNvSpPr/>
          <p:nvPr/>
        </p:nvSpPr>
        <p:spPr>
          <a:xfrm>
            <a:off x="9154001" y="117069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DF36D8-1D44-A940-AD97-476799B0749E}"/>
              </a:ext>
            </a:extLst>
          </p:cNvPr>
          <p:cNvSpPr/>
          <p:nvPr/>
        </p:nvSpPr>
        <p:spPr>
          <a:xfrm>
            <a:off x="9154000" y="11271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%p %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0F2B6B-1403-BA43-9CAB-A4219BB1D412}"/>
              </a:ext>
            </a:extLst>
          </p:cNvPr>
          <p:cNvSpPr/>
          <p:nvPr/>
        </p:nvSpPr>
        <p:spPr>
          <a:xfrm>
            <a:off x="9154006" y="163542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%p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2CEA3-5BD1-7D4B-9C6F-3E8150E06AC3}"/>
              </a:ext>
            </a:extLst>
          </p:cNvPr>
          <p:cNvSpPr/>
          <p:nvPr/>
        </p:nvSpPr>
        <p:spPr>
          <a:xfrm>
            <a:off x="9154000" y="21315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 %p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8FAB8E-2AD7-BC4B-84F7-8272E1796843}"/>
              </a:ext>
            </a:extLst>
          </p:cNvPr>
          <p:cNvSpPr/>
          <p:nvPr/>
        </p:nvSpPr>
        <p:spPr>
          <a:xfrm>
            <a:off x="9154000" y="26276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%p %</a:t>
            </a: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60B55EFE-87FC-924B-B4C3-D8F5EA560A8D}"/>
              </a:ext>
            </a:extLst>
          </p:cNvPr>
          <p:cNvCxnSpPr>
            <a:stCxn id="12" idx="1"/>
            <a:endCxn id="9" idx="1"/>
          </p:cNvCxnSpPr>
          <p:nvPr/>
        </p:nvCxnSpPr>
        <p:spPr>
          <a:xfrm rot="10800000">
            <a:off x="9154000" y="1375195"/>
            <a:ext cx="12700" cy="1500511"/>
          </a:xfrm>
          <a:prstGeom prst="bentConnector3">
            <a:avLst>
              <a:gd name="adj1" fmla="val 180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2276254-B81C-484F-B1B4-4454C1881D83}"/>
              </a:ext>
            </a:extLst>
          </p:cNvPr>
          <p:cNvSpPr txBox="1"/>
          <p:nvPr/>
        </p:nvSpPr>
        <p:spPr>
          <a:xfrm>
            <a:off x="8230186" y="194078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0x4c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EF0150-E0EF-E04A-8CC5-A0789C56DC56}"/>
              </a:ext>
            </a:extLst>
          </p:cNvPr>
          <p:cNvSpPr/>
          <p:nvPr/>
        </p:nvSpPr>
        <p:spPr>
          <a:xfrm>
            <a:off x="9166700" y="3123760"/>
            <a:ext cx="1764649" cy="496111"/>
          </a:xfrm>
          <a:prstGeom prst="rect">
            <a:avLst/>
          </a:prstGeom>
          <a:solidFill>
            <a:srgbClr val="000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random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E5317E-7DFC-EE40-BB8A-EFCA189FF5BC}"/>
              </a:ext>
            </a:extLst>
          </p:cNvPr>
          <p:cNvSpPr/>
          <p:nvPr/>
        </p:nvSpPr>
        <p:spPr>
          <a:xfrm>
            <a:off x="9166700" y="3645659"/>
            <a:ext cx="1764649" cy="496111"/>
          </a:xfrm>
          <a:prstGeom prst="rect">
            <a:avLst/>
          </a:prstGeom>
          <a:solidFill>
            <a:srgbClr val="000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variable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861E6E-DB84-1240-A3F6-BD899FF60691}"/>
              </a:ext>
            </a:extLst>
          </p:cNvPr>
          <p:cNvSpPr/>
          <p:nvPr/>
        </p:nvSpPr>
        <p:spPr>
          <a:xfrm>
            <a:off x="9166700" y="4128161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8681CE-31D5-784B-BEE9-0D7F419D2699}"/>
              </a:ext>
            </a:extLst>
          </p:cNvPr>
          <p:cNvSpPr/>
          <p:nvPr/>
        </p:nvSpPr>
        <p:spPr>
          <a:xfrm>
            <a:off x="9166700" y="4616797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41B01A-6AD8-0349-A34A-443C847ABE52}"/>
              </a:ext>
            </a:extLst>
          </p:cNvPr>
          <p:cNvSpPr/>
          <p:nvPr/>
        </p:nvSpPr>
        <p:spPr>
          <a:xfrm>
            <a:off x="9166700" y="5120382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190CA5-E9BF-124B-B0D5-81F5575D2F92}"/>
              </a:ext>
            </a:extLst>
          </p:cNvPr>
          <p:cNvSpPr/>
          <p:nvPr/>
        </p:nvSpPr>
        <p:spPr>
          <a:xfrm>
            <a:off x="9166700" y="5616493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Arg</a:t>
            </a:r>
            <a:r>
              <a:rPr lang="en-US" dirty="0"/>
              <a:t> 1 of </a:t>
            </a:r>
            <a:r>
              <a:rPr lang="en-US" dirty="0" err="1"/>
              <a:t>printf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151CB7-36C3-9E4A-84E6-464EB8203221}"/>
              </a:ext>
            </a:extLst>
          </p:cNvPr>
          <p:cNvSpPr txBox="1"/>
          <p:nvPr/>
        </p:nvSpPr>
        <p:spPr>
          <a:xfrm>
            <a:off x="11103571" y="5224888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685BB7-11CA-854E-A030-D9D0069DEC5A}"/>
              </a:ext>
            </a:extLst>
          </p:cNvPr>
          <p:cNvSpPr txBox="1"/>
          <p:nvPr/>
        </p:nvSpPr>
        <p:spPr>
          <a:xfrm>
            <a:off x="11096368" y="4729633"/>
            <a:ext cx="50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3rd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DAECEC-85FD-9F44-A3B0-E3E0BA3F8E0B}"/>
              </a:ext>
            </a:extLst>
          </p:cNvPr>
          <p:cNvSpPr txBox="1"/>
          <p:nvPr/>
        </p:nvSpPr>
        <p:spPr>
          <a:xfrm>
            <a:off x="11096367" y="423437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CAB11D-F316-BE4E-8510-131297DA746B}"/>
              </a:ext>
            </a:extLst>
          </p:cNvPr>
          <p:cNvSpPr txBox="1"/>
          <p:nvPr/>
        </p:nvSpPr>
        <p:spPr>
          <a:xfrm>
            <a:off x="11103571" y="37724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09ED51-E099-9148-94B7-8DC0E921AC9F}"/>
              </a:ext>
            </a:extLst>
          </p:cNvPr>
          <p:cNvSpPr txBox="1"/>
          <p:nvPr/>
        </p:nvSpPr>
        <p:spPr>
          <a:xfrm>
            <a:off x="11126013" y="322797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6th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C75904-658C-754B-9107-9306AAE80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016" y="2764426"/>
            <a:ext cx="5702300" cy="927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66037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 via FSV (%s)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address to read on the stack</a:t>
            </a:r>
          </a:p>
          <a:p>
            <a:pPr lvl="1"/>
            <a:r>
              <a:rPr lang="en-US" dirty="0"/>
              <a:t>Suppose the address is </a:t>
            </a:r>
            <a:r>
              <a:rPr lang="en-US" dirty="0">
                <a:solidFill>
                  <a:srgbClr val="FF0000"/>
                </a:solidFill>
              </a:rPr>
              <a:t>0x804a010</a:t>
            </a:r>
            <a:r>
              <a:rPr lang="en-US" dirty="0"/>
              <a:t> (GOT of </a:t>
            </a:r>
            <a:r>
              <a:rPr lang="en-US" dirty="0" err="1"/>
              <a:t>printf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Prepare the string input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\x10\xa0\x04\x08</a:t>
            </a:r>
            <a:r>
              <a:rPr lang="en-US" dirty="0">
                <a:solidFill>
                  <a:srgbClr val="000CFF"/>
                </a:solidFill>
              </a:rPr>
              <a:t>%7$x</a:t>
            </a:r>
            <a:r>
              <a:rPr lang="en-US" dirty="0"/>
              <a:t>” (print </a:t>
            </a:r>
            <a:r>
              <a:rPr lang="en-US" dirty="0">
                <a:solidFill>
                  <a:srgbClr val="FF0000"/>
                </a:solidFill>
              </a:rPr>
              <a:t>0x804a010</a:t>
            </a:r>
            <a:r>
              <a:rPr lang="en-US" dirty="0"/>
              <a:t>, test it first)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\x10\xa0\x04\x08</a:t>
            </a:r>
            <a:r>
              <a:rPr lang="en-US" dirty="0">
                <a:solidFill>
                  <a:srgbClr val="7030A0"/>
                </a:solidFill>
              </a:rPr>
              <a:t>%7$s</a:t>
            </a:r>
            <a:r>
              <a:rPr lang="en-US" dirty="0"/>
              <a:t>” (read the data!)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E7E408-39A7-6040-8924-94AB2FBA7B90}"/>
              </a:ext>
            </a:extLst>
          </p:cNvPr>
          <p:cNvSpPr/>
          <p:nvPr/>
        </p:nvSpPr>
        <p:spPr>
          <a:xfrm>
            <a:off x="9589150" y="631027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1F0AA9-F54A-814E-BECD-337F66CFC9CB}"/>
              </a:ext>
            </a:extLst>
          </p:cNvPr>
          <p:cNvSpPr/>
          <p:nvPr/>
        </p:nvSpPr>
        <p:spPr>
          <a:xfrm>
            <a:off x="9589151" y="117069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DF36D8-1D44-A940-AD97-476799B0749E}"/>
              </a:ext>
            </a:extLst>
          </p:cNvPr>
          <p:cNvSpPr/>
          <p:nvPr/>
        </p:nvSpPr>
        <p:spPr>
          <a:xfrm>
            <a:off x="9589150" y="11271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XXXX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0F2B6B-1403-BA43-9CAB-A4219BB1D412}"/>
              </a:ext>
            </a:extLst>
          </p:cNvPr>
          <p:cNvSpPr/>
          <p:nvPr/>
        </p:nvSpPr>
        <p:spPr>
          <a:xfrm>
            <a:off x="9589156" y="163542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XXXX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2CEA3-5BD1-7D4B-9C6F-3E8150E06AC3}"/>
              </a:ext>
            </a:extLst>
          </p:cNvPr>
          <p:cNvSpPr/>
          <p:nvPr/>
        </p:nvSpPr>
        <p:spPr>
          <a:xfrm>
            <a:off x="9589150" y="21315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%7$s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8FAB8E-2AD7-BC4B-84F7-8272E1796843}"/>
              </a:ext>
            </a:extLst>
          </p:cNvPr>
          <p:cNvSpPr/>
          <p:nvPr/>
        </p:nvSpPr>
        <p:spPr>
          <a:xfrm>
            <a:off x="9589150" y="26276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0x804a010</a:t>
            </a: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60B55EFE-87FC-924B-B4C3-D8F5EA560A8D}"/>
              </a:ext>
            </a:extLst>
          </p:cNvPr>
          <p:cNvCxnSpPr>
            <a:stCxn id="12" idx="1"/>
            <a:endCxn id="9" idx="1"/>
          </p:cNvCxnSpPr>
          <p:nvPr/>
        </p:nvCxnSpPr>
        <p:spPr>
          <a:xfrm rot="10800000">
            <a:off x="9589150" y="1375195"/>
            <a:ext cx="12700" cy="1500511"/>
          </a:xfrm>
          <a:prstGeom prst="bentConnector3">
            <a:avLst>
              <a:gd name="adj1" fmla="val 180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2276254-B81C-484F-B1B4-4454C1881D83}"/>
              </a:ext>
            </a:extLst>
          </p:cNvPr>
          <p:cNvSpPr txBox="1"/>
          <p:nvPr/>
        </p:nvSpPr>
        <p:spPr>
          <a:xfrm>
            <a:off x="8665336" y="194078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0x4c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EF0150-E0EF-E04A-8CC5-A0789C56DC56}"/>
              </a:ext>
            </a:extLst>
          </p:cNvPr>
          <p:cNvSpPr/>
          <p:nvPr/>
        </p:nvSpPr>
        <p:spPr>
          <a:xfrm>
            <a:off x="9601850" y="3123760"/>
            <a:ext cx="1764649" cy="496111"/>
          </a:xfrm>
          <a:prstGeom prst="rect">
            <a:avLst/>
          </a:prstGeom>
          <a:solidFill>
            <a:srgbClr val="000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random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E5317E-7DFC-EE40-BB8A-EFCA189FF5BC}"/>
              </a:ext>
            </a:extLst>
          </p:cNvPr>
          <p:cNvSpPr/>
          <p:nvPr/>
        </p:nvSpPr>
        <p:spPr>
          <a:xfrm>
            <a:off x="9601850" y="3645659"/>
            <a:ext cx="1764649" cy="496111"/>
          </a:xfrm>
          <a:prstGeom prst="rect">
            <a:avLst/>
          </a:prstGeom>
          <a:solidFill>
            <a:srgbClr val="000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variable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861E6E-DB84-1240-A3F6-BD899FF60691}"/>
              </a:ext>
            </a:extLst>
          </p:cNvPr>
          <p:cNvSpPr/>
          <p:nvPr/>
        </p:nvSpPr>
        <p:spPr>
          <a:xfrm>
            <a:off x="9601850" y="4128161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8681CE-31D5-784B-BEE9-0D7F419D2699}"/>
              </a:ext>
            </a:extLst>
          </p:cNvPr>
          <p:cNvSpPr/>
          <p:nvPr/>
        </p:nvSpPr>
        <p:spPr>
          <a:xfrm>
            <a:off x="9601850" y="4616797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41B01A-6AD8-0349-A34A-443C847ABE52}"/>
              </a:ext>
            </a:extLst>
          </p:cNvPr>
          <p:cNvSpPr/>
          <p:nvPr/>
        </p:nvSpPr>
        <p:spPr>
          <a:xfrm>
            <a:off x="9601850" y="5120382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190CA5-E9BF-124B-B0D5-81F5575D2F92}"/>
              </a:ext>
            </a:extLst>
          </p:cNvPr>
          <p:cNvSpPr/>
          <p:nvPr/>
        </p:nvSpPr>
        <p:spPr>
          <a:xfrm>
            <a:off x="9601850" y="5616493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Arg</a:t>
            </a:r>
            <a:r>
              <a:rPr lang="en-US" dirty="0"/>
              <a:t> 1 of </a:t>
            </a:r>
            <a:r>
              <a:rPr lang="en-US" dirty="0" err="1"/>
              <a:t>printf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151CB7-36C3-9E4A-84E6-464EB8203221}"/>
              </a:ext>
            </a:extLst>
          </p:cNvPr>
          <p:cNvSpPr txBox="1"/>
          <p:nvPr/>
        </p:nvSpPr>
        <p:spPr>
          <a:xfrm>
            <a:off x="11538721" y="5224888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685BB7-11CA-854E-A030-D9D0069DEC5A}"/>
              </a:ext>
            </a:extLst>
          </p:cNvPr>
          <p:cNvSpPr txBox="1"/>
          <p:nvPr/>
        </p:nvSpPr>
        <p:spPr>
          <a:xfrm>
            <a:off x="11531518" y="4729633"/>
            <a:ext cx="50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3rd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DAECEC-85FD-9F44-A3B0-E3E0BA3F8E0B}"/>
              </a:ext>
            </a:extLst>
          </p:cNvPr>
          <p:cNvSpPr txBox="1"/>
          <p:nvPr/>
        </p:nvSpPr>
        <p:spPr>
          <a:xfrm>
            <a:off x="11531517" y="423437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CAB11D-F316-BE4E-8510-131297DA746B}"/>
              </a:ext>
            </a:extLst>
          </p:cNvPr>
          <p:cNvSpPr txBox="1"/>
          <p:nvPr/>
        </p:nvSpPr>
        <p:spPr>
          <a:xfrm>
            <a:off x="11538721" y="37724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09ED51-E099-9148-94B7-8DC0E921AC9F}"/>
              </a:ext>
            </a:extLst>
          </p:cNvPr>
          <p:cNvSpPr txBox="1"/>
          <p:nvPr/>
        </p:nvSpPr>
        <p:spPr>
          <a:xfrm>
            <a:off x="11561163" y="322797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6th</a:t>
            </a:r>
          </a:p>
        </p:txBody>
      </p:sp>
    </p:spTree>
    <p:extLst>
      <p:ext uri="{BB962C8B-B14F-4D97-AF65-F5344CB8AC3E}">
        <p14:creationId xmlns:p14="http://schemas.microsoft.com/office/powerpoint/2010/main" val="14763458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Read via FSV (%s)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Capability</a:t>
            </a:r>
          </a:p>
          <a:p>
            <a:pPr lvl="1"/>
            <a:r>
              <a:rPr lang="en-US" dirty="0"/>
              <a:t>Can read “string” data in the address</a:t>
            </a:r>
          </a:p>
          <a:p>
            <a:pPr lvl="1"/>
            <a:r>
              <a:rPr lang="en-US" dirty="0"/>
              <a:t>Read terminates when it sees “\x00”</a:t>
            </a:r>
          </a:p>
          <a:p>
            <a:pPr lvl="1"/>
            <a:endParaRPr lang="en-US" dirty="0"/>
          </a:p>
          <a:p>
            <a:r>
              <a:rPr lang="en-US" dirty="0"/>
              <a:t>Tricks to read more…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\x10\xa0\x04\x08</a:t>
            </a:r>
            <a:r>
              <a:rPr lang="en-US" dirty="0">
                <a:solidFill>
                  <a:srgbClr val="000CFF"/>
                </a:solidFill>
              </a:rPr>
              <a:t>\x11\xa0\x04\x08</a:t>
            </a:r>
            <a:r>
              <a:rPr lang="en-US" dirty="0">
                <a:solidFill>
                  <a:srgbClr val="00B050"/>
                </a:solidFill>
              </a:rPr>
              <a:t>\x12\xa0\x04\x08</a:t>
            </a:r>
            <a:r>
              <a:rPr lang="en-US" dirty="0">
                <a:solidFill>
                  <a:srgbClr val="7030A0"/>
                </a:solidFill>
              </a:rPr>
              <a:t>\x13\xa0\x04\x08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%7$s</a:t>
            </a:r>
            <a:r>
              <a:rPr lang="en-US" dirty="0"/>
              <a:t>|</a:t>
            </a:r>
            <a:r>
              <a:rPr lang="en-US" dirty="0">
                <a:solidFill>
                  <a:srgbClr val="000CFF"/>
                </a:solidFill>
              </a:rPr>
              <a:t>%8$s</a:t>
            </a:r>
            <a:r>
              <a:rPr lang="en-US" dirty="0"/>
              <a:t>|</a:t>
            </a:r>
            <a:r>
              <a:rPr lang="en-US" dirty="0">
                <a:solidFill>
                  <a:srgbClr val="00B050"/>
                </a:solidFill>
              </a:rPr>
              <a:t>%9$s</a:t>
            </a:r>
            <a:r>
              <a:rPr lang="en-US" dirty="0"/>
              <a:t>|</a:t>
            </a:r>
            <a:r>
              <a:rPr lang="en-US" dirty="0">
                <a:solidFill>
                  <a:srgbClr val="7030A0"/>
                </a:solidFill>
              </a:rPr>
              <a:t>%10$s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 will get values separated by | (observing || means that it is a </a:t>
            </a:r>
            <a:r>
              <a:rPr lang="en-US" dirty="0">
                <a:solidFill>
                  <a:srgbClr val="C00000"/>
                </a:solidFill>
              </a:rPr>
              <a:t>NULL</a:t>
            </a:r>
            <a:r>
              <a:rPr lang="en-US" dirty="0"/>
              <a:t> string)</a:t>
            </a:r>
          </a:p>
          <a:p>
            <a:pPr lvl="2"/>
            <a:r>
              <a:rPr lang="en-US" dirty="0"/>
              <a:t>E.g., output  “1|2||3” will indicate “12</a:t>
            </a:r>
            <a:r>
              <a:rPr lang="en-US" dirty="0">
                <a:solidFill>
                  <a:srgbClr val="C00000"/>
                </a:solidFill>
              </a:rPr>
              <a:t>\x00</a:t>
            </a:r>
            <a:r>
              <a:rPr lang="en-US" dirty="0"/>
              <a:t>3”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0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71EA-58CD-1848-BED8-13304C2EF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Get to “main()”?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0E5B8-FAA5-484F-90E3-DE0AF152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47BB3-9452-5D4B-9D0C-3312D4EA15F7}" type="slidenum">
              <a:rPr lang="en-US" smtClean="0"/>
              <a:t>3</a:t>
            </a:fld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45BF12D-67B7-C642-A08E-2A10ABD94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896" y="1690688"/>
            <a:ext cx="5273576" cy="4519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A12586-15B4-CB40-8FB9-7111946E2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299837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Kernel (</a:t>
            </a:r>
            <a:r>
              <a:rPr lang="en-US" dirty="0" err="1">
                <a:latin typeface="Consolas" panose="020B0609020204030204" pitchFamily="49" charset="0"/>
              </a:rPr>
              <a:t>load_elf_binary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/>
              <a:t>) Sets-up stack for you: </a:t>
            </a:r>
            <a:r>
              <a:rPr lang="en-US" dirty="0" err="1"/>
              <a:t>argc</a:t>
            </a:r>
            <a:r>
              <a:rPr lang="en-US" dirty="0"/>
              <a:t>, </a:t>
            </a:r>
            <a:r>
              <a:rPr lang="en-US" dirty="0" err="1"/>
              <a:t>argv</a:t>
            </a:r>
            <a:r>
              <a:rPr lang="en-US" dirty="0"/>
              <a:t>, </a:t>
            </a:r>
            <a:r>
              <a:rPr lang="en-US" dirty="0" err="1"/>
              <a:t>envp</a:t>
            </a:r>
            <a:r>
              <a:rPr lang="en-US" dirty="0"/>
              <a:t>, </a:t>
            </a:r>
            <a:r>
              <a:rPr lang="en-US" dirty="0" err="1"/>
              <a:t>auxv</a:t>
            </a:r>
            <a:endParaRPr lang="en-US" dirty="0"/>
          </a:p>
          <a:p>
            <a:pPr lvl="1"/>
            <a:r>
              <a:rPr lang="en-US" dirty="0"/>
              <a:t>File descriptors: 0, 1, 2 (stdin, </a:t>
            </a:r>
            <a:r>
              <a:rPr lang="en-US" dirty="0" err="1"/>
              <a:t>stdout</a:t>
            </a:r>
            <a:r>
              <a:rPr lang="en-US" dirty="0"/>
              <a:t>, stderr)</a:t>
            </a:r>
          </a:p>
          <a:p>
            <a:pPr lvl="1"/>
            <a:r>
              <a:rPr lang="en-US" dirty="0"/>
              <a:t>pass control to  ‘loader’</a:t>
            </a:r>
          </a:p>
          <a:p>
            <a:r>
              <a:rPr lang="en-US" dirty="0"/>
              <a:t>‘loader’ </a:t>
            </a:r>
          </a:p>
          <a:p>
            <a:pPr lvl="1"/>
            <a:r>
              <a:rPr lang="en-US" dirty="0"/>
              <a:t>Relocates shared libraries </a:t>
            </a:r>
          </a:p>
          <a:p>
            <a:pPr lvl="1"/>
            <a:r>
              <a:rPr lang="en-US" dirty="0"/>
              <a:t>Calls ‘pre-initializer(s)’</a:t>
            </a:r>
          </a:p>
          <a:p>
            <a:pPr lvl="1"/>
            <a:r>
              <a:rPr lang="en-US" dirty="0"/>
              <a:t>Then, calls ‘_start()’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6EB87B-B9C0-2E44-B92A-6B3500985C94}"/>
              </a:ext>
            </a:extLst>
          </p:cNvPr>
          <p:cNvSpPr/>
          <p:nvPr/>
        </p:nvSpPr>
        <p:spPr>
          <a:xfrm>
            <a:off x="689528" y="5292546"/>
            <a:ext cx="5018400" cy="120032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  <a:sym typeface="Wingdings" pitchFamily="2" charset="2"/>
              </a:rPr>
              <a:t>  </a:t>
            </a:r>
            <a:r>
              <a:rPr lang="en-US" sz="2400" dirty="0">
                <a:latin typeface="Consolas" panose="020B0609020204030204" pitchFamily="49" charset="0"/>
              </a:rPr>
              <a:t>_start();</a:t>
            </a:r>
          </a:p>
          <a:p>
            <a:r>
              <a:rPr lang="en-US" sz="2400" dirty="0">
                <a:latin typeface="Consolas" panose="020B0609020204030204" pitchFamily="49" charset="0"/>
                <a:sym typeface="Wingdings" pitchFamily="2" charset="2"/>
              </a:rPr>
              <a:t>  __</a:t>
            </a:r>
            <a:r>
              <a:rPr lang="en-US" sz="2400" dirty="0" err="1">
                <a:latin typeface="Consolas" panose="020B0609020204030204" pitchFamily="49" charset="0"/>
                <a:sym typeface="Wingdings" pitchFamily="2" charset="2"/>
              </a:rPr>
              <a:t>libc_start_main</a:t>
            </a:r>
            <a:r>
              <a:rPr lang="en-US" sz="2400" dirty="0">
                <a:latin typeface="Consolas" panose="020B0609020204030204" pitchFamily="49" charset="0"/>
                <a:sym typeface="Wingdings" pitchFamily="2" charset="2"/>
              </a:rPr>
              <a:t>();</a:t>
            </a:r>
          </a:p>
          <a:p>
            <a:r>
              <a:rPr lang="en-US" sz="2400" dirty="0">
                <a:latin typeface="Consolas" panose="020B0609020204030204" pitchFamily="49" charset="0"/>
                <a:sym typeface="Wingdings" pitchFamily="2" charset="2"/>
              </a:rPr>
              <a:t>  main();</a:t>
            </a:r>
            <a:endParaRPr lang="en-US" sz="2400" dirty="0">
              <a:latin typeface="Consolas" panose="020B0609020204030204" pitchFamily="49" charset="0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17BC518-62BB-FD44-B8A5-2DD601EB65F6}"/>
              </a:ext>
            </a:extLst>
          </p:cNvPr>
          <p:cNvSpPr/>
          <p:nvPr/>
        </p:nvSpPr>
        <p:spPr>
          <a:xfrm>
            <a:off x="8844084" y="2262812"/>
            <a:ext cx="1113516" cy="2121988"/>
          </a:xfrm>
          <a:prstGeom prst="roundRect">
            <a:avLst/>
          </a:prstGeom>
          <a:solidFill>
            <a:srgbClr val="FFC000">
              <a:alpha val="3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2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FSV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 address to read on the stack</a:t>
            </a:r>
          </a:p>
          <a:p>
            <a:pPr lvl="1"/>
            <a:r>
              <a:rPr lang="en-US" dirty="0"/>
              <a:t>Suppose the address is 0x804a010 (GOT of </a:t>
            </a:r>
            <a:r>
              <a:rPr lang="en-US" dirty="0" err="1"/>
              <a:t>printf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Prepare the string input</a:t>
            </a:r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\x10\xa0\x04\x08</a:t>
            </a:r>
            <a:r>
              <a:rPr lang="en-US" dirty="0">
                <a:solidFill>
                  <a:srgbClr val="000CFF"/>
                </a:solidFill>
              </a:rPr>
              <a:t>%7$x</a:t>
            </a:r>
            <a:r>
              <a:rPr lang="en-US" dirty="0"/>
              <a:t>” (print 0x804a010, test it first)</a:t>
            </a:r>
          </a:p>
          <a:p>
            <a:pPr marL="457200" lvl="1" indent="0">
              <a:buNone/>
            </a:pPr>
            <a:r>
              <a:rPr lang="en-US" dirty="0"/>
              <a:t>“</a:t>
            </a:r>
            <a:r>
              <a:rPr lang="en-US" dirty="0">
                <a:solidFill>
                  <a:srgbClr val="FF0000"/>
                </a:solidFill>
              </a:rPr>
              <a:t>\x10\xa0\x04\x08</a:t>
            </a:r>
            <a:r>
              <a:rPr lang="en-US" dirty="0">
                <a:solidFill>
                  <a:srgbClr val="7030A0"/>
                </a:solidFill>
              </a:rPr>
              <a:t>%7$n</a:t>
            </a:r>
            <a:r>
              <a:rPr lang="en-US" dirty="0"/>
              <a:t>” (write the data!)</a:t>
            </a:r>
          </a:p>
          <a:p>
            <a:pPr lvl="1"/>
            <a:endParaRPr lang="en-US" dirty="0"/>
          </a:p>
          <a:p>
            <a:r>
              <a:rPr lang="en-US" dirty="0"/>
              <a:t>Will write 4, because it has printed “\x10\xa0\x04\x08”</a:t>
            </a:r>
          </a:p>
          <a:p>
            <a:pPr marL="0" indent="0">
              <a:buNone/>
            </a:pPr>
            <a:r>
              <a:rPr lang="en-US" dirty="0"/>
              <a:t>before the </a:t>
            </a:r>
            <a:r>
              <a:rPr lang="en-US" dirty="0">
                <a:solidFill>
                  <a:srgbClr val="7030A0"/>
                </a:solidFill>
              </a:rPr>
              <a:t>%7$n</a:t>
            </a:r>
            <a:r>
              <a:rPr lang="en-US" dirty="0"/>
              <a:t> parameter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E7E408-39A7-6040-8924-94AB2FBA7B90}"/>
              </a:ext>
            </a:extLst>
          </p:cNvPr>
          <p:cNvSpPr/>
          <p:nvPr/>
        </p:nvSpPr>
        <p:spPr>
          <a:xfrm>
            <a:off x="9589150" y="631027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1F0AA9-F54A-814E-BECD-337F66CFC9CB}"/>
              </a:ext>
            </a:extLst>
          </p:cNvPr>
          <p:cNvSpPr/>
          <p:nvPr/>
        </p:nvSpPr>
        <p:spPr>
          <a:xfrm>
            <a:off x="9589151" y="117069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DF36D8-1D44-A940-AD97-476799B0749E}"/>
              </a:ext>
            </a:extLst>
          </p:cNvPr>
          <p:cNvSpPr/>
          <p:nvPr/>
        </p:nvSpPr>
        <p:spPr>
          <a:xfrm>
            <a:off x="9589150" y="11271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XXXX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A0F2B6B-1403-BA43-9CAB-A4219BB1D412}"/>
              </a:ext>
            </a:extLst>
          </p:cNvPr>
          <p:cNvSpPr/>
          <p:nvPr/>
        </p:nvSpPr>
        <p:spPr>
          <a:xfrm>
            <a:off x="9589156" y="163542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XXXX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3D2CEA3-5BD1-7D4B-9C6F-3E8150E06AC3}"/>
              </a:ext>
            </a:extLst>
          </p:cNvPr>
          <p:cNvSpPr/>
          <p:nvPr/>
        </p:nvSpPr>
        <p:spPr>
          <a:xfrm>
            <a:off x="9589150" y="2131538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%7$s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8FAB8E-2AD7-BC4B-84F7-8272E1796843}"/>
              </a:ext>
            </a:extLst>
          </p:cNvPr>
          <p:cNvSpPr/>
          <p:nvPr/>
        </p:nvSpPr>
        <p:spPr>
          <a:xfrm>
            <a:off x="9589150" y="26276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0x804a010</a:t>
            </a:r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60B55EFE-87FC-924B-B4C3-D8F5EA560A8D}"/>
              </a:ext>
            </a:extLst>
          </p:cNvPr>
          <p:cNvCxnSpPr>
            <a:stCxn id="12" idx="1"/>
            <a:endCxn id="9" idx="1"/>
          </p:cNvCxnSpPr>
          <p:nvPr/>
        </p:nvCxnSpPr>
        <p:spPr>
          <a:xfrm rot="10800000">
            <a:off x="9589150" y="1375195"/>
            <a:ext cx="12700" cy="1500511"/>
          </a:xfrm>
          <a:prstGeom prst="bentConnector3">
            <a:avLst>
              <a:gd name="adj1" fmla="val 180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2276254-B81C-484F-B1B4-4454C1881D83}"/>
              </a:ext>
            </a:extLst>
          </p:cNvPr>
          <p:cNvSpPr txBox="1"/>
          <p:nvPr/>
        </p:nvSpPr>
        <p:spPr>
          <a:xfrm>
            <a:off x="8665336" y="1940784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0x4c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EF0150-E0EF-E04A-8CC5-A0789C56DC56}"/>
              </a:ext>
            </a:extLst>
          </p:cNvPr>
          <p:cNvSpPr/>
          <p:nvPr/>
        </p:nvSpPr>
        <p:spPr>
          <a:xfrm>
            <a:off x="9601850" y="3123760"/>
            <a:ext cx="1764649" cy="496111"/>
          </a:xfrm>
          <a:prstGeom prst="rect">
            <a:avLst/>
          </a:prstGeom>
          <a:solidFill>
            <a:srgbClr val="000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random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E5317E-7DFC-EE40-BB8A-EFCA189FF5BC}"/>
              </a:ext>
            </a:extLst>
          </p:cNvPr>
          <p:cNvSpPr/>
          <p:nvPr/>
        </p:nvSpPr>
        <p:spPr>
          <a:xfrm>
            <a:off x="9601850" y="3645659"/>
            <a:ext cx="1764649" cy="496111"/>
          </a:xfrm>
          <a:prstGeom prst="rect">
            <a:avLst/>
          </a:prstGeom>
          <a:solidFill>
            <a:srgbClr val="000CFF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variable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E861E6E-DB84-1240-A3F6-BD899FF60691}"/>
              </a:ext>
            </a:extLst>
          </p:cNvPr>
          <p:cNvSpPr/>
          <p:nvPr/>
        </p:nvSpPr>
        <p:spPr>
          <a:xfrm>
            <a:off x="9601850" y="4128161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8681CE-31D5-784B-BEE9-0D7F419D2699}"/>
              </a:ext>
            </a:extLst>
          </p:cNvPr>
          <p:cNvSpPr/>
          <p:nvPr/>
        </p:nvSpPr>
        <p:spPr>
          <a:xfrm>
            <a:off x="9601850" y="4616797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41B01A-6AD8-0349-A34A-443C847ABE52}"/>
              </a:ext>
            </a:extLst>
          </p:cNvPr>
          <p:cNvSpPr/>
          <p:nvPr/>
        </p:nvSpPr>
        <p:spPr>
          <a:xfrm>
            <a:off x="9601850" y="5120382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RESV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190CA5-E9BF-124B-B0D5-81F5575D2F92}"/>
              </a:ext>
            </a:extLst>
          </p:cNvPr>
          <p:cNvSpPr/>
          <p:nvPr/>
        </p:nvSpPr>
        <p:spPr>
          <a:xfrm>
            <a:off x="9601850" y="5616493"/>
            <a:ext cx="1764649" cy="496111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Arg</a:t>
            </a:r>
            <a:r>
              <a:rPr lang="en-US" dirty="0"/>
              <a:t> 1 of </a:t>
            </a:r>
            <a:r>
              <a:rPr lang="en-US" dirty="0" err="1"/>
              <a:t>printf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151CB7-36C3-9E4A-84E6-464EB8203221}"/>
              </a:ext>
            </a:extLst>
          </p:cNvPr>
          <p:cNvSpPr txBox="1"/>
          <p:nvPr/>
        </p:nvSpPr>
        <p:spPr>
          <a:xfrm>
            <a:off x="11538721" y="5224888"/>
            <a:ext cx="545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2nd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7685BB7-11CA-854E-A030-D9D0069DEC5A}"/>
              </a:ext>
            </a:extLst>
          </p:cNvPr>
          <p:cNvSpPr txBox="1"/>
          <p:nvPr/>
        </p:nvSpPr>
        <p:spPr>
          <a:xfrm>
            <a:off x="11531518" y="4729633"/>
            <a:ext cx="50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3rd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DAECEC-85FD-9F44-A3B0-E3E0BA3F8E0B}"/>
              </a:ext>
            </a:extLst>
          </p:cNvPr>
          <p:cNvSpPr txBox="1"/>
          <p:nvPr/>
        </p:nvSpPr>
        <p:spPr>
          <a:xfrm>
            <a:off x="11531517" y="423437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CAB11D-F316-BE4E-8510-131297DA746B}"/>
              </a:ext>
            </a:extLst>
          </p:cNvPr>
          <p:cNvSpPr txBox="1"/>
          <p:nvPr/>
        </p:nvSpPr>
        <p:spPr>
          <a:xfrm>
            <a:off x="11538721" y="377243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5th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009ED51-E099-9148-94B7-8DC0E921AC9F}"/>
              </a:ext>
            </a:extLst>
          </p:cNvPr>
          <p:cNvSpPr txBox="1"/>
          <p:nvPr/>
        </p:nvSpPr>
        <p:spPr>
          <a:xfrm>
            <a:off x="11561163" y="3227976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6th</a:t>
            </a:r>
          </a:p>
        </p:txBody>
      </p:sp>
    </p:spTree>
    <p:extLst>
      <p:ext uri="{BB962C8B-B14F-4D97-AF65-F5344CB8AC3E}">
        <p14:creationId xmlns:p14="http://schemas.microsoft.com/office/powerpoint/2010/main" val="30332330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FSV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you write arbitrary values? Not just 4?</a:t>
            </a:r>
          </a:p>
          <a:p>
            <a:endParaRPr lang="en-US" dirty="0"/>
          </a:p>
          <a:p>
            <a:r>
              <a:rPr lang="en-US" dirty="0"/>
              <a:t>%10x – prints 10 characters regardless the value of argument</a:t>
            </a:r>
          </a:p>
          <a:p>
            <a:r>
              <a:rPr lang="en-US" dirty="0"/>
              <a:t>%10000x – prints 10000 characters…</a:t>
            </a:r>
          </a:p>
          <a:p>
            <a:r>
              <a:rPr lang="en-US" dirty="0"/>
              <a:t>%1073741824x – prints 2^30 characters …</a:t>
            </a:r>
          </a:p>
          <a:p>
            <a:endParaRPr lang="en-US" dirty="0"/>
          </a:p>
          <a:p>
            <a:r>
              <a:rPr lang="en-US" dirty="0"/>
              <a:t>How to write 0xfaceb00c?</a:t>
            </a:r>
          </a:p>
          <a:p>
            <a:pPr lvl="1"/>
            <a:r>
              <a:rPr lang="en-US" dirty="0"/>
              <a:t>%4207489484x</a:t>
            </a:r>
          </a:p>
          <a:p>
            <a:pPr lvl="1"/>
            <a:r>
              <a:rPr lang="en-US" dirty="0"/>
              <a:t>NO….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931277-3F93-D340-9E73-F2290B2F7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582" y="5004207"/>
            <a:ext cx="22225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6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FSV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Challenges…</a:t>
            </a:r>
          </a:p>
          <a:p>
            <a:pPr lvl="1"/>
            <a:r>
              <a:rPr lang="en-US" dirty="0"/>
              <a:t>Printing 4 billion characters is super SLOW…</a:t>
            </a:r>
          </a:p>
          <a:p>
            <a:pPr lvl="1"/>
            <a:r>
              <a:rPr lang="en-US" dirty="0"/>
              <a:t>Remote attack – you need to download 4GB…</a:t>
            </a:r>
          </a:p>
          <a:p>
            <a:pPr lvl="1"/>
            <a:r>
              <a:rPr lang="en-US" dirty="0"/>
              <a:t>What about 64bit machines – 48bit addresses?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 trick</a:t>
            </a:r>
          </a:p>
          <a:p>
            <a:pPr lvl="1"/>
            <a:r>
              <a:rPr lang="en-US" dirty="0"/>
              <a:t>Split write into multiple times (2 times, 4 times, etc.)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64E6F7-A61F-BF4F-A2C4-C8B6B8172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3613944"/>
            <a:ext cx="10490200" cy="774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3F19E6-A0C8-9449-924C-DE358BEB8C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2425" y="2661444"/>
            <a:ext cx="293370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90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FSV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844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Writing </a:t>
            </a:r>
            <a:r>
              <a:rPr lang="en-US" dirty="0">
                <a:solidFill>
                  <a:srgbClr val="FF0000"/>
                </a:solidFill>
              </a:rPr>
              <a:t>0xfaceb00c</a:t>
            </a:r>
            <a:r>
              <a:rPr lang="en-US" dirty="0"/>
              <a:t> to </a:t>
            </a:r>
            <a:r>
              <a:rPr lang="en-US" dirty="0">
                <a:solidFill>
                  <a:srgbClr val="000CFF"/>
                </a:solidFill>
              </a:rPr>
              <a:t>0x804a010</a:t>
            </a:r>
          </a:p>
          <a:p>
            <a:pPr lvl="1"/>
            <a:r>
              <a:rPr lang="en-US" dirty="0"/>
              <a:t>0xfacebooc </a:t>
            </a:r>
            <a:r>
              <a:rPr lang="en-US" dirty="0">
                <a:sym typeface="Wingdings" pitchFamily="2" charset="2"/>
              </a:rPr>
              <a:t> 4 bytes</a:t>
            </a:r>
            <a:endParaRPr lang="en-US" dirty="0"/>
          </a:p>
          <a:p>
            <a:endParaRPr lang="en-US" dirty="0"/>
          </a:p>
          <a:p>
            <a:r>
              <a:rPr lang="en-US" dirty="0"/>
              <a:t>Prepare two addresses as arguments</a:t>
            </a:r>
          </a:p>
          <a:p>
            <a:pPr lvl="1"/>
            <a:r>
              <a:rPr lang="en-US" dirty="0"/>
              <a:t>“\x</a:t>
            </a:r>
            <a:r>
              <a:rPr lang="en-US" dirty="0">
                <a:solidFill>
                  <a:srgbClr val="000CFF"/>
                </a:solidFill>
              </a:rPr>
              <a:t>10</a:t>
            </a:r>
            <a:r>
              <a:rPr lang="en-US" dirty="0"/>
              <a:t>\xa0\x04\x08\x</a:t>
            </a:r>
            <a:r>
              <a:rPr lang="en-US" dirty="0">
                <a:solidFill>
                  <a:srgbClr val="00B050"/>
                </a:solidFill>
              </a:rPr>
              <a:t>12</a:t>
            </a:r>
            <a:r>
              <a:rPr lang="en-US" dirty="0"/>
              <a:t>\xa0\x04\x08”</a:t>
            </a:r>
          </a:p>
          <a:p>
            <a:pPr lvl="1"/>
            <a:r>
              <a:rPr lang="en-US" dirty="0"/>
              <a:t>Printed </a:t>
            </a:r>
            <a:r>
              <a:rPr lang="en-US" b="1" dirty="0">
                <a:solidFill>
                  <a:srgbClr val="000CFF"/>
                </a:solidFill>
              </a:rPr>
              <a:t>8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Write </a:t>
            </a:r>
            <a:r>
              <a:rPr lang="en-US" b="1" dirty="0">
                <a:solidFill>
                  <a:srgbClr val="FF0000"/>
                </a:solidFill>
              </a:rPr>
              <a:t>0xb00c</a:t>
            </a:r>
            <a:r>
              <a:rPr lang="en-US" dirty="0"/>
              <a:t> at 0x0804a010 [ %(</a:t>
            </a:r>
            <a:r>
              <a:rPr lang="en-US" b="1" dirty="0">
                <a:solidFill>
                  <a:srgbClr val="FF0000"/>
                </a:solidFill>
              </a:rPr>
              <a:t>0xb00c</a:t>
            </a:r>
            <a:r>
              <a:rPr lang="en-US" dirty="0"/>
              <a:t>- </a:t>
            </a:r>
            <a:r>
              <a:rPr lang="en-US" b="1" dirty="0">
                <a:solidFill>
                  <a:srgbClr val="000CFF"/>
                </a:solidFill>
              </a:rPr>
              <a:t>8</a:t>
            </a:r>
            <a:r>
              <a:rPr lang="en-US" dirty="0"/>
              <a:t>)</a:t>
            </a:r>
            <a:r>
              <a:rPr lang="en-US" dirty="0" err="1"/>
              <a:t>x%n</a:t>
            </a:r>
            <a:r>
              <a:rPr lang="en-US" dirty="0"/>
              <a:t>]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 %45060x%n</a:t>
            </a:r>
          </a:p>
          <a:p>
            <a:pPr lvl="2"/>
            <a:r>
              <a:rPr lang="en-US" dirty="0"/>
              <a:t>This will write 4 bytes, 0x0000b00c at 0x804a010 ~ 0x804a014</a:t>
            </a:r>
          </a:p>
          <a:p>
            <a:pPr lvl="1"/>
            <a:r>
              <a:rPr lang="en-US" dirty="0"/>
              <a:t>Write </a:t>
            </a:r>
            <a:r>
              <a:rPr lang="en-US" b="1" dirty="0">
                <a:solidFill>
                  <a:srgbClr val="7030A0"/>
                </a:solidFill>
              </a:rPr>
              <a:t>0xface</a:t>
            </a:r>
            <a:r>
              <a:rPr lang="en-US" dirty="0"/>
              <a:t> at 0x804a012 [ %(</a:t>
            </a:r>
            <a:r>
              <a:rPr lang="en-US" b="1" dirty="0">
                <a:solidFill>
                  <a:srgbClr val="7030A0"/>
                </a:solidFill>
              </a:rPr>
              <a:t>0xface </a:t>
            </a:r>
            <a:r>
              <a:rPr lang="en-US" dirty="0"/>
              <a:t>– </a:t>
            </a:r>
            <a:r>
              <a:rPr lang="en-US" b="1" dirty="0">
                <a:solidFill>
                  <a:srgbClr val="FF0000"/>
                </a:solidFill>
              </a:rPr>
              <a:t>0xb00c</a:t>
            </a:r>
            <a:r>
              <a:rPr lang="en-US" dirty="0"/>
              <a:t>)</a:t>
            </a:r>
            <a:r>
              <a:rPr lang="en-US" dirty="0" err="1"/>
              <a:t>x%n</a:t>
            </a:r>
            <a:r>
              <a:rPr lang="en-US" dirty="0"/>
              <a:t>]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%19138x%n</a:t>
            </a:r>
          </a:p>
          <a:p>
            <a:pPr lvl="2"/>
            <a:r>
              <a:rPr lang="en-US" dirty="0"/>
              <a:t>This will write 4 bytes, 0x0000face at 0x804a012 ~ 0x804a016</a:t>
            </a:r>
          </a:p>
          <a:p>
            <a:endParaRPr lang="en-US" dirty="0"/>
          </a:p>
          <a:p>
            <a:r>
              <a:rPr lang="en-US" dirty="0"/>
              <a:t>What about 0x0000 at 0x804a014 ~ 0x804a016?</a:t>
            </a:r>
          </a:p>
          <a:p>
            <a:pPr lvl="1"/>
            <a:r>
              <a:rPr lang="en-US" dirty="0"/>
              <a:t>We do not care…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6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39149-CCD4-A64C-B6E3-D84E6586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FSV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AE3D9-7A8D-C140-9F1B-B516C136C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overwrite 0x12345678?</a:t>
            </a:r>
          </a:p>
          <a:p>
            <a:r>
              <a:rPr lang="en-US" dirty="0"/>
              <a:t>Write </a:t>
            </a:r>
            <a:r>
              <a:rPr lang="en-US" b="1" dirty="0">
                <a:solidFill>
                  <a:srgbClr val="00B050"/>
                </a:solidFill>
              </a:rPr>
              <a:t>0x5678</a:t>
            </a:r>
            <a:r>
              <a:rPr lang="en-US" dirty="0"/>
              <a:t> to the address</a:t>
            </a:r>
          </a:p>
          <a:p>
            <a:pPr marL="457200" lvl="1" indent="0">
              <a:buNone/>
            </a:pPr>
            <a:r>
              <a:rPr lang="en-US" dirty="0"/>
              <a:t>% (0x5678 – 8) 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Write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0x1234</a:t>
            </a:r>
            <a:r>
              <a:rPr lang="en-US" dirty="0"/>
              <a:t> to the (address + 2)</a:t>
            </a:r>
          </a:p>
          <a:p>
            <a:pPr marL="457200" lvl="1" indent="0">
              <a:buNone/>
            </a:pPr>
            <a:r>
              <a:rPr lang="en-US" dirty="0"/>
              <a:t>% (0x1234 – 0x5678) n</a:t>
            </a:r>
          </a:p>
          <a:p>
            <a:pPr marL="457200" lvl="1" indent="0">
              <a:buNone/>
            </a:pPr>
            <a:r>
              <a:rPr lang="en-US" dirty="0"/>
              <a:t>% (0x011234 – 0x5678) 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“</a:t>
            </a:r>
            <a:r>
              <a:rPr lang="en-US" b="1" dirty="0">
                <a:solidFill>
                  <a:srgbClr val="000CFF"/>
                </a:solidFill>
              </a:rPr>
              <a:t>\x10\xa0\x04\x08</a:t>
            </a:r>
            <a:r>
              <a:rPr lang="en-US" b="1" dirty="0">
                <a:solidFill>
                  <a:srgbClr val="7030A0"/>
                </a:solidFill>
              </a:rPr>
              <a:t>\x12\xa0\x04\x08</a:t>
            </a:r>
            <a:r>
              <a:rPr lang="en-US" dirty="0"/>
              <a:t>%</a:t>
            </a:r>
            <a:r>
              <a:rPr lang="en-US" b="1" dirty="0">
                <a:solidFill>
                  <a:srgbClr val="00B050"/>
                </a:solidFill>
              </a:rPr>
              <a:t>22128</a:t>
            </a:r>
            <a:r>
              <a:rPr lang="en-US" dirty="0"/>
              <a:t>x</a:t>
            </a:r>
            <a:r>
              <a:rPr lang="en-US" b="1" dirty="0">
                <a:solidFill>
                  <a:srgbClr val="000CFF"/>
                </a:solidFill>
              </a:rPr>
              <a:t>%7$n</a:t>
            </a:r>
            <a:r>
              <a:rPr lang="en-US" dirty="0"/>
              <a:t>%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48060</a:t>
            </a:r>
            <a:r>
              <a:rPr lang="en-US" dirty="0"/>
              <a:t>x</a:t>
            </a:r>
            <a:r>
              <a:rPr lang="en-US" b="1" dirty="0">
                <a:solidFill>
                  <a:srgbClr val="7030A0"/>
                </a:solidFill>
              </a:rPr>
              <a:t>%8$n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75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FSV (%n) – amd64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</a:t>
            </a:r>
            <a:r>
              <a:rPr lang="en-US" dirty="0">
                <a:solidFill>
                  <a:srgbClr val="FF0000"/>
                </a:solidFill>
              </a:rPr>
              <a:t>0xfaceb00c</a:t>
            </a:r>
            <a:r>
              <a:rPr lang="en-US" dirty="0"/>
              <a:t> to </a:t>
            </a:r>
            <a:r>
              <a:rPr lang="en-US" dirty="0">
                <a:solidFill>
                  <a:srgbClr val="000CFF"/>
                </a:solidFill>
              </a:rPr>
              <a:t>0x60108c</a:t>
            </a:r>
          </a:p>
          <a:p>
            <a:endParaRPr lang="en-US" dirty="0"/>
          </a:p>
          <a:p>
            <a:r>
              <a:rPr lang="en-US" dirty="0"/>
              <a:t>Prepare two addresses as arguments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000CFF"/>
                </a:solidFill>
              </a:rPr>
              <a:t>\x8c\x10\x60\x00\x00\x00\x00\x00</a:t>
            </a:r>
            <a:r>
              <a:rPr lang="en-US" dirty="0">
                <a:solidFill>
                  <a:srgbClr val="00B050"/>
                </a:solidFill>
              </a:rPr>
              <a:t>\x8e\x10\x60\x00\x00\x00\x00\x00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Printed </a:t>
            </a:r>
            <a:r>
              <a:rPr lang="en-US" b="1" dirty="0">
                <a:solidFill>
                  <a:srgbClr val="000CFF"/>
                </a:solidFill>
              </a:rPr>
              <a:t>16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Write </a:t>
            </a:r>
            <a:r>
              <a:rPr lang="en-US" b="1" dirty="0">
                <a:solidFill>
                  <a:srgbClr val="FF0000"/>
                </a:solidFill>
              </a:rPr>
              <a:t>0xb00c</a:t>
            </a:r>
            <a:r>
              <a:rPr lang="en-US" dirty="0"/>
              <a:t> at 0x60108c [ %(</a:t>
            </a:r>
            <a:r>
              <a:rPr lang="en-US" b="1" dirty="0">
                <a:solidFill>
                  <a:srgbClr val="FF0000"/>
                </a:solidFill>
              </a:rPr>
              <a:t>0xb00c</a:t>
            </a:r>
            <a:r>
              <a:rPr lang="en-US" dirty="0"/>
              <a:t>-</a:t>
            </a:r>
            <a:r>
              <a:rPr lang="en-US" b="1" dirty="0">
                <a:solidFill>
                  <a:srgbClr val="000CFF"/>
                </a:solidFill>
              </a:rPr>
              <a:t>16</a:t>
            </a:r>
            <a:r>
              <a:rPr lang="en-US" dirty="0"/>
              <a:t>)x%7n],   %45052x%n</a:t>
            </a:r>
          </a:p>
          <a:p>
            <a:pPr lvl="2"/>
            <a:r>
              <a:rPr lang="en-US" dirty="0"/>
              <a:t>This will write 4 bytes, 0x0000b00c at 0x804a010 ~ 0x804a014</a:t>
            </a:r>
          </a:p>
          <a:p>
            <a:pPr lvl="1"/>
            <a:r>
              <a:rPr lang="en-US" dirty="0"/>
              <a:t>Write </a:t>
            </a:r>
            <a:r>
              <a:rPr lang="en-US" b="1" dirty="0">
                <a:solidFill>
                  <a:srgbClr val="7030A0"/>
                </a:solidFill>
              </a:rPr>
              <a:t>0xface</a:t>
            </a:r>
            <a:r>
              <a:rPr lang="en-US" dirty="0"/>
              <a:t> at 0x60108e [ %(</a:t>
            </a:r>
            <a:r>
              <a:rPr lang="en-US" b="1" dirty="0">
                <a:solidFill>
                  <a:srgbClr val="7030A0"/>
                </a:solidFill>
              </a:rPr>
              <a:t>0xface </a:t>
            </a:r>
            <a:r>
              <a:rPr lang="en-US" dirty="0"/>
              <a:t>– </a:t>
            </a:r>
            <a:r>
              <a:rPr lang="en-US" b="1" dirty="0">
                <a:solidFill>
                  <a:srgbClr val="FF0000"/>
                </a:solidFill>
              </a:rPr>
              <a:t>0xb00c</a:t>
            </a:r>
            <a:r>
              <a:rPr lang="en-US" dirty="0"/>
              <a:t>)x%6n], %19138x%n</a:t>
            </a:r>
          </a:p>
          <a:p>
            <a:pPr lvl="2"/>
            <a:r>
              <a:rPr lang="en-US" dirty="0"/>
              <a:t>This will write 4 bytes, 0x0000face at 0x804a012 ~ 0x804a016</a:t>
            </a:r>
          </a:p>
          <a:p>
            <a:endParaRPr lang="en-US" dirty="0"/>
          </a:p>
          <a:p>
            <a:r>
              <a:rPr lang="en-US" dirty="0"/>
              <a:t>Will this 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8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7C1D1-A21C-6245-8C9B-DA3D91E56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FSV (%n) – amd64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9B8-5747-F746-9CFD-8BBBED48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</a:t>
            </a:r>
            <a:r>
              <a:rPr lang="en-US" dirty="0">
                <a:solidFill>
                  <a:srgbClr val="FF0000"/>
                </a:solidFill>
              </a:rPr>
              <a:t>0xfaceb00c</a:t>
            </a:r>
            <a:r>
              <a:rPr lang="en-US" dirty="0"/>
              <a:t> to </a:t>
            </a:r>
            <a:r>
              <a:rPr lang="en-US" dirty="0">
                <a:solidFill>
                  <a:srgbClr val="000CFF"/>
                </a:solidFill>
              </a:rPr>
              <a:t>0x60108c</a:t>
            </a:r>
          </a:p>
          <a:p>
            <a:endParaRPr lang="en-US" dirty="0"/>
          </a:p>
          <a:p>
            <a:r>
              <a:rPr lang="en-US" dirty="0"/>
              <a:t>Prepare two addresses as arguments</a:t>
            </a:r>
          </a:p>
          <a:p>
            <a:pPr lvl="1"/>
            <a:r>
              <a:rPr lang="en-US" dirty="0"/>
              <a:t>“</a:t>
            </a:r>
            <a:r>
              <a:rPr lang="en-US" dirty="0">
                <a:solidFill>
                  <a:srgbClr val="000CFF"/>
                </a:solidFill>
              </a:rPr>
              <a:t>\x8c\x10\x60</a:t>
            </a:r>
            <a:r>
              <a:rPr lang="en-US" dirty="0">
                <a:solidFill>
                  <a:srgbClr val="FF0000"/>
                </a:solidFill>
              </a:rPr>
              <a:t>\x00\x00\x00\x00\x00\x8e\x10\x60\x00\x00\x00\x00\x00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 will stop printing values if it sees any \x00 in the string</a:t>
            </a:r>
          </a:p>
          <a:p>
            <a:pPr lvl="1"/>
            <a:r>
              <a:rPr lang="en-US" dirty="0"/>
              <a:t>\x00 == NULL, NULL means the end of the string!</a:t>
            </a:r>
          </a:p>
          <a:p>
            <a:endParaRPr lang="en-US" dirty="0"/>
          </a:p>
          <a:p>
            <a:r>
              <a:rPr lang="en-US" dirty="0"/>
              <a:t>How to avoid this?</a:t>
            </a:r>
          </a:p>
        </p:txBody>
      </p:sp>
    </p:spTree>
    <p:extLst>
      <p:ext uri="{BB962C8B-B14F-4D97-AF65-F5344CB8AC3E}">
        <p14:creationId xmlns:p14="http://schemas.microsoft.com/office/powerpoint/2010/main" val="176339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39149-CCD4-A64C-B6E3-D84E6586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FSV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AE3D9-7A8D-C140-9F1B-B516C136C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overwrite 0x12345678 to address 0x60108c?</a:t>
            </a:r>
          </a:p>
          <a:p>
            <a:r>
              <a:rPr lang="en-US" dirty="0"/>
              <a:t>Write </a:t>
            </a:r>
            <a:r>
              <a:rPr lang="en-US" b="1" dirty="0">
                <a:solidFill>
                  <a:srgbClr val="00B050"/>
                </a:solidFill>
              </a:rPr>
              <a:t>0x5678</a:t>
            </a:r>
            <a:r>
              <a:rPr lang="en-US" dirty="0"/>
              <a:t> to the address</a:t>
            </a:r>
          </a:p>
          <a:p>
            <a:pPr lvl="1"/>
            <a:r>
              <a:rPr lang="en-US" dirty="0"/>
              <a:t>% (0x5678) n </a:t>
            </a:r>
            <a:r>
              <a:rPr lang="en-US" dirty="0">
                <a:sym typeface="Wingdings" pitchFamily="2" charset="2"/>
              </a:rPr>
              <a:t> %22136n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Write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0x1234</a:t>
            </a:r>
            <a:r>
              <a:rPr lang="en-US" dirty="0"/>
              <a:t> to the (address + 2)</a:t>
            </a:r>
          </a:p>
          <a:p>
            <a:pPr lvl="1"/>
            <a:r>
              <a:rPr lang="en-US" dirty="0"/>
              <a:t>% (0x1234 – 0x5678) n</a:t>
            </a:r>
          </a:p>
          <a:p>
            <a:pPr lvl="1"/>
            <a:r>
              <a:rPr lang="en-US" dirty="0"/>
              <a:t>% (0x011234 – 0x5678) n </a:t>
            </a:r>
            <a:r>
              <a:rPr lang="en-US" dirty="0">
                <a:sym typeface="Wingdings" pitchFamily="2" charset="2"/>
              </a:rPr>
              <a:t> %48060n</a:t>
            </a:r>
            <a:endParaRPr lang="en-US" dirty="0"/>
          </a:p>
          <a:p>
            <a:r>
              <a:rPr lang="en-US" b="1" dirty="0"/>
              <a:t>“</a:t>
            </a:r>
            <a:r>
              <a:rPr lang="en-US" dirty="0"/>
              <a:t>%</a:t>
            </a:r>
            <a:r>
              <a:rPr lang="en-US" b="1" dirty="0">
                <a:solidFill>
                  <a:srgbClr val="00B050"/>
                </a:solidFill>
              </a:rPr>
              <a:t>22136</a:t>
            </a:r>
            <a:r>
              <a:rPr lang="en-US" dirty="0"/>
              <a:t>x</a:t>
            </a:r>
            <a:r>
              <a:rPr lang="en-US" b="1" dirty="0">
                <a:solidFill>
                  <a:srgbClr val="000CFF"/>
                </a:solidFill>
              </a:rPr>
              <a:t>%10$n</a:t>
            </a:r>
            <a:r>
              <a:rPr lang="en-US" dirty="0"/>
              <a:t>%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48060</a:t>
            </a:r>
            <a:r>
              <a:rPr lang="en-US" dirty="0"/>
              <a:t>x</a:t>
            </a:r>
            <a:r>
              <a:rPr lang="en-US" b="1" dirty="0">
                <a:solidFill>
                  <a:srgbClr val="7030A0"/>
                </a:solidFill>
              </a:rPr>
              <a:t>%11$n</a:t>
            </a:r>
            <a:r>
              <a:rPr lang="en-US" b="1" dirty="0">
                <a:solidFill>
                  <a:srgbClr val="C00000"/>
                </a:solidFill>
              </a:rPr>
              <a:t>AA</a:t>
            </a:r>
            <a:r>
              <a:rPr lang="en-US" b="1" dirty="0"/>
              <a:t>”</a:t>
            </a:r>
          </a:p>
          <a:p>
            <a:pPr lvl="1"/>
            <a:r>
              <a:rPr lang="en-US" dirty="0"/>
              <a:t>Why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AA</a:t>
            </a:r>
            <a:r>
              <a:rPr lang="en-US" dirty="0"/>
              <a:t>? To make the entire input 8-byte aligned (</a:t>
            </a:r>
            <a:r>
              <a:rPr lang="en-US" i="1" dirty="0"/>
              <a:t>24 bytes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3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39149-CCD4-A64C-B6E3-D84E6586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Write via FSV (%n)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AE3D9-7A8D-C140-9F1B-B516C136C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4542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“</a:t>
            </a:r>
            <a:r>
              <a:rPr lang="en-US" dirty="0"/>
              <a:t>%</a:t>
            </a:r>
            <a:r>
              <a:rPr lang="en-US" b="1" dirty="0">
                <a:solidFill>
                  <a:srgbClr val="00B050"/>
                </a:solidFill>
              </a:rPr>
              <a:t>22136</a:t>
            </a:r>
            <a:r>
              <a:rPr lang="en-US" dirty="0"/>
              <a:t>x</a:t>
            </a:r>
            <a:r>
              <a:rPr lang="en-US" b="1" dirty="0">
                <a:solidFill>
                  <a:srgbClr val="000CFF"/>
                </a:solidFill>
              </a:rPr>
              <a:t>%10$n</a:t>
            </a:r>
            <a:r>
              <a:rPr lang="en-US" dirty="0"/>
              <a:t>%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48060</a:t>
            </a:r>
            <a:r>
              <a:rPr lang="en-US" dirty="0"/>
              <a:t>x</a:t>
            </a:r>
            <a:r>
              <a:rPr lang="en-US" b="1" dirty="0">
                <a:solidFill>
                  <a:srgbClr val="7030A0"/>
                </a:solidFill>
              </a:rPr>
              <a:t>%11$nAA</a:t>
            </a:r>
            <a:r>
              <a:rPr lang="en-US" b="1" dirty="0"/>
              <a:t>”</a:t>
            </a:r>
          </a:p>
          <a:p>
            <a:pPr lvl="1"/>
            <a:r>
              <a:rPr lang="en-US" dirty="0"/>
              <a:t>Why</a:t>
            </a:r>
            <a:r>
              <a:rPr lang="en-US" b="1" dirty="0"/>
              <a:t> AA</a:t>
            </a:r>
            <a:r>
              <a:rPr lang="en-US" dirty="0"/>
              <a:t>? To make the entire input 8-byte aligned (</a:t>
            </a:r>
            <a:r>
              <a:rPr lang="en-US" i="1" dirty="0"/>
              <a:t>24 bytes</a:t>
            </a:r>
            <a:r>
              <a:rPr lang="en-US" dirty="0"/>
              <a:t>)</a:t>
            </a:r>
          </a:p>
          <a:p>
            <a:r>
              <a:rPr lang="en-US" dirty="0"/>
              <a:t>And then, we will attach 0x60108c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Why does this work?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will process all colored parts and </a:t>
            </a:r>
            <a:r>
              <a:rPr lang="en-US" dirty="0">
                <a:latin typeface="Consolas" panose="020B0609020204030204" pitchFamily="49" charset="0"/>
              </a:rPr>
              <a:t>“\x8c\x10\x60”</a:t>
            </a:r>
          </a:p>
          <a:p>
            <a:pPr lvl="1"/>
            <a:r>
              <a:rPr lang="en-US" dirty="0"/>
              <a:t>it will stop printing once it sees \x00</a:t>
            </a:r>
          </a:p>
          <a:p>
            <a:pPr lvl="1"/>
            <a:r>
              <a:rPr lang="en-US" dirty="0"/>
              <a:t>But </a:t>
            </a:r>
            <a:r>
              <a:rPr lang="en-US" dirty="0">
                <a:latin typeface="Consolas" panose="020B0609020204030204" pitchFamily="49" charset="0"/>
              </a:rPr>
              <a:t>%10$n </a:t>
            </a:r>
            <a:r>
              <a:rPr lang="en-US" dirty="0"/>
              <a:t>and </a:t>
            </a:r>
            <a:r>
              <a:rPr lang="en-US" dirty="0">
                <a:latin typeface="Consolas" panose="020B0609020204030204" pitchFamily="49" charset="0"/>
              </a:rPr>
              <a:t>%11$n </a:t>
            </a:r>
            <a:r>
              <a:rPr lang="en-US" dirty="0"/>
              <a:t>works…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B34965-59F3-5F43-B4B8-25F55C2E7DA6}"/>
              </a:ext>
            </a:extLst>
          </p:cNvPr>
          <p:cNvSpPr/>
          <p:nvPr/>
        </p:nvSpPr>
        <p:spPr>
          <a:xfrm>
            <a:off x="625549" y="3429000"/>
            <a:ext cx="1156645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“</a:t>
            </a:r>
            <a:r>
              <a:rPr lang="en-US" sz="2000" dirty="0"/>
              <a:t>%</a:t>
            </a:r>
            <a:r>
              <a:rPr lang="en-US" sz="2000" b="1" dirty="0">
                <a:solidFill>
                  <a:srgbClr val="00B050"/>
                </a:solidFill>
              </a:rPr>
              <a:t>22136</a:t>
            </a:r>
            <a:r>
              <a:rPr lang="en-US" sz="2000" dirty="0"/>
              <a:t>x</a:t>
            </a:r>
            <a:r>
              <a:rPr lang="en-US" sz="2000" b="1" dirty="0">
                <a:solidFill>
                  <a:srgbClr val="000CFF"/>
                </a:solidFill>
              </a:rPr>
              <a:t>%10$n</a:t>
            </a:r>
            <a:r>
              <a:rPr lang="en-US" sz="2000" dirty="0"/>
              <a:t>%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48060</a:t>
            </a:r>
            <a:r>
              <a:rPr lang="en-US" sz="2000" dirty="0"/>
              <a:t>x</a:t>
            </a:r>
            <a:r>
              <a:rPr lang="en-US" sz="2000" b="1" dirty="0">
                <a:solidFill>
                  <a:srgbClr val="7030A0"/>
                </a:solidFill>
              </a:rPr>
              <a:t>%11$n</a:t>
            </a:r>
            <a:r>
              <a:rPr lang="en-US" sz="2000" b="1" dirty="0"/>
              <a:t>\x8c\x10\x60\x00\x00\x00\x00\x00\x8e\x10\x60\x00\x00\x00\x00\x00”</a:t>
            </a:r>
          </a:p>
        </p:txBody>
      </p:sp>
    </p:spTree>
    <p:extLst>
      <p:ext uri="{BB962C8B-B14F-4D97-AF65-F5344CB8AC3E}">
        <p14:creationId xmlns:p14="http://schemas.microsoft.com/office/powerpoint/2010/main" val="241933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286CE-75B9-BF46-B997-D6B7488D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 Code Execution via FSV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F6994-0475-FA4E-ADC1-A684DE350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can control FSV twice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</a:t>
            </a:r>
            <a:r>
              <a:rPr lang="en-US" dirty="0">
                <a:latin typeface="Consolas" panose="020B0609020204030204" pitchFamily="49" charset="0"/>
              </a:rPr>
              <a:t>%s </a:t>
            </a:r>
            <a:r>
              <a:rPr lang="en-US" dirty="0"/>
              <a:t>to read the GOT of puts</a:t>
            </a:r>
          </a:p>
          <a:p>
            <a:pPr lvl="1"/>
            <a:r>
              <a:rPr lang="en-US" dirty="0"/>
              <a:t>Calculate the address of </a:t>
            </a:r>
            <a:r>
              <a:rPr lang="en-US" dirty="0">
                <a:latin typeface="Consolas" panose="020B0609020204030204" pitchFamily="49" charset="0"/>
              </a:rPr>
              <a:t>system()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%n to write the GOT of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To </a:t>
            </a:r>
            <a:r>
              <a:rPr lang="en-US" dirty="0">
                <a:latin typeface="Consolas" panose="020B0609020204030204" pitchFamily="49" charset="0"/>
              </a:rPr>
              <a:t>system()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will become </a:t>
            </a:r>
            <a:r>
              <a:rPr lang="en-US" dirty="0">
                <a:latin typeface="Consolas" panose="020B0609020204030204" pitchFamily="49" charset="0"/>
              </a:rPr>
              <a:t>system()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system(“Welcome …”);</a:t>
            </a:r>
          </a:p>
        </p:txBody>
      </p:sp>
    </p:spTree>
    <p:extLst>
      <p:ext uri="{BB962C8B-B14F-4D97-AF65-F5344CB8AC3E}">
        <p14:creationId xmlns:p14="http://schemas.microsoft.com/office/powerpoint/2010/main" val="1248349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B793F-0B22-4F4E-938E-E749D52B1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7C262-7BC0-C144-A152-D758EE5ED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Leaking </a:t>
            </a:r>
            <a:r>
              <a:rPr lang="en-US" i="1" dirty="0"/>
              <a:t>some bytes </a:t>
            </a:r>
            <a:r>
              <a:rPr lang="en-US" dirty="0"/>
              <a:t>from </a:t>
            </a:r>
            <a:r>
              <a:rPr lang="en-US" i="1" dirty="0"/>
              <a:t>the stack</a:t>
            </a:r>
          </a:p>
          <a:p>
            <a:r>
              <a:rPr lang="en-US" dirty="0"/>
              <a:t>This will contain the return address of main()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Leak somewhere in the middle of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__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libc_start_main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dirty="0"/>
              <a:t>You can calculate the offset to </a:t>
            </a:r>
            <a:r>
              <a:rPr lang="en-US" dirty="0">
                <a:latin typeface="Consolas" panose="020B0609020204030204" pitchFamily="49" charset="0"/>
              </a:rPr>
              <a:t>‘</a:t>
            </a:r>
            <a:r>
              <a:rPr lang="en-US" dirty="0" err="1">
                <a:latin typeface="Consolas" panose="020B0609020204030204" pitchFamily="49" charset="0"/>
              </a:rPr>
              <a:t>execl</a:t>
            </a:r>
            <a:r>
              <a:rPr lang="en-US" dirty="0">
                <a:latin typeface="Consolas" panose="020B0609020204030204" pitchFamily="49" charset="0"/>
              </a:rPr>
              <a:t>()’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execl</a:t>
            </a:r>
            <a:r>
              <a:rPr lang="en-US" dirty="0">
                <a:latin typeface="Consolas" panose="020B0609020204030204" pitchFamily="49" charset="0"/>
              </a:rPr>
              <a:t>(const char* path, </a:t>
            </a:r>
            <a:r>
              <a:rPr lang="en-US" dirty="0" err="1">
                <a:latin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</a:rPr>
              <a:t>, …);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Run </a:t>
            </a:r>
            <a:r>
              <a:rPr lang="en-US" dirty="0" err="1">
                <a:latin typeface="Consolas" panose="020B0609020204030204" pitchFamily="49" charset="0"/>
              </a:rPr>
              <a:t>execl</a:t>
            </a:r>
            <a:r>
              <a:rPr lang="en-US" dirty="0">
                <a:latin typeface="Consolas" panose="020B0609020204030204" pitchFamily="49" charset="0"/>
              </a:rPr>
              <a:t>(“@”, 0);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ROPGadget</a:t>
            </a:r>
            <a:r>
              <a:rPr lang="en-US" dirty="0"/>
              <a:t>, you will chain something like the following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E34FD0-811A-9046-93A9-0801EF17F962}"/>
              </a:ext>
            </a:extLst>
          </p:cNvPr>
          <p:cNvSpPr/>
          <p:nvPr/>
        </p:nvSpPr>
        <p:spPr>
          <a:xfrm>
            <a:off x="1890713" y="5763308"/>
            <a:ext cx="8599687" cy="46166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1"/>
            <a:r>
              <a:rPr lang="en-US" sz="2400" dirty="0" err="1">
                <a:latin typeface="Consolas" panose="020B0609020204030204" pitchFamily="49" charset="0"/>
              </a:rPr>
              <a:t>setregid</a:t>
            </a:r>
            <a:r>
              <a:rPr lang="en-US" sz="2400" dirty="0">
                <a:latin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</a:rPr>
              <a:t>getegid</a:t>
            </a:r>
            <a:r>
              <a:rPr lang="en-US" sz="2400" dirty="0">
                <a:latin typeface="Consolas" panose="020B0609020204030204" pitchFamily="49" charset="0"/>
              </a:rPr>
              <a:t>(), </a:t>
            </a:r>
            <a:r>
              <a:rPr lang="en-US" sz="2400" dirty="0" err="1">
                <a:latin typeface="Consolas" panose="020B0609020204030204" pitchFamily="49" charset="0"/>
              </a:rPr>
              <a:t>getegid</a:t>
            </a:r>
            <a:r>
              <a:rPr lang="en-US" sz="2400" dirty="0">
                <a:latin typeface="Consolas" panose="020B0609020204030204" pitchFamily="49" charset="0"/>
              </a:rPr>
              <a:t>()); </a:t>
            </a:r>
            <a:r>
              <a:rPr lang="en-US" sz="2400" dirty="0" err="1">
                <a:latin typeface="Consolas" panose="020B0609020204030204" pitchFamily="49" charset="0"/>
              </a:rPr>
              <a:t>execl</a:t>
            </a:r>
            <a:r>
              <a:rPr lang="en-US" sz="2400" dirty="0">
                <a:latin typeface="Consolas" panose="020B0609020204030204" pitchFamily="49" charset="0"/>
              </a:rPr>
              <a:t>(“sh”,0);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3159B6-2C27-0146-9137-ACA843DC136A}"/>
              </a:ext>
            </a:extLst>
          </p:cNvPr>
          <p:cNvSpPr/>
          <p:nvPr/>
        </p:nvSpPr>
        <p:spPr>
          <a:xfrm>
            <a:off x="9589151" y="960481"/>
            <a:ext cx="1764649" cy="299715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Libc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libc_start_main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 err="1"/>
              <a:t>execl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540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B1D99-5022-474B-B76C-99A3555A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fs-</a:t>
            </a:r>
            <a:r>
              <a:rPr lang="en-US" dirty="0" err="1"/>
              <a:t>arbt</a:t>
            </a:r>
            <a:r>
              <a:rPr lang="en-US" dirty="0"/>
              <a:t>-read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0D87B-2ECB-6B4A-BC14-58D7EB3EB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 the address of random value in global variable area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%s to leak the value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64bit: put the address at the end!</a:t>
            </a:r>
          </a:p>
          <a:p>
            <a:endParaRPr lang="en-US" dirty="0"/>
          </a:p>
          <a:p>
            <a:pPr lvl="1"/>
            <a:r>
              <a:rPr lang="en-US" dirty="0"/>
              <a:t>E.g., </a:t>
            </a:r>
            <a:r>
              <a:rPr lang="en-US" dirty="0">
                <a:latin typeface="Consolas" panose="020B0609020204030204" pitchFamily="49" charset="0"/>
              </a:rPr>
              <a:t>“%7$sBBBB\</a:t>
            </a:r>
            <a:r>
              <a:rPr lang="en-US" dirty="0" err="1">
                <a:latin typeface="Consolas" panose="020B0609020204030204" pitchFamily="49" charset="0"/>
              </a:rPr>
              <a:t>xaa</a:t>
            </a:r>
            <a:r>
              <a:rPr lang="en-US" dirty="0">
                <a:latin typeface="Consolas" panose="020B0609020204030204" pitchFamily="49" charset="0"/>
              </a:rPr>
              <a:t>\</a:t>
            </a:r>
            <a:r>
              <a:rPr lang="en-US" dirty="0" err="1">
                <a:latin typeface="Consolas" panose="020B0609020204030204" pitchFamily="49" charset="0"/>
              </a:rPr>
              <a:t>xdd</a:t>
            </a:r>
            <a:r>
              <a:rPr lang="en-US" dirty="0">
                <a:latin typeface="Consolas" panose="020B0609020204030204" pitchFamily="49" charset="0"/>
              </a:rPr>
              <a:t>\</a:t>
            </a:r>
            <a:r>
              <a:rPr lang="en-US" dirty="0" err="1">
                <a:latin typeface="Consolas" panose="020B0609020204030204" pitchFamily="49" charset="0"/>
              </a:rPr>
              <a:t>xdd</a:t>
            </a:r>
            <a:r>
              <a:rPr lang="en-US" dirty="0">
                <a:latin typeface="Consolas" panose="020B0609020204030204" pitchFamily="49" charset="0"/>
              </a:rPr>
              <a:t>\</a:t>
            </a:r>
            <a:r>
              <a:rPr lang="en-US" dirty="0" err="1">
                <a:latin typeface="Consolas" panose="020B0609020204030204" pitchFamily="49" charset="0"/>
              </a:rPr>
              <a:t>xdd</a:t>
            </a:r>
            <a:r>
              <a:rPr lang="en-US" dirty="0">
                <a:latin typeface="Consolas" panose="020B0609020204030204" pitchFamily="49" charset="0"/>
              </a:rPr>
              <a:t>\x00\x00\x00\x00”</a:t>
            </a:r>
          </a:p>
        </p:txBody>
      </p:sp>
    </p:spTree>
    <p:extLst>
      <p:ext uri="{BB962C8B-B14F-4D97-AF65-F5344CB8AC3E}">
        <p14:creationId xmlns:p14="http://schemas.microsoft.com/office/powerpoint/2010/main" val="25388056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B1D99-5022-474B-B76C-99A3555A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fs-</a:t>
            </a:r>
            <a:r>
              <a:rPr lang="en-US" dirty="0" err="1"/>
              <a:t>arbt</a:t>
            </a:r>
            <a:r>
              <a:rPr lang="en-US" dirty="0"/>
              <a:t>-write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0D87B-2ECB-6B4A-BC14-58D7EB3EB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Get the address of the target global variable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target value: say,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  <a:t>0xfaceb00c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  <a:latin typeface="Consolas" panose="020B0609020204030204" pitchFamily="49" charset="0"/>
              </a:rPr>
            </a:br>
            <a:endParaRPr lang="en-US" dirty="0">
              <a:solidFill>
                <a:schemeClr val="tx2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first and second print values</a:t>
            </a:r>
          </a:p>
          <a:p>
            <a:pPr lvl="1"/>
            <a:r>
              <a:rPr lang="en-US" dirty="0"/>
              <a:t>First: </a:t>
            </a:r>
            <a:r>
              <a:rPr lang="en-US" dirty="0">
                <a:latin typeface="Consolas" panose="020B0609020204030204" pitchFamily="49" charset="0"/>
              </a:rPr>
              <a:t>0xb00c – 8</a:t>
            </a:r>
          </a:p>
          <a:p>
            <a:pPr lvl="1"/>
            <a:r>
              <a:rPr lang="en-US" dirty="0"/>
              <a:t>Second: </a:t>
            </a:r>
            <a:r>
              <a:rPr lang="en-US" dirty="0">
                <a:latin typeface="Consolas" panose="020B0609020204030204" pitchFamily="49" charset="0"/>
              </a:rPr>
              <a:t>0xface - 0xb00c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%x to print that many characters, and use </a:t>
            </a:r>
            <a:r>
              <a:rPr lang="en-US" dirty="0">
                <a:latin typeface="Consolas" panose="020B0609020204030204" pitchFamily="49" charset="0"/>
              </a:rPr>
              <a:t>%n</a:t>
            </a:r>
            <a:r>
              <a:rPr lang="en-US" dirty="0"/>
              <a:t> to overwrite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64bit: put the addresses </a:t>
            </a:r>
            <a:r>
              <a:rPr lang="en-US" u="sng" dirty="0"/>
              <a:t>at the end!</a:t>
            </a:r>
          </a:p>
        </p:txBody>
      </p:sp>
    </p:spTree>
    <p:extLst>
      <p:ext uri="{BB962C8B-B14F-4D97-AF65-F5344CB8AC3E}">
        <p14:creationId xmlns:p14="http://schemas.microsoft.com/office/powerpoint/2010/main" val="16841364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A9782-1077-CE41-97EE-037B57AE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fs-code-exec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1264-425B-A84B-A1EB-E2D4DC455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</a:t>
            </a:r>
            <a:r>
              <a:rPr lang="en-US" dirty="0" err="1"/>
              <a:t>printf</a:t>
            </a:r>
            <a:r>
              <a:rPr lang="en-US" dirty="0"/>
              <a:t>() calls</a:t>
            </a:r>
          </a:p>
          <a:p>
            <a:endParaRPr lang="en-US" dirty="0"/>
          </a:p>
          <a:p>
            <a:r>
              <a:rPr lang="en-US" dirty="0"/>
              <a:t>Use 1</a:t>
            </a:r>
            <a:r>
              <a:rPr lang="en-US" baseline="30000" dirty="0"/>
              <a:t>st</a:t>
            </a:r>
            <a:r>
              <a:rPr lang="en-US" dirty="0"/>
              <a:t> call as Arbitrary Read</a:t>
            </a:r>
          </a:p>
          <a:p>
            <a:pPr lvl="1"/>
            <a:r>
              <a:rPr lang="en-US" dirty="0"/>
              <a:t>Leak GOT of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endParaRPr lang="en-US" dirty="0"/>
          </a:p>
          <a:p>
            <a:r>
              <a:rPr lang="en-US" dirty="0"/>
              <a:t>Use 2</a:t>
            </a:r>
            <a:r>
              <a:rPr lang="en-US" baseline="30000" dirty="0"/>
              <a:t>nd</a:t>
            </a:r>
            <a:r>
              <a:rPr lang="en-US" dirty="0"/>
              <a:t> call as Arbitrary Write</a:t>
            </a:r>
          </a:p>
          <a:p>
            <a:pPr lvl="1"/>
            <a:r>
              <a:rPr lang="en-US" dirty="0"/>
              <a:t>Overwrite the GOT of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>
                <a:latin typeface="Consolas" panose="020B0609020204030204" pitchFamily="49" charset="0"/>
                <a:sym typeface="Wingdings" pitchFamily="2" charset="2"/>
              </a:rPr>
              <a:t></a:t>
            </a:r>
            <a:r>
              <a:rPr lang="en-US" dirty="0">
                <a:latin typeface="Consolas" panose="020B0609020204030204" pitchFamily="49" charset="0"/>
              </a:rPr>
              <a:t> system()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389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A9782-1077-CE41-97EE-037B57AE9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fs-code-exec-pie-64 (bonus 40pt)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1264-425B-A84B-A1EB-E2D4DC455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PIE, NX, Stack-cookie; </a:t>
            </a:r>
            <a:r>
              <a:rPr lang="en-US" dirty="0">
                <a:latin typeface="Consolas" panose="020B0609020204030204" pitchFamily="49" charset="0"/>
              </a:rPr>
              <a:t>3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calls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1</a:t>
            </a:r>
            <a:r>
              <a:rPr lang="en-US" baseline="30000" dirty="0"/>
              <a:t>st</a:t>
            </a:r>
            <a:r>
              <a:rPr lang="en-US" dirty="0"/>
              <a:t> call as Sequential Read </a:t>
            </a:r>
            <a:r>
              <a:rPr lang="en-US" dirty="0">
                <a:latin typeface="Consolas" panose="020B0609020204030204" pitchFamily="49" charset="0"/>
              </a:rPr>
              <a:t>(%p %p %p %p %p %p…)</a:t>
            </a:r>
          </a:p>
          <a:p>
            <a:pPr lvl="1"/>
            <a:r>
              <a:rPr lang="en-US" dirty="0"/>
              <a:t>Leak code address of the program</a:t>
            </a:r>
          </a:p>
          <a:p>
            <a:pPr lvl="1"/>
            <a:r>
              <a:rPr lang="en-US" dirty="0"/>
              <a:t>Get the address of GOT by </a:t>
            </a:r>
            <a:r>
              <a:rPr lang="en-US" i="1" dirty="0"/>
              <a:t>offsetting</a:t>
            </a:r>
            <a:r>
              <a:rPr lang="en-US" dirty="0"/>
              <a:t> it!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2</a:t>
            </a:r>
            <a:r>
              <a:rPr lang="en-US" baseline="30000" dirty="0"/>
              <a:t>nd</a:t>
            </a:r>
            <a:r>
              <a:rPr lang="en-US" dirty="0"/>
              <a:t> call as Arbitrary Read</a:t>
            </a:r>
          </a:p>
          <a:p>
            <a:pPr lvl="1"/>
            <a:r>
              <a:rPr lang="en-US" dirty="0"/>
              <a:t>Leak GOT of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3</a:t>
            </a:r>
            <a:r>
              <a:rPr lang="en-US" baseline="30000" dirty="0"/>
              <a:t>rd</a:t>
            </a:r>
            <a:r>
              <a:rPr lang="en-US" dirty="0"/>
              <a:t> call as Arbitrary Write</a:t>
            </a:r>
          </a:p>
          <a:p>
            <a:pPr lvl="1"/>
            <a:r>
              <a:rPr lang="en-US" dirty="0"/>
              <a:t>Overwrite the GOT of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>
                <a:latin typeface="Consolas" panose="020B0609020204030204" pitchFamily="49" charset="0"/>
                <a:sym typeface="Wingdings" pitchFamily="2" charset="2"/>
              </a:rPr>
              <a:t></a:t>
            </a:r>
            <a:r>
              <a:rPr lang="en-US" dirty="0">
                <a:latin typeface="Consolas" panose="020B0609020204030204" pitchFamily="49" charset="0"/>
              </a:rPr>
              <a:t> system()</a:t>
            </a:r>
          </a:p>
        </p:txBody>
      </p:sp>
    </p:spTree>
    <p:extLst>
      <p:ext uri="{BB962C8B-B14F-4D97-AF65-F5344CB8AC3E}">
        <p14:creationId xmlns:p14="http://schemas.microsoft.com/office/powerpoint/2010/main" val="19876108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C60B5-FDFF-DA4A-B220-A6AEB1E2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Extra-credit: fs-no-binary-pie-64 (+50)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8D625-B288-D741-9D93-1B29505DF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PIE, NX, Stack-cookie enabled</a:t>
            </a:r>
          </a:p>
          <a:p>
            <a:endParaRPr lang="en-US" dirty="0"/>
          </a:p>
          <a:p>
            <a:r>
              <a:rPr lang="en-US" dirty="0"/>
              <a:t>Remote challenge </a:t>
            </a:r>
            <a:r>
              <a:rPr lang="en-US" b="0" i="0" dirty="0" err="1">
                <a:solidFill>
                  <a:srgbClr val="E83E8C"/>
                </a:solidFill>
                <a:effectLst/>
                <a:highlight>
                  <a:srgbClr val="C0C0C0"/>
                </a:highlight>
                <a:latin typeface="SFMono-Regular"/>
              </a:rPr>
              <a:t>nc</a:t>
            </a:r>
            <a:r>
              <a:rPr lang="en-US" b="0" i="0" dirty="0">
                <a:solidFill>
                  <a:srgbClr val="E83E8C"/>
                </a:solidFill>
                <a:effectLst/>
                <a:highlight>
                  <a:srgbClr val="C0C0C0"/>
                </a:highlight>
                <a:latin typeface="SFMono-Regular"/>
              </a:rPr>
              <a:t> 10.176.150.33 60051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Two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calls</a:t>
            </a:r>
          </a:p>
          <a:p>
            <a:endParaRPr lang="en-US" dirty="0"/>
          </a:p>
          <a:p>
            <a:r>
              <a:rPr lang="en-US" dirty="0"/>
              <a:t>Use SR, AR and AW wisely</a:t>
            </a:r>
          </a:p>
          <a:p>
            <a:pPr lvl="1"/>
            <a:r>
              <a:rPr lang="en-US" dirty="0"/>
              <a:t>Leak binary program!</a:t>
            </a:r>
          </a:p>
          <a:p>
            <a:pPr lvl="1"/>
            <a:r>
              <a:rPr lang="en-US" dirty="0"/>
              <a:t>Understand what program does!</a:t>
            </a:r>
          </a:p>
          <a:p>
            <a:pPr lvl="1"/>
            <a:r>
              <a:rPr lang="en-US" dirty="0"/>
              <a:t>Get a shell!</a:t>
            </a:r>
          </a:p>
          <a:p>
            <a:pPr lvl="1"/>
            <a:r>
              <a:rPr lang="en-US" dirty="0"/>
              <a:t>Read the flag!</a:t>
            </a:r>
          </a:p>
          <a:p>
            <a:endParaRPr lang="en-US"/>
          </a:p>
          <a:p>
            <a:r>
              <a:rPr lang="en-US"/>
              <a:t>Hint</a:t>
            </a:r>
            <a:r>
              <a:rPr lang="en-US" dirty="0"/>
              <a:t>: the program does not require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setregid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getegid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(), </a:t>
            </a:r>
            <a:r>
              <a:rPr lang="en-US" dirty="0" err="1">
                <a:solidFill>
                  <a:srgbClr val="C00000"/>
                </a:solidFill>
                <a:latin typeface="Consolas" panose="020B0609020204030204" pitchFamily="49" charset="0"/>
              </a:rPr>
              <a:t>getegid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()) </a:t>
            </a:r>
            <a:r>
              <a:rPr lang="en-US" dirty="0"/>
              <a:t>for you.</a:t>
            </a:r>
          </a:p>
        </p:txBody>
      </p:sp>
    </p:spTree>
    <p:extLst>
      <p:ext uri="{BB962C8B-B14F-4D97-AF65-F5344CB8AC3E}">
        <p14:creationId xmlns:p14="http://schemas.microsoft.com/office/powerpoint/2010/main" val="79147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80A3F-BE0D-A945-BF35-261CF1DF6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120" y="50153"/>
            <a:ext cx="10515600" cy="1325563"/>
          </a:xfrm>
        </p:spPr>
        <p:txBody>
          <a:bodyPr/>
          <a:lstStyle/>
          <a:p>
            <a:r>
              <a:rPr lang="en-US" dirty="0"/>
              <a:t>ar-2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7CF05-0780-0648-82E0-AA0089FFC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20" y="1570130"/>
            <a:ext cx="7642761" cy="4582079"/>
          </a:xfrm>
        </p:spPr>
        <p:txBody>
          <a:bodyPr>
            <a:normAutofit/>
          </a:bodyPr>
          <a:lstStyle/>
          <a:p>
            <a:r>
              <a:rPr lang="en-US" sz="2400" dirty="0"/>
              <a:t>Leak the </a:t>
            </a:r>
            <a:r>
              <a:rPr lang="en-US" sz="2400" dirty="0">
                <a:latin typeface="Consolas" panose="020B0609020204030204" pitchFamily="49" charset="0"/>
              </a:rPr>
              <a:t>GOT</a:t>
            </a:r>
            <a:r>
              <a:rPr lang="en-US" sz="2400" dirty="0"/>
              <a:t> of any function</a:t>
            </a:r>
          </a:p>
          <a:p>
            <a:pPr marL="457200" lvl="1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printf</a:t>
            </a:r>
            <a:r>
              <a:rPr lang="en-US" sz="2000" dirty="0">
                <a:latin typeface="Consolas" panose="020B0609020204030204" pitchFamily="49" charset="0"/>
              </a:rPr>
              <a:t>()</a:t>
            </a:r>
            <a:r>
              <a:rPr lang="en-US" sz="2000" dirty="0"/>
              <a:t>?  </a:t>
            </a:r>
            <a:r>
              <a:rPr lang="en-US" sz="2000" dirty="0">
                <a:latin typeface="Consolas" panose="020B0609020204030204" pitchFamily="49" charset="0"/>
              </a:rPr>
              <a:t>puts()</a:t>
            </a:r>
            <a:r>
              <a:rPr lang="en-US" sz="2000" dirty="0"/>
              <a:t>?    </a:t>
            </a:r>
            <a:r>
              <a:rPr lang="en-US" sz="2000" dirty="0">
                <a:sym typeface="Wingdings" pitchFamily="2" charset="2"/>
              </a:rPr>
              <a:t> Anything should </a:t>
            </a:r>
            <a:r>
              <a:rPr lang="en-US" sz="2000" dirty="0"/>
              <a:t>work!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Calculate the distance from that function to 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“</a:t>
            </a:r>
            <a:r>
              <a:rPr lang="en-US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execl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();”</a:t>
            </a:r>
          </a:p>
          <a:p>
            <a:pPr marL="457200" lvl="1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400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endParaRPr lang="en-US" sz="2400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endParaRPr lang="en-US" sz="2400" dirty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ourier New" panose="02070309020205020404" pitchFamily="49" charset="0"/>
              </a:rPr>
              <a:t>Then run,</a:t>
            </a:r>
          </a:p>
          <a:p>
            <a:pPr marL="0" indent="0">
              <a:buNone/>
            </a:pPr>
            <a:r>
              <a:rPr lang="en-US" sz="1800" dirty="0">
                <a:latin typeface="Consolas" panose="020B0609020204030204" pitchFamily="49" charset="0"/>
                <a:cs typeface="Courier New" panose="02070309020205020404" pitchFamily="49" charset="0"/>
              </a:rPr>
              <a:t>	</a:t>
            </a:r>
            <a:r>
              <a:rPr lang="en-US" sz="1800" dirty="0" err="1">
                <a:latin typeface="Consolas" panose="020B0609020204030204" pitchFamily="49" charset="0"/>
                <a:cs typeface="Courier New" panose="02070309020205020404" pitchFamily="49" charset="0"/>
              </a:rPr>
              <a:t>setregid</a:t>
            </a:r>
            <a:r>
              <a:rPr lang="en-US" sz="1800" dirty="0">
                <a:latin typeface="Consolas" panose="020B0609020204030204" pitchFamily="49" charset="0"/>
                <a:cs typeface="Courier New" panose="02070309020205020404" pitchFamily="49" charset="0"/>
              </a:rPr>
              <a:t>(), 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execl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(“@”, 0);</a:t>
            </a:r>
            <a:endParaRPr lang="en-US" sz="1800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421020-F270-514E-802A-C772D5152331}"/>
              </a:ext>
            </a:extLst>
          </p:cNvPr>
          <p:cNvSpPr/>
          <p:nvPr/>
        </p:nvSpPr>
        <p:spPr>
          <a:xfrm>
            <a:off x="9535169" y="394589"/>
            <a:ext cx="1764649" cy="2833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Libc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 err="1"/>
              <a:t>execl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D6E730-4906-0C48-82E1-5382BE89D15C}"/>
              </a:ext>
            </a:extLst>
          </p:cNvPr>
          <p:cNvSpPr/>
          <p:nvPr/>
        </p:nvSpPr>
        <p:spPr>
          <a:xfrm>
            <a:off x="704848" y="3663660"/>
            <a:ext cx="6331745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1"/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GOT_execl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:= 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GOT_printf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- 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libc_printf</a:t>
            </a: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 </a:t>
            </a:r>
            <a:b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		    + </a:t>
            </a:r>
            <a:r>
              <a:rPr lang="en-US" sz="2000" dirty="0" err="1">
                <a:latin typeface="Consolas" panose="020B0609020204030204" pitchFamily="49" charset="0"/>
                <a:cs typeface="Courier New" panose="02070309020205020404" pitchFamily="49" charset="0"/>
              </a:rPr>
              <a:t>libc_execl</a:t>
            </a:r>
            <a:endParaRPr lang="en-US" sz="2000" dirty="0">
              <a:latin typeface="Consolas" panose="020B06090202040302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C27930-6B49-B44E-BCE8-9637EE6188AF}"/>
              </a:ext>
            </a:extLst>
          </p:cNvPr>
          <p:cNvSpPr/>
          <p:nvPr/>
        </p:nvSpPr>
        <p:spPr>
          <a:xfrm>
            <a:off x="9533473" y="3594441"/>
            <a:ext cx="1764649" cy="283398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GOT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 err="1"/>
              <a:t>execl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90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EAEF60D-2FBC-8A45-BFB2-9EF1F76AEA5D}"/>
              </a:ext>
            </a:extLst>
          </p:cNvPr>
          <p:cNvSpPr/>
          <p:nvPr/>
        </p:nvSpPr>
        <p:spPr>
          <a:xfrm>
            <a:off x="1316927" y="5631551"/>
            <a:ext cx="7745957" cy="638945"/>
          </a:xfrm>
          <a:prstGeom prst="rect">
            <a:avLst/>
          </a:prstGeom>
          <a:solidFill>
            <a:schemeClr val="bg2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564978-123C-724A-B728-58DBD5D5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 with Arbitrary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EA6A4-36A7-E143-B83D-C9ECEB88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nsolas" panose="020B0609020204030204" pitchFamily="49" charset="0"/>
              </a:rPr>
              <a:t>GOT</a:t>
            </a:r>
            <a:r>
              <a:rPr lang="en-US" dirty="0"/>
              <a:t> address is known for </a:t>
            </a:r>
            <a:r>
              <a:rPr lang="en-US" i="1" dirty="0"/>
              <a:t>non</a:t>
            </a:r>
            <a:r>
              <a:rPr lang="en-US" dirty="0"/>
              <a:t>-PIE</a:t>
            </a:r>
          </a:p>
          <a:p>
            <a:endParaRPr lang="en-US" dirty="0"/>
          </a:p>
          <a:p>
            <a:r>
              <a:rPr lang="en-US" dirty="0"/>
              <a:t>Choose one function that is called in the program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Overwrite the GOT of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/>
              <a:t>to </a:t>
            </a:r>
            <a:r>
              <a:rPr lang="en-US">
                <a:latin typeface="Consolas" panose="020B0609020204030204" pitchFamily="49" charset="0"/>
              </a:rPr>
              <a:t>system()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/>
              <a:t>What will happen?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system(“Writing %</a:t>
            </a:r>
            <a:r>
              <a:rPr lang="en-US" dirty="0" err="1">
                <a:latin typeface="Consolas" panose="020B0609020204030204" pitchFamily="49" charset="0"/>
              </a:rPr>
              <a:t>lu</a:t>
            </a:r>
            <a:r>
              <a:rPr lang="en-US" dirty="0">
                <a:latin typeface="Consolas" panose="020B0609020204030204" pitchFamily="49" charset="0"/>
              </a:rPr>
              <a:t> bytes to %p\n”); </a:t>
            </a:r>
            <a:r>
              <a:rPr lang="en-US" dirty="0"/>
              <a:t>  </a:t>
            </a:r>
            <a:r>
              <a:rPr lang="en-US" dirty="0">
                <a:solidFill>
                  <a:srgbClr val="C00000"/>
                </a:solidFill>
              </a:rPr>
              <a:t>// Fails…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5633F8-84E5-B54E-8069-31D274F2CF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683" y="3252019"/>
            <a:ext cx="8349277" cy="1272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310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4D0C-C19D-634E-B47D-E4F063BBA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aw-1 and aw-2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B0637-D7E5-8943-99F3-F58C3C242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aw-1</a:t>
            </a:r>
          </a:p>
          <a:p>
            <a:pPr lvl="1"/>
            <a:r>
              <a:rPr lang="en-US" dirty="0"/>
              <a:t>Write the address of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please_execute_me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()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dirty="0"/>
              <a:t>to the GOT of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 </a:t>
            </a:r>
            <a:r>
              <a:rPr lang="en-US" dirty="0"/>
              <a:t>will be replaced to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please_execute_me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endParaRPr lang="en-US" dirty="0"/>
          </a:p>
          <a:p>
            <a:r>
              <a:rPr lang="en-US" dirty="0"/>
              <a:t>aw-2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Leak the GOT of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/>
              <a:t> with 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Calculate the address of system() from </a:t>
            </a:r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Overwrite the GOT of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 :=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system()</a:t>
            </a:r>
            <a:br>
              <a:rPr lang="en-US" dirty="0">
                <a:latin typeface="Consolas" panose="020B0609020204030204" pitchFamily="49" charset="0"/>
              </a:rPr>
            </a:b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system() </a:t>
            </a:r>
            <a:r>
              <a:rPr lang="en-US" dirty="0"/>
              <a:t>will replace </a:t>
            </a: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952519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9482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Consolas" panose="020B0609020204030204" pitchFamily="49" charset="0"/>
              </a:rPr>
              <a:t>%</a:t>
            </a:r>
            <a:r>
              <a:rPr lang="en-US" sz="3600" dirty="0">
                <a:solidFill>
                  <a:srgbClr val="FF0000"/>
                </a:solidFill>
                <a:latin typeface="Consolas" panose="020B0609020204030204" pitchFamily="49" charset="0"/>
              </a:rPr>
              <a:t>1</a:t>
            </a:r>
            <a:r>
              <a:rPr lang="en-US" sz="3600" dirty="0">
                <a:latin typeface="Consolas" panose="020B0609020204030204" pitchFamily="49" charset="0"/>
              </a:rPr>
              <a:t>$</a:t>
            </a:r>
            <a:r>
              <a:rPr lang="en-US" sz="3600" dirty="0">
                <a:solidFill>
                  <a:srgbClr val="7030A0"/>
                </a:solidFill>
                <a:latin typeface="Consolas" panose="020B0609020204030204" pitchFamily="49" charset="0"/>
              </a:rPr>
              <a:t>08</a:t>
            </a:r>
            <a:r>
              <a:rPr lang="en-US" sz="3600" dirty="0">
                <a:solidFill>
                  <a:srgbClr val="000CFF"/>
                </a:solidFill>
                <a:latin typeface="Consolas" panose="020B0609020204030204" pitchFamily="49" charset="0"/>
              </a:rPr>
              <a:t>d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sym typeface="Wingdings" pitchFamily="2" charset="2"/>
              </a:rPr>
              <a:t>   </a:t>
            </a:r>
            <a:r>
              <a:rPr lang="en-US" dirty="0">
                <a:latin typeface="Consolas" panose="020B0609020204030204" pitchFamily="49" charset="0"/>
              </a:rPr>
              <a:t>%[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argument_position</a:t>
            </a:r>
            <a:r>
              <a:rPr lang="en-US" dirty="0">
                <a:latin typeface="Consolas" panose="020B0609020204030204" pitchFamily="49" charset="0"/>
              </a:rPr>
              <a:t>] $[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length</a:t>
            </a:r>
            <a:r>
              <a:rPr lang="en-US" dirty="0">
                <a:latin typeface="Consolas" panose="020B0609020204030204" pitchFamily="49" charset="0"/>
              </a:rPr>
              <a:t>] [</a:t>
            </a:r>
            <a:r>
              <a:rPr lang="en-US" dirty="0">
                <a:solidFill>
                  <a:srgbClr val="000CFF"/>
                </a:solidFill>
                <a:latin typeface="Consolas" panose="020B0609020204030204" pitchFamily="49" charset="0"/>
              </a:rPr>
              <a:t>parameter</a:t>
            </a:r>
            <a:r>
              <a:rPr lang="en-US" dirty="0">
                <a:latin typeface="Consolas" panose="020B0609020204030204" pitchFamily="49" charset="0"/>
              </a:rPr>
              <a:t>]</a:t>
            </a:r>
          </a:p>
          <a:p>
            <a:endParaRPr lang="en-US" dirty="0"/>
          </a:p>
          <a:p>
            <a:r>
              <a:rPr lang="en-US" dirty="0"/>
              <a:t>Means</a:t>
            </a:r>
          </a:p>
          <a:p>
            <a:pPr lvl="1"/>
            <a:r>
              <a:rPr lang="en-US" dirty="0"/>
              <a:t>Print an </a:t>
            </a:r>
            <a:r>
              <a:rPr lang="en-US" dirty="0">
                <a:solidFill>
                  <a:srgbClr val="000CFF"/>
                </a:solidFill>
              </a:rPr>
              <a:t>integer  as a </a:t>
            </a:r>
            <a:r>
              <a:rPr lang="en-US" sz="2800" b="1" dirty="0">
                <a:solidFill>
                  <a:srgbClr val="000CFF"/>
                </a:solidFill>
              </a:rPr>
              <a:t>d</a:t>
            </a:r>
            <a:r>
              <a:rPr lang="en-US" dirty="0">
                <a:solidFill>
                  <a:srgbClr val="000CFF"/>
                </a:solidFill>
              </a:rPr>
              <a:t>ecimal value</a:t>
            </a:r>
          </a:p>
          <a:p>
            <a:pPr lvl="1"/>
            <a:r>
              <a:rPr lang="en-US" dirty="0"/>
              <a:t>Justify its length to </a:t>
            </a:r>
            <a:r>
              <a:rPr lang="en-US" dirty="0">
                <a:solidFill>
                  <a:srgbClr val="7030A0"/>
                </a:solidFill>
              </a:rPr>
              <a:t>length (08)</a:t>
            </a:r>
          </a:p>
          <a:p>
            <a:pPr lvl="1"/>
            <a:r>
              <a:rPr lang="en-US" dirty="0"/>
              <a:t>Get the value from </a:t>
            </a: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-</a:t>
            </a:r>
            <a:r>
              <a:rPr lang="en-US" dirty="0" err="1"/>
              <a:t>th</a:t>
            </a:r>
            <a:r>
              <a:rPr lang="en-US" dirty="0"/>
              <a:t> (1) argument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Print </a:t>
            </a:r>
            <a:r>
              <a:rPr lang="en-US" dirty="0">
                <a:solidFill>
                  <a:srgbClr val="7030A0"/>
                </a:solidFill>
              </a:rPr>
              <a:t>8-length</a:t>
            </a:r>
            <a:r>
              <a:rPr lang="en-US" dirty="0"/>
              <a:t> </a:t>
            </a:r>
            <a:r>
              <a:rPr lang="en-US" dirty="0">
                <a:solidFill>
                  <a:srgbClr val="000CFF"/>
                </a:solidFill>
              </a:rPr>
              <a:t>decimal integer</a:t>
            </a:r>
            <a:r>
              <a:rPr lang="en-US" dirty="0"/>
              <a:t>, with the value at the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baseline="30000" dirty="0">
                <a:solidFill>
                  <a:srgbClr val="FF0000"/>
                </a:solidFill>
              </a:rPr>
              <a:t>st</a:t>
            </a:r>
            <a:r>
              <a:rPr lang="en-US" dirty="0"/>
              <a:t> argument (padded with </a:t>
            </a:r>
            <a:r>
              <a:rPr lang="en-US" dirty="0">
                <a:solidFill>
                  <a:srgbClr val="7030A0"/>
                </a:solidFill>
              </a:rPr>
              <a:t>0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E.g.,  00000001</a:t>
            </a:r>
          </a:p>
        </p:txBody>
      </p:sp>
    </p:spTree>
    <p:extLst>
      <p:ext uri="{BB962C8B-B14F-4D97-AF65-F5344CB8AC3E}">
        <p14:creationId xmlns:p14="http://schemas.microsoft.com/office/powerpoint/2010/main" val="311254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36359-7E79-3540-B6C4-117E53355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String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5A7AB-D860-3740-A31D-B1EBD53A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%d – Integer decimal       %x – Integer hexadecimal      %s – String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2</a:t>
            </a:r>
            <a:r>
              <a:rPr lang="en-US" dirty="0">
                <a:latin typeface="Consolas" panose="020B0609020204030204" pitchFamily="49" charset="0"/>
              </a:rPr>
              <a:t>$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CFF"/>
                </a:solidFill>
                <a:latin typeface="Consolas" panose="020B0609020204030204" pitchFamily="49" charset="0"/>
              </a:rPr>
              <a:t>d</a:t>
            </a:r>
            <a:r>
              <a:rPr lang="en-US" dirty="0">
                <a:latin typeface="Consolas" panose="020B0609020204030204" pitchFamily="49" charset="0"/>
              </a:rPr>
              <a:t>”, 15, 13, 14,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00000013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(“0x%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latin typeface="Consolas" panose="020B0609020204030204" pitchFamily="49" charset="0"/>
              </a:rPr>
              <a:t>$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08</a:t>
            </a:r>
            <a:r>
              <a:rPr lang="en-US" dirty="0">
                <a:solidFill>
                  <a:srgbClr val="000CFF"/>
                </a:solidFill>
                <a:latin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</a:rPr>
              <a:t>”, 15, 13, 14,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0x0000000d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latin typeface="Consolas" panose="020B0609020204030204" pitchFamily="49" charset="0"/>
              </a:rPr>
              <a:t>$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20</a:t>
            </a:r>
            <a:r>
              <a:rPr lang="en-US" dirty="0">
                <a:solidFill>
                  <a:srgbClr val="000CFF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latin typeface="Consolas" panose="020B0609020204030204" pitchFamily="49" charset="0"/>
              </a:rPr>
              <a:t>”, 15, 13, 14,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printf</a:t>
            </a:r>
            <a:r>
              <a:rPr lang="en-US" dirty="0">
                <a:latin typeface="Consolas" panose="020B0609020204030204" pitchFamily="49" charset="0"/>
              </a:rPr>
              <a:t>(“%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latin typeface="Consolas" panose="020B0609020204030204" pitchFamily="49" charset="0"/>
              </a:rPr>
              <a:t>$</a:t>
            </a:r>
            <a:r>
              <a:rPr lang="en-US" dirty="0">
                <a:solidFill>
                  <a:srgbClr val="7030A0"/>
                </a:solidFill>
                <a:latin typeface="Consolas" panose="020B0609020204030204" pitchFamily="49" charset="0"/>
              </a:rPr>
              <a:t>20</a:t>
            </a:r>
            <a:r>
              <a:rPr lang="en-US" dirty="0">
                <a:solidFill>
                  <a:srgbClr val="000CFF"/>
                </a:solidFill>
                <a:latin typeface="Consolas" panose="020B0609020204030204" pitchFamily="49" charset="0"/>
              </a:rPr>
              <a:t>s</a:t>
            </a:r>
            <a:r>
              <a:rPr lang="en-US" dirty="0">
                <a:latin typeface="Consolas" panose="020B0609020204030204" pitchFamily="49" charset="0"/>
              </a:rPr>
              <a:t>”, 15, 13, 14, “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r>
              <a:rPr lang="en-US" dirty="0">
                <a:latin typeface="Consolas" panose="020B0609020204030204" pitchFamily="49" charset="0"/>
              </a:rPr>
              <a:t>”);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        </a:t>
            </a:r>
            <a:r>
              <a:rPr lang="en-US" dirty="0" err="1">
                <a:latin typeface="Consolas" panose="020B0609020204030204" pitchFamily="49" charset="0"/>
              </a:rPr>
              <a:t>asdf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6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4910</TotalTime>
  <Words>2909</Words>
  <Application>Microsoft Macintosh PowerPoint</Application>
  <PresentationFormat>Widescreen</PresentationFormat>
  <Paragraphs>568</Paragraphs>
  <Slides>44</Slides>
  <Notes>19</Notes>
  <HiddenSlides>2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SFMono-Regular</vt:lpstr>
      <vt:lpstr>Arial</vt:lpstr>
      <vt:lpstr>Calibri</vt:lpstr>
      <vt:lpstr>Calibri Light</vt:lpstr>
      <vt:lpstr>Consolas</vt:lpstr>
      <vt:lpstr>Courier New</vt:lpstr>
      <vt:lpstr>Wingdings</vt:lpstr>
      <vt:lpstr>Office Theme</vt:lpstr>
      <vt:lpstr>CS4459.001 Cyber Attacks &amp; Defense Lab</vt:lpstr>
      <vt:lpstr>ELF, PLT, GOT</vt:lpstr>
      <vt:lpstr>How DO We Get to “main()”?</vt:lpstr>
      <vt:lpstr>sr-1</vt:lpstr>
      <vt:lpstr>ar-2</vt:lpstr>
      <vt:lpstr>Attacks with Arbitrary Write</vt:lpstr>
      <vt:lpstr>aw-1 and aw-2</vt:lpstr>
      <vt:lpstr>Format String Syntax</vt:lpstr>
      <vt:lpstr>Format String Parameters</vt:lpstr>
      <vt:lpstr>Format String Vulnerability</vt:lpstr>
      <vt:lpstr>Format String Vulnerability</vt:lpstr>
      <vt:lpstr>Format String Vulnerability</vt:lpstr>
      <vt:lpstr>The Format String</vt:lpstr>
      <vt:lpstr>Format String Parameters</vt:lpstr>
      <vt:lpstr>Format String Syntax</vt:lpstr>
      <vt:lpstr>Format String Parameters</vt:lpstr>
      <vt:lpstr>Format String Vulnerability</vt:lpstr>
      <vt:lpstr>Format String Vulnerability</vt:lpstr>
      <vt:lpstr>Format String Vulnerability</vt:lpstr>
      <vt:lpstr>Format String Parameters</vt:lpstr>
      <vt:lpstr>fs-read-1</vt:lpstr>
      <vt:lpstr>Stack</vt:lpstr>
      <vt:lpstr>Stack Information Leak via FSV</vt:lpstr>
      <vt:lpstr>fs-read-2</vt:lpstr>
      <vt:lpstr>Where is the random in fs-read-1?</vt:lpstr>
      <vt:lpstr>Arbitrary Read via FSV</vt:lpstr>
      <vt:lpstr>Arbitrary Read via FSV</vt:lpstr>
      <vt:lpstr>Arbitrary Read via FSV (%s)</vt:lpstr>
      <vt:lpstr>Arbitrary Read via FSV (%s)</vt:lpstr>
      <vt:lpstr>Arbitrary Write via FSV (%n)</vt:lpstr>
      <vt:lpstr>Arbitrary Write via FSV (%n)</vt:lpstr>
      <vt:lpstr>Arbitrary Write via FSV (%n)</vt:lpstr>
      <vt:lpstr>Arbitrary Write via FSV (%n)</vt:lpstr>
      <vt:lpstr>Arbitrary Write via FSV (%n)</vt:lpstr>
      <vt:lpstr>Arbitrary Write via FSV (%n) – amd64</vt:lpstr>
      <vt:lpstr>Arbitrary Write via FSV (%n) – amd64</vt:lpstr>
      <vt:lpstr>Arbitrary Write via FSV (%n)</vt:lpstr>
      <vt:lpstr>Arbitrary Write via FSV (%n)</vt:lpstr>
      <vt:lpstr>Arbitrary Code Execution via FSV</vt:lpstr>
      <vt:lpstr>fs-arbt-read</vt:lpstr>
      <vt:lpstr>fs-arbt-write</vt:lpstr>
      <vt:lpstr>fs-code-exec</vt:lpstr>
      <vt:lpstr>fs-code-exec-pie-64 (bonus 40pt)</vt:lpstr>
      <vt:lpstr>Extra-credit: fs-no-binary-pie-64 (+50)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CS4301.003 Cyber Attacks &amp; Defense Lab</dc:title>
  <dc:creator>Jee, Kangkook</dc:creator>
  <cp:lastModifiedBy>Jee, Kangkook</cp:lastModifiedBy>
  <cp:revision>503</cp:revision>
  <dcterms:created xsi:type="dcterms:W3CDTF">2021-01-10T22:54:41Z</dcterms:created>
  <dcterms:modified xsi:type="dcterms:W3CDTF">2024-04-09T19:34:22Z</dcterms:modified>
</cp:coreProperties>
</file>